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332" r:id="rId5"/>
    <p:sldId id="293" r:id="rId6"/>
    <p:sldId id="337" r:id="rId7"/>
    <p:sldId id="341" r:id="rId8"/>
    <p:sldId id="342" r:id="rId9"/>
    <p:sldId id="338" r:id="rId10"/>
    <p:sldId id="339" r:id="rId11"/>
    <p:sldId id="294" r:id="rId12"/>
    <p:sldId id="340" r:id="rId13"/>
    <p:sldId id="289" r:id="rId14"/>
    <p:sldId id="333" r:id="rId15"/>
    <p:sldId id="267" r:id="rId16"/>
    <p:sldId id="33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986" autoAdjust="0"/>
    <p:restoredTop sz="85019" autoAdjust="0"/>
  </p:normalViewPr>
  <p:slideViewPr>
    <p:cSldViewPr snapToGrid="0" snapToObjects="1">
      <p:cViewPr varScale="1">
        <p:scale>
          <a:sx n="94" d="100"/>
          <a:sy n="94" d="100"/>
        </p:scale>
        <p:origin x="432" y="84"/>
      </p:cViewPr>
      <p:guideLst/>
    </p:cSldViewPr>
  </p:slideViewPr>
  <p:outlineViewPr>
    <p:cViewPr>
      <p:scale>
        <a:sx n="33" d="100"/>
        <a:sy n="33" d="100"/>
      </p:scale>
      <p:origin x="0" y="-31296"/>
    </p:cViewPr>
  </p:outlineViewPr>
  <p:notesTextViewPr>
    <p:cViewPr>
      <p:scale>
        <a:sx n="1" d="1"/>
        <a:sy n="1" d="1"/>
      </p:scale>
      <p:origin x="0" y="0"/>
    </p:cViewPr>
  </p:notesTextViewPr>
  <p:notesViewPr>
    <p:cSldViewPr snapToGrid="0" snapToObjects="1">
      <p:cViewPr varScale="1">
        <p:scale>
          <a:sx n="102" d="100"/>
          <a:sy n="102" d="100"/>
        </p:scale>
        <p:origin x="1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6/26/2025</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6/26/2025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dirty="0"/>
          </a:p>
        </p:txBody>
      </p:sp>
    </p:spTree>
    <p:extLst>
      <p:ext uri="{BB962C8B-B14F-4D97-AF65-F5344CB8AC3E}">
        <p14:creationId xmlns:p14="http://schemas.microsoft.com/office/powerpoint/2010/main" val="322562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172567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Here is UI Study Abroad…</a:t>
            </a:r>
          </a:p>
          <a:p>
            <a:pPr marL="171450" indent="-171450">
              <a:buFont typeface="Wingdings" panose="05000000000000000000" pitchFamily="2" charset="2"/>
              <a:buChar char="§"/>
            </a:pPr>
            <a:r>
              <a:rPr lang="en-US" dirty="0"/>
              <a:t>Courses taken abroad count towards students’ degree!</a:t>
            </a:r>
          </a:p>
          <a:p>
            <a:pPr marL="628650" lvl="1" indent="-171450">
              <a:buFont typeface="Wingdings" panose="05000000000000000000" pitchFamily="2" charset="2"/>
              <a:buChar char="§"/>
            </a:pPr>
            <a:r>
              <a:rPr lang="en-US" dirty="0"/>
              <a:t>Fulfill requirements for Major, Minor, Cert., Gen Eds, and/or general electives.</a:t>
            </a:r>
          </a:p>
          <a:p>
            <a:pPr marL="171450" indent="-171450">
              <a:buFont typeface="Wingdings" panose="05000000000000000000" pitchFamily="2" charset="2"/>
              <a:buChar char="§"/>
            </a:pPr>
            <a:r>
              <a:rPr lang="en-US" dirty="0"/>
              <a:t>We have over 200 programs worldwide in over 45 countries and this includes global Internships.  </a:t>
            </a:r>
          </a:p>
          <a:p>
            <a:pPr marL="171450" indent="-171450">
              <a:buFont typeface="Wingdings" panose="05000000000000000000" pitchFamily="2" charset="2"/>
              <a:buChar char="§"/>
            </a:pPr>
            <a:r>
              <a:rPr lang="en-US" dirty="0"/>
              <a:t>The first full year after the global pandemic, Academic Year 2021-2022, UI had 425 undergraduate students study abroad which is 61% of the academic year prior to the pandemic. (AY 2018-2019).</a:t>
            </a:r>
          </a:p>
          <a:p>
            <a:pPr marL="171450" indent="-171450">
              <a:buFont typeface="Wingdings" panose="05000000000000000000" pitchFamily="2" charset="2"/>
              <a:buChar char="§"/>
            </a:pPr>
            <a:r>
              <a:rPr lang="en-US" dirty="0"/>
              <a:t>According to the statistics UI has been keeping since 2010, undergraduate students who study abroad are 23% more likely to graduate in 4 years than those who did NOT study abroad.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dirty="0"/>
          </a:p>
        </p:txBody>
      </p:sp>
    </p:spTree>
    <p:extLst>
      <p:ext uri="{BB962C8B-B14F-4D97-AF65-F5344CB8AC3E}">
        <p14:creationId xmlns:p14="http://schemas.microsoft.com/office/powerpoint/2010/main" val="171776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benefits to studying abroad. </a:t>
            </a:r>
          </a:p>
          <a:p>
            <a:r>
              <a:rPr lang="en-US" dirty="0"/>
              <a:t>Students can take coursework not offered at UI and have the opportunity to look at their major from a global perspective </a:t>
            </a:r>
          </a:p>
          <a:p>
            <a:endParaRPr lang="en-US" dirty="0"/>
          </a:p>
          <a:p>
            <a:r>
              <a:rPr lang="en-US" dirty="0"/>
              <a:t>When studying abroad students experience personal growth. The number one response we receive from students who have returned from studying abroad is how they feel more self-confident and self-reliant. </a:t>
            </a:r>
          </a:p>
          <a:p>
            <a:r>
              <a:rPr lang="en-US" dirty="0"/>
              <a:t>Study Abroad also enhances students’ awareness of global interconnectedness and they learn how to collaborate internationally </a:t>
            </a:r>
          </a:p>
          <a:p>
            <a:endParaRPr lang="en-US" dirty="0"/>
          </a:p>
          <a:p>
            <a:r>
              <a:rPr lang="en-US" dirty="0"/>
              <a:t>By participating in a study abroad program students gain the experience and skills that employers are looking for such as; </a:t>
            </a:r>
          </a:p>
          <a:p>
            <a:pPr marL="171450" indent="-171450">
              <a:buFontTx/>
              <a:buChar char="-"/>
            </a:pPr>
            <a:r>
              <a:rPr lang="en-US" dirty="0"/>
              <a:t>Decision-making, </a:t>
            </a:r>
          </a:p>
          <a:p>
            <a:pPr marL="171450" indent="-171450">
              <a:buFontTx/>
              <a:buChar char="-"/>
            </a:pPr>
            <a:r>
              <a:rPr lang="en-US" dirty="0"/>
              <a:t>Problem-solving, </a:t>
            </a:r>
          </a:p>
          <a:p>
            <a:pPr marL="171450" indent="-171450">
              <a:buFontTx/>
              <a:buChar char="-"/>
            </a:pPr>
            <a:r>
              <a:rPr lang="en-US" dirty="0"/>
              <a:t>working in diverse groups </a:t>
            </a:r>
          </a:p>
          <a:p>
            <a:pPr marL="171450" indent="-171450">
              <a:buFontTx/>
              <a:buChar char="-"/>
            </a:pPr>
            <a:r>
              <a:rPr lang="en-US" dirty="0"/>
              <a:t>and communication skills.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17000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dirty="0"/>
          </a:p>
        </p:txBody>
      </p:sp>
    </p:spTree>
    <p:extLst>
      <p:ext uri="{BB962C8B-B14F-4D97-AF65-F5344CB8AC3E}">
        <p14:creationId xmlns:p14="http://schemas.microsoft.com/office/powerpoint/2010/main" val="110176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factors that go into calculating the cost of study abroad. These include when students go abroad (Summer/Winter or Semester), what type of program they choose, and whether they are paying in-state tuition or out-of-state tuition. </a:t>
            </a:r>
          </a:p>
          <a:p>
            <a:r>
              <a:rPr lang="en-US" dirty="0"/>
              <a:t>(Don’t be fooled into thinking that going for a shorter period means that it will be cheaper!)</a:t>
            </a:r>
          </a:p>
          <a:p>
            <a:endParaRPr lang="en-US" dirty="0"/>
          </a:p>
          <a:p>
            <a:pPr marL="171450" indent="-171450">
              <a:buFont typeface="Arial" panose="020B0604020202020204" pitchFamily="34" charset="0"/>
              <a:buChar char="•"/>
            </a:pPr>
            <a:r>
              <a:rPr lang="en-US" dirty="0"/>
              <a:t>UI student have funding opportunities for Studying abroad. </a:t>
            </a:r>
          </a:p>
          <a:p>
            <a:pPr marL="171450" indent="-171450">
              <a:buFont typeface="Arial" panose="020B0604020202020204" pitchFamily="34" charset="0"/>
              <a:buChar char="•"/>
            </a:pPr>
            <a:r>
              <a:rPr lang="en-US" dirty="0"/>
              <a:t>They can use any federal financial aid that they receive for studying abroad. In many cases your UI tuition scholarships and grants can be used for studying abroad as well. </a:t>
            </a:r>
          </a:p>
          <a:p>
            <a:pPr marL="171450" indent="-171450">
              <a:buFont typeface="Arial" panose="020B0604020202020204" pitchFamily="34" charset="0"/>
              <a:buChar char="•"/>
            </a:pPr>
            <a:r>
              <a:rPr lang="en-US" dirty="0"/>
              <a:t>Many UI colleges offer their own scholarships specifically for studying aboard. </a:t>
            </a:r>
          </a:p>
          <a:p>
            <a:pPr marL="171450" indent="-171450">
              <a:buFont typeface="Arial" panose="020B0604020202020204" pitchFamily="34" charset="0"/>
              <a:buChar char="•"/>
            </a:pPr>
            <a:r>
              <a:rPr lang="en-US" dirty="0"/>
              <a:t>Additionally, the Study Abroad office awards about $600,000 in scholarships and grants each year.</a:t>
            </a:r>
          </a:p>
          <a:p>
            <a:pPr marL="171450" indent="-171450">
              <a:buFont typeface="Arial" panose="020B0604020202020204" pitchFamily="34" charset="0"/>
              <a:buChar char="•"/>
            </a:pPr>
            <a:r>
              <a:rPr lang="en-US" dirty="0"/>
              <a:t>We have scholarships and grants based on Merit/GPA, based on Need and based on Diversity. We also help students with external scholarships such as the Benjamin A. Gilman scholarship and the Fund for Education Abroad that is awarded by the US State Dept.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351460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We have a Sr. Associate Director in Study Abroad that is wholly dedicated to Health, Safety and Security.  </a:t>
            </a:r>
          </a:p>
          <a:p>
            <a:pPr marL="174708" indent="-174708">
              <a:buFontTx/>
              <a:buChar char="-"/>
            </a:pPr>
            <a:r>
              <a:rPr lang="en-US" dirty="0"/>
              <a:t>She is tied in with a private security monitoring company and has connections with the government through the Overseas Security Advisory Council. </a:t>
            </a:r>
          </a:p>
          <a:p>
            <a:pPr marL="174708" indent="-174708">
              <a:buFontTx/>
              <a:buChar char="-"/>
            </a:pPr>
            <a:r>
              <a:rPr lang="en-US" dirty="0"/>
              <a:t>The Iowa Board of Regents mandates that all those traveling abroad must be enrolled in CISI (Cultural Insurance Services International) insurance. </a:t>
            </a:r>
          </a:p>
          <a:p>
            <a:pPr marL="640594" lvl="1" indent="-174708">
              <a:buFontTx/>
              <a:buChar char="-"/>
            </a:pPr>
            <a:r>
              <a:rPr lang="en-US" dirty="0"/>
              <a:t>Covers: Medical Expenses, Mental Health, Prescription drugs, Emergency Medical Evacuation, Security Evacuation (Natural disaster/political unrest) </a:t>
            </a:r>
          </a:p>
          <a:p>
            <a:pPr marL="640594" lvl="1" indent="-174708">
              <a:buFontTx/>
              <a:buChar char="-"/>
            </a:pPr>
            <a:r>
              <a:rPr lang="en-US" dirty="0"/>
              <a:t>They have a 24-7 Assistance Team </a:t>
            </a:r>
          </a:p>
          <a:p>
            <a:pPr marL="183394" lvl="0" indent="-174708">
              <a:buFontTx/>
              <a:buChar char="-"/>
            </a:pPr>
            <a:r>
              <a:rPr lang="en-US" dirty="0"/>
              <a:t>All students complete a mandatory pre-departure Orientation course online and have Pre-departure Orientations with their Study Abroad Advisors.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250303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It is a balancing act between support and independence – too much challenge leads to paralysis and non-action, too much support leads to complacency and lack of growth. </a:t>
            </a:r>
          </a:p>
          <a:p>
            <a:pPr lvl="0"/>
            <a:r>
              <a:rPr lang="en-US" dirty="0"/>
              <a:t>Remember that allowing students to make decisions about studying abroad will help them learn to make decisions while they are abroad. </a:t>
            </a:r>
          </a:p>
          <a:p>
            <a:pPr lvl="0"/>
            <a:endParaRPr lang="en-US" dirty="0"/>
          </a:p>
          <a:p>
            <a:pPr lvl="0"/>
            <a:r>
              <a:rPr lang="en-US" dirty="0"/>
              <a:t>Students should be conscious of the reasons why they are studying abroad – it helps to even write goals down</a:t>
            </a:r>
          </a:p>
          <a:p>
            <a:pPr lvl="0"/>
            <a:endParaRPr lang="en-US" dirty="0"/>
          </a:p>
          <a:p>
            <a:pPr lvl="0"/>
            <a:r>
              <a:rPr lang="en-US" dirty="0"/>
              <a:t>Health &amp; safety – talk about this with your student. </a:t>
            </a:r>
          </a:p>
          <a:p>
            <a:pPr lvl="0"/>
            <a:r>
              <a:rPr lang="en-US" dirty="0"/>
              <a:t>Support while abroad </a:t>
            </a:r>
          </a:p>
          <a:p>
            <a:pPr lvl="1"/>
            <a:r>
              <a:rPr lang="en-US" dirty="0"/>
              <a:t>Students often call when there’s a problem, then don’t call when there’s a resolution.  Don’t panic!</a:t>
            </a:r>
          </a:p>
          <a:p>
            <a:pPr lvl="1"/>
            <a:r>
              <a:rPr lang="en-US" dirty="0"/>
              <a:t>Study abroad can be an emotional rollercoaster</a:t>
            </a:r>
          </a:p>
          <a:p>
            <a:pPr lvl="0"/>
            <a:r>
              <a:rPr lang="en-US" dirty="0"/>
              <a:t>What are your goals – if any – for your student? </a:t>
            </a:r>
          </a:p>
          <a:p>
            <a:pPr lvl="1"/>
            <a:r>
              <a:rPr lang="en-US" dirty="0"/>
              <a:t>Learn to manage money?</a:t>
            </a:r>
          </a:p>
          <a:p>
            <a:pPr lvl="1"/>
            <a:r>
              <a:rPr lang="en-US" dirty="0"/>
              <a:t>Become more independent?</a:t>
            </a:r>
          </a:p>
          <a:p>
            <a:pPr lvl="1"/>
            <a:r>
              <a:rPr lang="en-US" dirty="0"/>
              <a:t>Earn credit for their major? </a:t>
            </a:r>
          </a:p>
          <a:p>
            <a:pPr lvl="0"/>
            <a:r>
              <a:rPr lang="en-US" dirty="0"/>
              <a:t>We are here to ensure that your student has a fulfilling and successful study abroad experience. We all had wonderful experiences and that is why we do what we do! </a:t>
            </a:r>
          </a:p>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dirty="0"/>
          </a:p>
        </p:txBody>
      </p:sp>
    </p:spTree>
    <p:extLst>
      <p:ext uri="{BB962C8B-B14F-4D97-AF65-F5344CB8AC3E}">
        <p14:creationId xmlns:p14="http://schemas.microsoft.com/office/powerpoint/2010/main" val="192068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your student gets started. </a:t>
            </a:r>
          </a:p>
          <a:p>
            <a:pPr marL="171450" indent="-171450">
              <a:buFontTx/>
              <a:buChar char="-"/>
            </a:pPr>
            <a:r>
              <a:rPr lang="en-US" dirty="0"/>
              <a:t>DSA – QR Code is to our First Steps web page</a:t>
            </a:r>
          </a:p>
          <a:p>
            <a:pPr marL="171450" indent="-171450">
              <a:buFontTx/>
              <a:buChar char="-"/>
            </a:pPr>
            <a:r>
              <a:rPr lang="en-US" dirty="0"/>
              <a:t>Talk with Academic Advisor</a:t>
            </a:r>
          </a:p>
          <a:p>
            <a:pPr marL="171450" indent="-171450">
              <a:buFontTx/>
              <a:buChar char="-"/>
            </a:pPr>
            <a:r>
              <a:rPr lang="en-US" dirty="0"/>
              <a:t>Get their passport in our office</a:t>
            </a:r>
          </a:p>
          <a:p>
            <a:pPr marL="171450" indent="-171450">
              <a:buFontTx/>
              <a:buChar char="-"/>
            </a:pPr>
            <a:r>
              <a:rPr lang="en-US" dirty="0"/>
              <a:t>Attend the Study Abroad Fair</a:t>
            </a:r>
          </a:p>
          <a:p>
            <a:pPr marL="171450" indent="-171450">
              <a:buFontTx/>
              <a:buChar char="-"/>
            </a:pPr>
            <a:r>
              <a:rPr lang="en-US" dirty="0"/>
              <a:t>Check out our website.</a:t>
            </a:r>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2310996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dirty="0"/>
          </a:p>
        </p:txBody>
      </p:sp>
    </p:spTree>
    <p:extLst>
      <p:ext uri="{BB962C8B-B14F-4D97-AF65-F5344CB8AC3E}">
        <p14:creationId xmlns:p14="http://schemas.microsoft.com/office/powerpoint/2010/main" val="2603109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a:t>
            </a:r>
            <a:br>
              <a:rPr lang="en-US" dirty="0"/>
            </a:br>
            <a:r>
              <a:rPr lang="en-US" dirty="0"/>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r>
              <a:rPr lang="en-US" dirty="0"/>
              <a:t>Insert-&gt;Header and Footer-&gt;Type Customizable Name</a:t>
            </a:r>
          </a:p>
        </p:txBody>
      </p:sp>
      <p:pic>
        <p:nvPicPr>
          <p:cNvPr id="12" name="Picture 11" descr="The University of Iowa">
            <a:extLst>
              <a:ext uri="{FF2B5EF4-FFF2-40B4-BE49-F238E27FC236}">
                <a16:creationId xmlns:a16="http://schemas.microsoft.com/office/drawing/2014/main" id="{A096FDD2-3609-3C49-9ED5-616F9E36DB07}"/>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 </a:t>
            </a:r>
            <a:br>
              <a:rPr lang="en-US" dirty="0"/>
            </a:br>
            <a:r>
              <a:rPr lang="en-US" dirty="0"/>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7995AAAF-3BA6-4445-BF32-09164447961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0AA5F87C-9826-7441-9CF2-6F364BF7D9C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8678EF36-A6E8-DB4E-8C3A-B3624ECEE49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8" name="Picture 17" descr="The University of Iowa">
            <a:extLst>
              <a:ext uri="{FF2B5EF4-FFF2-40B4-BE49-F238E27FC236}">
                <a16:creationId xmlns:a16="http://schemas.microsoft.com/office/drawing/2014/main" id="{A96F9427-B9C2-6F44-ADD6-28635EDF4B2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3" name="Picture 22" descr="The University of Iowa">
            <a:extLst>
              <a:ext uri="{FF2B5EF4-FFF2-40B4-BE49-F238E27FC236}">
                <a16:creationId xmlns:a16="http://schemas.microsoft.com/office/drawing/2014/main" id="{529638AC-0ED3-DE46-BC83-28B1D845EE0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8" name="Picture 37" descr="The University of Iowa">
            <a:extLst>
              <a:ext uri="{FF2B5EF4-FFF2-40B4-BE49-F238E27FC236}">
                <a16:creationId xmlns:a16="http://schemas.microsoft.com/office/drawing/2014/main" id="{03F28A08-B979-7F4D-A857-AE155CAB0EE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40242CE7-09BD-8143-AE27-4BF193790A81}"/>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0BB6734F-670C-234F-9B83-4953BF83CF18}"/>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58CA1799-4AEA-D247-8458-F8440E40306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9AAD4B2F-0082-B749-BE09-2EC20A6C430D}"/>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vl1pPr>
          </a:lstStyle>
          <a:p>
            <a:endParaRPr lang="en-US" dirty="0"/>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vl1pPr>
          </a:lstStyle>
          <a:p>
            <a:endParaRPr lang="en-US" dirty="0"/>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vl1pPr>
          </a:lstStyle>
          <a:p>
            <a:endParaRPr lang="en-US" dirty="0"/>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dirty="0"/>
              <a:t>View</a:t>
            </a:r>
            <a:r>
              <a:rPr lang="en-US" dirty="0"/>
              <a:t> &gt;&gt; Header and Footer &gt;&gt; Add Unit Name</a:t>
            </a:r>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pic>
        <p:nvPicPr>
          <p:cNvPr id="10" name="Picture 9">
            <a:extLst>
              <a:ext uri="{FF2B5EF4-FFF2-40B4-BE49-F238E27FC236}">
                <a16:creationId xmlns:a16="http://schemas.microsoft.com/office/drawing/2014/main" id="{4A685527-7A8C-3647-9D96-6D076FA7A7CE}"/>
              </a:ext>
            </a:extLst>
          </p:cNvPr>
          <p:cNvPicPr>
            <a:picLocks noChangeAspect="1"/>
          </p:cNvPicPr>
          <p:nvPr userDrawn="1"/>
        </p:nvPicPr>
        <p:blipFill>
          <a:blip r:embed="rId2"/>
          <a:srcRect/>
          <a:stretch/>
        </p:blipFill>
        <p:spPr>
          <a:xfrm>
            <a:off x="8628383" y="0"/>
            <a:ext cx="2687038" cy="1279542"/>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dirty="0"/>
              <a:t>View &gt;&gt; Header and Footer &gt;&gt; Add Unit Name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6D319038-0896-5540-A405-0F93F52CC9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dirty="0"/>
              <a:t>View </a:t>
            </a:r>
            <a:r>
              <a:rPr lang="en-US" b="0" dirty="0"/>
              <a:t>&gt;&gt;</a:t>
            </a:r>
            <a:r>
              <a:rPr lang="en-US" dirty="0"/>
              <a:t> Header and Footer &gt;&gt; Add Unit Name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D664CA64-A0A9-F34D-BDC5-9ABCDE7A54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dirty="0"/>
              <a:t>View</a:t>
            </a:r>
            <a:r>
              <a:rPr lang="en-US" dirty="0"/>
              <a:t> &gt;&gt; Header and Footer &gt;&gt; Add Unit Name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425DB221-2568-9A44-ABC3-1ED0E0B41E1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2" name="Picture 31" descr="The University of Iowa">
            <a:extLst>
              <a:ext uri="{FF2B5EF4-FFF2-40B4-BE49-F238E27FC236}">
                <a16:creationId xmlns:a16="http://schemas.microsoft.com/office/drawing/2014/main" id="{710BB67D-293B-374F-89FC-5F2EBF9F2923}"/>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3" name="Picture 42" descr="The University of Iowa">
            <a:extLst>
              <a:ext uri="{FF2B5EF4-FFF2-40B4-BE49-F238E27FC236}">
                <a16:creationId xmlns:a16="http://schemas.microsoft.com/office/drawing/2014/main" id="{924E35CA-EA2E-084A-B4D2-736FEA8C0D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dirty="0"/>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9" name="Rectangle 8">
            <a:extLst>
              <a:ext uri="{FF2B5EF4-FFF2-40B4-BE49-F238E27FC236}">
                <a16:creationId xmlns:a16="http://schemas.microsoft.com/office/drawing/2014/main" id="{7420F7CB-393D-BF45-B52D-542FDDEFCAF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9CE5618D-3613-E04D-A815-ED9A2C5AA3C5}"/>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11" name="Rectangle 10">
            <a:extLst>
              <a:ext uri="{FF2B5EF4-FFF2-40B4-BE49-F238E27FC236}">
                <a16:creationId xmlns:a16="http://schemas.microsoft.com/office/drawing/2014/main" id="{BC24DFA0-3257-B044-87EF-16154359E2FC}"/>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9" name="Picture 18" descr="The University of Iowa">
            <a:extLst>
              <a:ext uri="{FF2B5EF4-FFF2-40B4-BE49-F238E27FC236}">
                <a16:creationId xmlns:a16="http://schemas.microsoft.com/office/drawing/2014/main" id="{87382191-DF4D-7341-915C-9C10445352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endParaRPr lang="en-US" dirty="0"/>
          </a:p>
        </p:txBody>
      </p:sp>
      <p:sp>
        <p:nvSpPr>
          <p:cNvPr id="12" name="Rectangle 11">
            <a:extLst>
              <a:ext uri="{FF2B5EF4-FFF2-40B4-BE49-F238E27FC236}">
                <a16:creationId xmlns:a16="http://schemas.microsoft.com/office/drawing/2014/main" id="{1F56D074-0631-F846-A2A3-4A39FEAEFDD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F53BBB5F-6629-C742-91EE-40B5B8BC1084}"/>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Presenter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dirty="0"/>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8628383" y="0"/>
            <a:ext cx="2687038" cy="1279542"/>
          </a:xfrm>
          <a:prstGeom prst="rect">
            <a:avLst/>
          </a:prstGeom>
        </p:spPr>
      </p:pic>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r>
              <a:rPr lang="en-US" dirty="0"/>
              <a:t>Insert-&gt;Header and Footer-&gt;Type Customizable Name</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dirty="0"/>
              <a:t>Example of the Presentation </a:t>
            </a:r>
            <a:br>
              <a:rPr lang="en-US" dirty="0"/>
            </a:br>
            <a:r>
              <a:rPr lang="en-US" dirty="0"/>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solidFill>
                <a:schemeClr val="bg1"/>
              </a:solidFill>
            </a:endParaRPr>
          </a:p>
        </p:txBody>
      </p:sp>
      <p:pic>
        <p:nvPicPr>
          <p:cNvPr id="13" name="Picture 12">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947738" y="1599"/>
            <a:ext cx="2687038" cy="1276343"/>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dirty="0"/>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dirty="0"/>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Presenter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accent1"/>
          </a:solidFill>
          <a:ln>
            <a:noFill/>
          </a:ln>
        </p:spPr>
        <p:txBody>
          <a:bodyPr wrap="none" lIns="91440" tIns="45720" rIns="91440" bIns="45720">
            <a:spAutoFit/>
          </a:bodyPr>
          <a:lstStyle>
            <a:lvl1pPr marL="0" indent="0">
              <a:buNone/>
              <a:defRPr sz="1800">
                <a:solidFill>
                  <a:schemeClr val="tx1"/>
                </a:solidFill>
                <a:latin typeface="Roboto Black" panose="02000000000000000000" pitchFamily="2" charset="0"/>
                <a:ea typeface="Roboto Black" panose="02000000000000000000" pitchFamily="2" charset="0"/>
              </a:defRPr>
            </a:lvl1pPr>
          </a:lstStyle>
          <a:p>
            <a:pPr lvl="0"/>
            <a:r>
              <a:rPr lang="en-US" dirty="0"/>
              <a:t>Insert Web Address</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r>
              <a:rPr lang="en-US"/>
              <a:t>Insert-&gt;Header and Footer-&gt;Type Customizable Name</a:t>
            </a:r>
            <a:endParaRPr lang="en-US" dirty="0"/>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838200" y="4485842"/>
            <a:ext cx="10515600" cy="896116"/>
          </a:xfrm>
        </p:spPr>
        <p:txBody>
          <a:bodyPr/>
          <a:lstStyle>
            <a:lvl1pPr algn="ctr">
              <a:defRPr>
                <a:solidFill>
                  <a:schemeClr val="bg1"/>
                </a:solidFill>
              </a:defRPr>
            </a:lvl1pPr>
          </a:lstStyle>
          <a:p>
            <a:r>
              <a:rPr lang="en-US" dirty="0"/>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675842"/>
            <a:ext cx="7620000" cy="3810000"/>
          </a:xfrm>
          <a:prstGeom prst="rect">
            <a:avLst/>
          </a:prstGeom>
        </p:spPr>
      </p:pic>
    </p:spTree>
    <p:extLst>
      <p:ext uri="{BB962C8B-B14F-4D97-AF65-F5344CB8AC3E}">
        <p14:creationId xmlns:p14="http://schemas.microsoft.com/office/powerpoint/2010/main" val="2730753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dirty="0"/>
              <a:t>Example of the Presentation </a:t>
            </a:r>
            <a:br>
              <a:rPr lang="en-US" dirty="0"/>
            </a:br>
            <a:r>
              <a:rPr lang="en-US" dirty="0"/>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pic>
        <p:nvPicPr>
          <p:cNvPr id="13" name="Picture 12">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947738" y="0"/>
            <a:ext cx="2687038" cy="1279542"/>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dirty="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dirty="0"/>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p>
            <a:r>
              <a:rPr lang="en-US" dirty="0"/>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6" name="Picture 15" descr="The University of Iowa">
            <a:extLst>
              <a:ext uri="{FF2B5EF4-FFF2-40B4-BE49-F238E27FC236}">
                <a16:creationId xmlns:a16="http://schemas.microsoft.com/office/drawing/2014/main" id="{7148CCDA-64E4-6A4E-A6A7-D2AB55159A1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80937044-371D-C149-9F72-3D8FBA4605C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DC5F3A3D-928C-F445-ACB3-2C38F21F6DA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52F140A7-DF6E-3245-BC22-1F0E9CFEE8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4" r:id="rId14"/>
    <p:sldLayoutId id="2147483675" r:id="rId15"/>
    <p:sldLayoutId id="2147483677" r:id="rId16"/>
    <p:sldLayoutId id="2147483676" r:id="rId17"/>
    <p:sldLayoutId id="2147483672" r:id="rId18"/>
    <p:sldLayoutId id="2147483692" r:id="rId19"/>
    <p:sldLayoutId id="2147483669" r:id="rId20"/>
    <p:sldLayoutId id="2147483671" r:id="rId21"/>
    <p:sldLayoutId id="2147483673" r:id="rId22"/>
    <p:sldLayoutId id="2147483679" r:id="rId23"/>
    <p:sldLayoutId id="2147483680" r:id="rId24"/>
    <p:sldLayoutId id="2147483681" r:id="rId25"/>
    <p:sldLayoutId id="2147483654" r:id="rId26"/>
    <p:sldLayoutId id="2147483655" r:id="rId27"/>
    <p:sldLayoutId id="2147483665" r:id="rId28"/>
    <p:sldLayoutId id="2147483664" r:id="rId29"/>
    <p:sldLayoutId id="2147483689" r:id="rId30"/>
    <p:sldLayoutId id="2147483693" r:id="rId31"/>
    <p:sldLayoutId id="2147483691"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mailto:study-abroad@uiowa.edu" TargetMode="External"/><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5.jpe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international.uiowa.edu/study-abroad" TargetMode="Externa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03D5-BC0B-4F9F-917C-A0E19E660465}"/>
              </a:ext>
            </a:extLst>
          </p:cNvPr>
          <p:cNvSpPr>
            <a:spLocks noGrp="1"/>
          </p:cNvSpPr>
          <p:nvPr>
            <p:ph type="ctrTitle"/>
          </p:nvPr>
        </p:nvSpPr>
        <p:spPr>
          <a:xfrm>
            <a:off x="974725" y="2677626"/>
            <a:ext cx="9144000" cy="1843238"/>
          </a:xfrm>
        </p:spPr>
        <p:txBody>
          <a:bodyPr/>
          <a:lstStyle/>
          <a:p>
            <a:r>
              <a:rPr lang="en-US" dirty="0"/>
              <a:t>Study Abroad at Iowa</a:t>
            </a:r>
          </a:p>
        </p:txBody>
      </p:sp>
      <p:sp>
        <p:nvSpPr>
          <p:cNvPr id="3" name="Subtitle 2">
            <a:extLst>
              <a:ext uri="{FF2B5EF4-FFF2-40B4-BE49-F238E27FC236}">
                <a16:creationId xmlns:a16="http://schemas.microsoft.com/office/drawing/2014/main" id="{AC0DFB1C-9412-4465-BD51-1BC37504ACC2}"/>
              </a:ext>
            </a:extLst>
          </p:cNvPr>
          <p:cNvSpPr>
            <a:spLocks noGrp="1"/>
          </p:cNvSpPr>
          <p:nvPr>
            <p:ph type="subTitle" idx="1"/>
          </p:nvPr>
        </p:nvSpPr>
        <p:spPr>
          <a:xfrm>
            <a:off x="974725" y="4709626"/>
            <a:ext cx="9144000" cy="407460"/>
          </a:xfrm>
        </p:spPr>
        <p:txBody>
          <a:bodyPr/>
          <a:lstStyle/>
          <a:p>
            <a:r>
              <a:rPr lang="en-US" dirty="0"/>
              <a:t>PARENT PRESENTATION</a:t>
            </a:r>
          </a:p>
        </p:txBody>
      </p:sp>
      <p:sp>
        <p:nvSpPr>
          <p:cNvPr id="4" name="Text Placeholder 3">
            <a:extLst>
              <a:ext uri="{FF2B5EF4-FFF2-40B4-BE49-F238E27FC236}">
                <a16:creationId xmlns:a16="http://schemas.microsoft.com/office/drawing/2014/main" id="{9104C1AD-959E-4514-90C6-FE9233FA3621}"/>
              </a:ext>
            </a:extLst>
          </p:cNvPr>
          <p:cNvSpPr>
            <a:spLocks noGrp="1"/>
          </p:cNvSpPr>
          <p:nvPr>
            <p:ph type="body" sz="quarter" idx="10"/>
          </p:nvPr>
        </p:nvSpPr>
        <p:spPr>
          <a:xfrm>
            <a:off x="952500" y="5087150"/>
            <a:ext cx="9144000" cy="463108"/>
          </a:xfrm>
        </p:spPr>
        <p:txBody>
          <a:bodyPr/>
          <a:lstStyle/>
          <a:p>
            <a:r>
              <a:rPr lang="en-US" dirty="0"/>
              <a:t>Orientation 2025</a:t>
            </a:r>
          </a:p>
        </p:txBody>
      </p:sp>
      <p:sp>
        <p:nvSpPr>
          <p:cNvPr id="5" name="Footer Placeholder 4">
            <a:extLst>
              <a:ext uri="{FF2B5EF4-FFF2-40B4-BE49-F238E27FC236}">
                <a16:creationId xmlns:a16="http://schemas.microsoft.com/office/drawing/2014/main" id="{74D12BC6-C958-4329-A995-372B15531917}"/>
              </a:ext>
            </a:extLst>
          </p:cNvPr>
          <p:cNvSpPr>
            <a:spLocks noGrp="1"/>
          </p:cNvSpPr>
          <p:nvPr>
            <p:ph type="ftr" sz="quarter" idx="3"/>
          </p:nvPr>
        </p:nvSpPr>
        <p:spPr>
          <a:xfrm>
            <a:off x="952500" y="1774216"/>
            <a:ext cx="9166225" cy="365125"/>
          </a:xfrm>
        </p:spPr>
        <p:txBody>
          <a:bodyPr/>
          <a:lstStyle/>
          <a:p>
            <a:r>
              <a:rPr lang="en-US" dirty="0"/>
              <a:t>International Programs</a:t>
            </a:r>
          </a:p>
        </p:txBody>
      </p:sp>
      <p:pic>
        <p:nvPicPr>
          <p:cNvPr id="6" name="Picture 5" descr="A qr code on a white background&#10;&#10;Description automatically generated">
            <a:extLst>
              <a:ext uri="{FF2B5EF4-FFF2-40B4-BE49-F238E27FC236}">
                <a16:creationId xmlns:a16="http://schemas.microsoft.com/office/drawing/2014/main" id="{CA720BB2-0BEF-2DBE-5808-F0F643BD421E}"/>
              </a:ext>
            </a:extLst>
          </p:cNvPr>
          <p:cNvPicPr>
            <a:picLocks noChangeAspect="1"/>
          </p:cNvPicPr>
          <p:nvPr/>
        </p:nvPicPr>
        <p:blipFill>
          <a:blip r:embed="rId3"/>
          <a:stretch>
            <a:fillRect/>
          </a:stretch>
        </p:blipFill>
        <p:spPr>
          <a:xfrm>
            <a:off x="10583109" y="5318704"/>
            <a:ext cx="1268332" cy="1268332"/>
          </a:xfrm>
          <a:prstGeom prst="rect">
            <a:avLst/>
          </a:prstGeom>
        </p:spPr>
      </p:pic>
      <p:sp>
        <p:nvSpPr>
          <p:cNvPr id="7" name="TextBox 6">
            <a:extLst>
              <a:ext uri="{FF2B5EF4-FFF2-40B4-BE49-F238E27FC236}">
                <a16:creationId xmlns:a16="http://schemas.microsoft.com/office/drawing/2014/main" id="{1C6A96BA-5EE2-2993-F82D-B6E4A2B9B89C}"/>
              </a:ext>
            </a:extLst>
          </p:cNvPr>
          <p:cNvSpPr txBox="1"/>
          <p:nvPr/>
        </p:nvSpPr>
        <p:spPr>
          <a:xfrm>
            <a:off x="10311113" y="4948650"/>
            <a:ext cx="1812324" cy="276999"/>
          </a:xfrm>
          <a:prstGeom prst="rect">
            <a:avLst/>
          </a:prstGeom>
          <a:noFill/>
        </p:spPr>
        <p:txBody>
          <a:bodyPr wrap="square" rtlCol="0">
            <a:spAutoFit/>
          </a:bodyPr>
          <a:lstStyle/>
          <a:p>
            <a:pPr algn="ctr"/>
            <a:r>
              <a:rPr lang="en-US" sz="1200" dirty="0"/>
              <a:t>Orientation questions?</a:t>
            </a:r>
          </a:p>
        </p:txBody>
      </p:sp>
    </p:spTree>
    <p:extLst>
      <p:ext uri="{BB962C8B-B14F-4D97-AF65-F5344CB8AC3E}">
        <p14:creationId xmlns:p14="http://schemas.microsoft.com/office/powerpoint/2010/main" val="2585723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952499" y="526777"/>
            <a:ext cx="10287001" cy="869089"/>
          </a:xfrm>
        </p:spPr>
        <p:txBody>
          <a:bodyPr/>
          <a:lstStyle/>
          <a:p>
            <a:r>
              <a:rPr lang="en-US" dirty="0"/>
              <a:t>Stay in Touch</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1313723" y="2015929"/>
            <a:ext cx="5894643" cy="3158619"/>
          </a:xfrm>
        </p:spPr>
        <p:txBody>
          <a:bodyPr>
            <a:normAutofit/>
          </a:bodyPr>
          <a:lstStyle/>
          <a:p>
            <a:pPr marL="457200" lvl="1" indent="0">
              <a:buNone/>
            </a:pPr>
            <a:r>
              <a:rPr lang="en-US" sz="2400" dirty="0">
                <a:latin typeface="+mn-lt"/>
              </a:rPr>
              <a:t>1111 University Capitol Centre </a:t>
            </a:r>
          </a:p>
          <a:p>
            <a:pPr marL="457200" lvl="1" indent="0">
              <a:buNone/>
            </a:pPr>
            <a:endParaRPr lang="en-US" sz="2000" dirty="0">
              <a:latin typeface="+mn-lt"/>
              <a:hlinkClick r:id="rId3"/>
            </a:endParaRPr>
          </a:p>
          <a:p>
            <a:pPr marL="457200" lvl="1" indent="0">
              <a:buNone/>
            </a:pPr>
            <a:r>
              <a:rPr lang="en-US" sz="2400" dirty="0">
                <a:latin typeface="+mn-lt"/>
                <a:hlinkClick r:id="rId3"/>
              </a:rPr>
              <a:t>international.uiowa.edu/study-abroad</a:t>
            </a:r>
          </a:p>
          <a:p>
            <a:pPr lvl="1"/>
            <a:endParaRPr lang="en-US" sz="2400" dirty="0">
              <a:latin typeface="+mn-lt"/>
              <a:hlinkClick r:id="rId3"/>
            </a:endParaRPr>
          </a:p>
          <a:p>
            <a:pPr marL="457200" lvl="1" indent="0">
              <a:buNone/>
            </a:pPr>
            <a:r>
              <a:rPr lang="en-US" sz="2400" dirty="0">
                <a:latin typeface="+mn-lt"/>
                <a:hlinkClick r:id="rId3"/>
              </a:rPr>
              <a:t>study-abroad@uiowa.edu</a:t>
            </a:r>
            <a:endParaRPr lang="en-US" sz="2400" dirty="0">
              <a:latin typeface="+mn-lt"/>
            </a:endParaRPr>
          </a:p>
          <a:p>
            <a:pPr lvl="1"/>
            <a:endParaRPr lang="en-US" sz="2400" dirty="0">
              <a:latin typeface="+mn-lt"/>
            </a:endParaRPr>
          </a:p>
          <a:p>
            <a:pPr marL="457200" lvl="1" indent="0">
              <a:buNone/>
            </a:pPr>
            <a:r>
              <a:rPr lang="en-US" sz="2400" dirty="0">
                <a:latin typeface="+mn-lt"/>
              </a:rPr>
              <a:t>1-319-335-0353</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519853" y="6441192"/>
            <a:ext cx="8684173" cy="365125"/>
          </a:xfrm>
        </p:spPr>
        <p:txBody>
          <a:bodyPr/>
          <a:lstStyle/>
          <a:p>
            <a:r>
              <a:rPr lang="en-US" dirty="0"/>
              <a:t>International Programs</a:t>
            </a:r>
          </a:p>
        </p:txBody>
      </p:sp>
      <p:pic>
        <p:nvPicPr>
          <p:cNvPr id="6" name="Picture 5">
            <a:extLst>
              <a:ext uri="{FF2B5EF4-FFF2-40B4-BE49-F238E27FC236}">
                <a16:creationId xmlns:a16="http://schemas.microsoft.com/office/drawing/2014/main" id="{2E82DCC1-A40E-D707-C243-00CF2B54911A}"/>
              </a:ext>
            </a:extLst>
          </p:cNvPr>
          <p:cNvPicPr>
            <a:picLocks noChangeAspect="1"/>
          </p:cNvPicPr>
          <p:nvPr/>
        </p:nvPicPr>
        <p:blipFill>
          <a:blip r:embed="rId4"/>
          <a:stretch>
            <a:fillRect/>
          </a:stretch>
        </p:blipFill>
        <p:spPr>
          <a:xfrm>
            <a:off x="1064356" y="1926237"/>
            <a:ext cx="461739" cy="461739"/>
          </a:xfrm>
          <a:prstGeom prst="rect">
            <a:avLst/>
          </a:prstGeom>
        </p:spPr>
      </p:pic>
      <p:pic>
        <p:nvPicPr>
          <p:cNvPr id="8" name="Picture 7">
            <a:extLst>
              <a:ext uri="{FF2B5EF4-FFF2-40B4-BE49-F238E27FC236}">
                <a16:creationId xmlns:a16="http://schemas.microsoft.com/office/drawing/2014/main" id="{C7D0788C-ACB1-6BDD-B793-2A5FEAC2F2D0}"/>
              </a:ext>
            </a:extLst>
          </p:cNvPr>
          <p:cNvPicPr>
            <a:picLocks noChangeAspect="1"/>
          </p:cNvPicPr>
          <p:nvPr/>
        </p:nvPicPr>
        <p:blipFill>
          <a:blip r:embed="rId5"/>
          <a:stretch>
            <a:fillRect/>
          </a:stretch>
        </p:blipFill>
        <p:spPr>
          <a:xfrm>
            <a:off x="1064356" y="2684443"/>
            <a:ext cx="461739" cy="461739"/>
          </a:xfrm>
          <a:prstGeom prst="rect">
            <a:avLst/>
          </a:prstGeom>
        </p:spPr>
      </p:pic>
      <p:pic>
        <p:nvPicPr>
          <p:cNvPr id="10" name="Picture 9">
            <a:extLst>
              <a:ext uri="{FF2B5EF4-FFF2-40B4-BE49-F238E27FC236}">
                <a16:creationId xmlns:a16="http://schemas.microsoft.com/office/drawing/2014/main" id="{A645D221-64DD-0226-B14F-6F49490DE733}"/>
              </a:ext>
            </a:extLst>
          </p:cNvPr>
          <p:cNvPicPr>
            <a:picLocks noChangeAspect="1"/>
          </p:cNvPicPr>
          <p:nvPr/>
        </p:nvPicPr>
        <p:blipFill>
          <a:blip r:embed="rId6"/>
          <a:stretch>
            <a:fillRect/>
          </a:stretch>
        </p:blipFill>
        <p:spPr>
          <a:xfrm>
            <a:off x="1084998" y="3580985"/>
            <a:ext cx="457450" cy="457450"/>
          </a:xfrm>
          <a:prstGeom prst="rect">
            <a:avLst/>
          </a:prstGeom>
        </p:spPr>
      </p:pic>
      <p:pic>
        <p:nvPicPr>
          <p:cNvPr id="12" name="Picture 11">
            <a:extLst>
              <a:ext uri="{FF2B5EF4-FFF2-40B4-BE49-F238E27FC236}">
                <a16:creationId xmlns:a16="http://schemas.microsoft.com/office/drawing/2014/main" id="{7E5E4E6F-EFBD-E428-EFB5-0C0B86B2A22E}"/>
              </a:ext>
            </a:extLst>
          </p:cNvPr>
          <p:cNvPicPr>
            <a:picLocks noChangeAspect="1"/>
          </p:cNvPicPr>
          <p:nvPr/>
        </p:nvPicPr>
        <p:blipFill>
          <a:blip r:embed="rId7"/>
          <a:stretch>
            <a:fillRect/>
          </a:stretch>
        </p:blipFill>
        <p:spPr>
          <a:xfrm>
            <a:off x="1090743" y="4418853"/>
            <a:ext cx="457450" cy="457450"/>
          </a:xfrm>
          <a:prstGeom prst="rect">
            <a:avLst/>
          </a:prstGeom>
        </p:spPr>
      </p:pic>
      <p:sp>
        <p:nvSpPr>
          <p:cNvPr id="13" name="TextBox 12">
            <a:extLst>
              <a:ext uri="{FF2B5EF4-FFF2-40B4-BE49-F238E27FC236}">
                <a16:creationId xmlns:a16="http://schemas.microsoft.com/office/drawing/2014/main" id="{891D703C-367C-06F3-3C14-E69262EB36D0}"/>
              </a:ext>
            </a:extLst>
          </p:cNvPr>
          <p:cNvSpPr txBox="1"/>
          <p:nvPr/>
        </p:nvSpPr>
        <p:spPr>
          <a:xfrm>
            <a:off x="8502287" y="1017241"/>
            <a:ext cx="2511981" cy="461665"/>
          </a:xfrm>
          <a:prstGeom prst="rect">
            <a:avLst/>
          </a:prstGeom>
          <a:noFill/>
        </p:spPr>
        <p:txBody>
          <a:bodyPr wrap="square" rtlCol="0">
            <a:spAutoFit/>
          </a:bodyPr>
          <a:lstStyle/>
          <a:p>
            <a:r>
              <a:rPr lang="en-US" sz="2400" b="1" dirty="0"/>
              <a:t>Follow us online:</a:t>
            </a:r>
          </a:p>
        </p:txBody>
      </p:sp>
      <p:pic>
        <p:nvPicPr>
          <p:cNvPr id="15" name="Picture 14">
            <a:extLst>
              <a:ext uri="{FF2B5EF4-FFF2-40B4-BE49-F238E27FC236}">
                <a16:creationId xmlns:a16="http://schemas.microsoft.com/office/drawing/2014/main" id="{7B258F51-D629-E6A5-2C5A-31F3B21341B6}"/>
              </a:ext>
            </a:extLst>
          </p:cNvPr>
          <p:cNvPicPr>
            <a:picLocks noChangeAspect="1"/>
          </p:cNvPicPr>
          <p:nvPr/>
        </p:nvPicPr>
        <p:blipFill>
          <a:blip r:embed="rId8"/>
          <a:stretch>
            <a:fillRect/>
          </a:stretch>
        </p:blipFill>
        <p:spPr>
          <a:xfrm>
            <a:off x="9004508" y="1683764"/>
            <a:ext cx="1507541" cy="1911475"/>
          </a:xfrm>
          <a:prstGeom prst="rect">
            <a:avLst/>
          </a:prstGeom>
        </p:spPr>
      </p:pic>
      <p:pic>
        <p:nvPicPr>
          <p:cNvPr id="17" name="Picture 16">
            <a:extLst>
              <a:ext uri="{FF2B5EF4-FFF2-40B4-BE49-F238E27FC236}">
                <a16:creationId xmlns:a16="http://schemas.microsoft.com/office/drawing/2014/main" id="{2FB92A4E-8511-77F6-6FDF-E612E5535CA4}"/>
              </a:ext>
            </a:extLst>
          </p:cNvPr>
          <p:cNvPicPr>
            <a:picLocks noChangeAspect="1"/>
          </p:cNvPicPr>
          <p:nvPr/>
        </p:nvPicPr>
        <p:blipFill>
          <a:blip r:embed="rId9"/>
          <a:stretch>
            <a:fillRect/>
          </a:stretch>
        </p:blipFill>
        <p:spPr>
          <a:xfrm>
            <a:off x="8867237" y="3685126"/>
            <a:ext cx="1782085" cy="1782085"/>
          </a:xfrm>
          <a:prstGeom prst="rect">
            <a:avLst/>
          </a:prstGeom>
        </p:spPr>
      </p:pic>
      <p:sp>
        <p:nvSpPr>
          <p:cNvPr id="18" name="TextBox 17">
            <a:extLst>
              <a:ext uri="{FF2B5EF4-FFF2-40B4-BE49-F238E27FC236}">
                <a16:creationId xmlns:a16="http://schemas.microsoft.com/office/drawing/2014/main" id="{6153FF72-BEFF-8262-767A-5E69753542C7}"/>
              </a:ext>
            </a:extLst>
          </p:cNvPr>
          <p:cNvSpPr txBox="1"/>
          <p:nvPr/>
        </p:nvSpPr>
        <p:spPr>
          <a:xfrm>
            <a:off x="7611761" y="5467211"/>
            <a:ext cx="4111245" cy="307777"/>
          </a:xfrm>
          <a:prstGeom prst="rect">
            <a:avLst/>
          </a:prstGeom>
          <a:noFill/>
        </p:spPr>
        <p:txBody>
          <a:bodyPr wrap="square" rtlCol="0">
            <a:spAutoFit/>
          </a:bodyPr>
          <a:lstStyle/>
          <a:p>
            <a:pPr algn="ctr"/>
            <a:r>
              <a:rPr lang="en-US" sz="1400" i="0" dirty="0">
                <a:solidFill>
                  <a:srgbClr val="050505"/>
                </a:solidFill>
                <a:effectLst/>
                <a:latin typeface="system-ui"/>
              </a:rPr>
              <a:t>University of Iowa International Programs - FACEBOOK</a:t>
            </a:r>
          </a:p>
        </p:txBody>
      </p:sp>
    </p:spTree>
    <p:extLst>
      <p:ext uri="{BB962C8B-B14F-4D97-AF65-F5344CB8AC3E}">
        <p14:creationId xmlns:p14="http://schemas.microsoft.com/office/powerpoint/2010/main" val="214787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2"/>
          <a:srcRect t="19422" b="5981"/>
          <a:stretch/>
        </p:blipFill>
        <p:spPr>
          <a:xfrm>
            <a:off x="0" y="0"/>
            <a:ext cx="12192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4472272" y="855446"/>
            <a:ext cx="3247456" cy="646331"/>
          </a:xfrm>
        </p:spPr>
        <p:txBody>
          <a:bodyPr/>
          <a:lstStyle/>
          <a:p>
            <a:r>
              <a:rPr lang="en-US" dirty="0"/>
              <a:t>QUESTIONS?</a:t>
            </a:r>
          </a:p>
        </p:txBody>
      </p:sp>
    </p:spTree>
    <p:extLst>
      <p:ext uri="{BB962C8B-B14F-4D97-AF65-F5344CB8AC3E}">
        <p14:creationId xmlns:p14="http://schemas.microsoft.com/office/powerpoint/2010/main" val="140931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989081" y="3367173"/>
            <a:ext cx="7163317" cy="1160369"/>
          </a:xfrm>
        </p:spPr>
        <p:txBody>
          <a:bodyPr>
            <a:normAutofit/>
          </a:bodyPr>
          <a:lstStyle/>
          <a:p>
            <a:r>
              <a:rPr lang="en-US" dirty="0"/>
              <a:t>Thank you</a:t>
            </a:r>
          </a:p>
        </p:txBody>
      </p:sp>
      <p:sp>
        <p:nvSpPr>
          <p:cNvPr id="10" name="Text Placeholder 9">
            <a:extLst>
              <a:ext uri="{FF2B5EF4-FFF2-40B4-BE49-F238E27FC236}">
                <a16:creationId xmlns:a16="http://schemas.microsoft.com/office/drawing/2014/main" id="{0169725C-B55D-4E33-942D-F573641FD183}"/>
              </a:ext>
            </a:extLst>
          </p:cNvPr>
          <p:cNvSpPr>
            <a:spLocks noGrp="1"/>
          </p:cNvSpPr>
          <p:nvPr>
            <p:ph type="body" sz="quarter" idx="12"/>
          </p:nvPr>
        </p:nvSpPr>
        <p:spPr>
          <a:xfrm>
            <a:off x="8872151" y="7218154"/>
            <a:ext cx="2693773" cy="1498329"/>
          </a:xfrm>
        </p:spPr>
        <p:txBody>
          <a:bodyPr/>
          <a:lstStyle/>
          <a:p>
            <a:endParaRPr lang="en-US" dirty="0"/>
          </a:p>
        </p:txBody>
      </p:sp>
      <p:sp>
        <p:nvSpPr>
          <p:cNvPr id="7" name="Text Placeholder 6">
            <a:extLst>
              <a:ext uri="{FF2B5EF4-FFF2-40B4-BE49-F238E27FC236}">
                <a16:creationId xmlns:a16="http://schemas.microsoft.com/office/drawing/2014/main" id="{7626708A-2BEF-4E77-BD87-2AAB61F6EA7A}"/>
              </a:ext>
            </a:extLst>
          </p:cNvPr>
          <p:cNvSpPr>
            <a:spLocks noGrp="1"/>
          </p:cNvSpPr>
          <p:nvPr>
            <p:ph type="body" sz="quarter" idx="10"/>
          </p:nvPr>
        </p:nvSpPr>
        <p:spPr>
          <a:xfrm>
            <a:off x="1268413" y="5019675"/>
            <a:ext cx="4242701" cy="368300"/>
          </a:xfrm>
        </p:spPr>
        <p:txBody>
          <a:bodyPr wrap="square">
            <a:spAutoFit/>
          </a:bodyPr>
          <a:lstStyle/>
          <a:p>
            <a:r>
              <a:rPr lang="en-US" dirty="0" err="1"/>
              <a:t>international.uiowa.edu</a:t>
            </a:r>
            <a:r>
              <a:rPr lang="en-US" dirty="0"/>
              <a:t>/study-abroad</a:t>
            </a:r>
          </a:p>
        </p:txBody>
      </p:sp>
      <p:sp>
        <p:nvSpPr>
          <p:cNvPr id="2" name="Footer Placeholder 1">
            <a:extLst>
              <a:ext uri="{FF2B5EF4-FFF2-40B4-BE49-F238E27FC236}">
                <a16:creationId xmlns:a16="http://schemas.microsoft.com/office/drawing/2014/main" id="{57AB9F6C-73AD-294A-A3E0-6E87246DD627}"/>
              </a:ext>
            </a:extLst>
          </p:cNvPr>
          <p:cNvSpPr>
            <a:spLocks noGrp="1"/>
          </p:cNvSpPr>
          <p:nvPr>
            <p:ph type="ftr" sz="quarter" idx="3"/>
          </p:nvPr>
        </p:nvSpPr>
        <p:spPr>
          <a:xfrm>
            <a:off x="956096" y="2463764"/>
            <a:ext cx="7157006" cy="365125"/>
          </a:xfrm>
        </p:spPr>
        <p:txBody>
          <a:bodyPr/>
          <a:lstStyle/>
          <a:p>
            <a:r>
              <a:rPr lang="en-US" dirty="0"/>
              <a:t>International Programs – Study Abroad</a:t>
            </a:r>
          </a:p>
        </p:txBody>
      </p:sp>
    </p:spTree>
    <p:extLst>
      <p:ext uri="{BB962C8B-B14F-4D97-AF65-F5344CB8AC3E}">
        <p14:creationId xmlns:p14="http://schemas.microsoft.com/office/powerpoint/2010/main" val="3987231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C1C-912A-BF40-96FC-B9FF38E497C4}"/>
              </a:ext>
            </a:extLst>
          </p:cNvPr>
          <p:cNvSpPr>
            <a:spLocks noGrp="1"/>
          </p:cNvSpPr>
          <p:nvPr>
            <p:ph type="title" idx="4294967295"/>
          </p:nvPr>
        </p:nvSpPr>
        <p:spPr>
          <a:xfrm>
            <a:off x="838200" y="4485842"/>
            <a:ext cx="10515600" cy="896116"/>
          </a:xfrm>
        </p:spPr>
        <p:txBody>
          <a:bodyPr/>
          <a:lstStyle/>
          <a:p>
            <a:r>
              <a:rPr lang="en-US" dirty="0"/>
              <a:t>Closing Slide Header</a:t>
            </a:r>
          </a:p>
        </p:txBody>
      </p:sp>
    </p:spTree>
    <p:extLst>
      <p:ext uri="{BB962C8B-B14F-4D97-AF65-F5344CB8AC3E}">
        <p14:creationId xmlns:p14="http://schemas.microsoft.com/office/powerpoint/2010/main" val="1458488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dirty="0"/>
              <a:t>Study Abroad at Iowa</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normAutofit fontScale="85000" lnSpcReduction="10000"/>
          </a:bodyPr>
          <a:lstStyle/>
          <a:p>
            <a:r>
              <a:rPr lang="en-US" sz="2400" dirty="0">
                <a:latin typeface="+mj-lt"/>
              </a:rPr>
              <a:t>Credit-bearing international course work </a:t>
            </a:r>
          </a:p>
          <a:p>
            <a:pPr lvl="1"/>
            <a:r>
              <a:rPr lang="en-US" sz="2000" dirty="0">
                <a:latin typeface="+mj-lt"/>
              </a:rPr>
              <a:t>Credit counts towards the UI degree</a:t>
            </a:r>
          </a:p>
          <a:p>
            <a:pPr lvl="1"/>
            <a:r>
              <a:rPr lang="en-US" sz="2000" dirty="0">
                <a:latin typeface="+mj-lt"/>
              </a:rPr>
              <a:t>Students fulfill requirements for their major, minor, certificate, general education, experiential learning, and general electives</a:t>
            </a:r>
          </a:p>
          <a:p>
            <a:r>
              <a:rPr lang="en-US" sz="2400" dirty="0">
                <a:latin typeface="+mj-lt"/>
              </a:rPr>
              <a:t>200+ study abroad programs, including global internships</a:t>
            </a:r>
          </a:p>
          <a:p>
            <a:r>
              <a:rPr lang="en-US" sz="2400" dirty="0">
                <a:latin typeface="+mj-lt"/>
              </a:rPr>
              <a:t>Located in over 45 countries</a:t>
            </a:r>
          </a:p>
          <a:p>
            <a:r>
              <a:rPr lang="en-US" sz="2400" dirty="0">
                <a:latin typeface="+mj-lt"/>
              </a:rPr>
              <a:t>Summer, semester, winter, and academic year programs</a:t>
            </a:r>
          </a:p>
          <a:p>
            <a:r>
              <a:rPr lang="en-US" sz="2400" dirty="0">
                <a:latin typeface="+mj-lt"/>
              </a:rPr>
              <a:t>In 2023-2024, 986 undergraduate students studied abroad</a:t>
            </a:r>
          </a:p>
          <a:p>
            <a:r>
              <a:rPr lang="en-US" sz="2400" dirty="0">
                <a:latin typeface="+mj-lt"/>
              </a:rPr>
              <a:t>23% more likely to graduate in four years</a:t>
            </a:r>
          </a:p>
          <a:p>
            <a:endParaRPr lang="en-US" dirty="0">
              <a:latin typeface="+mj-lt"/>
            </a:endParaRPr>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a:blip r:embed="rId3"/>
          <a:srcRect l="4412" r="4412"/>
          <a:stretch/>
        </p:blipFill>
        <p:spPr>
          <a:xfrm>
            <a:off x="7171534" y="0"/>
            <a:ext cx="5029200" cy="6389511"/>
          </a:xfrm>
        </p:spPr>
      </p:pic>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597119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843361" cy="896116"/>
          </a:xfrm>
        </p:spPr>
        <p:txBody>
          <a:bodyPr>
            <a:noAutofit/>
          </a:bodyPr>
          <a:lstStyle/>
          <a:p>
            <a:r>
              <a:rPr lang="en-US" dirty="0"/>
              <a:t>Benefits of Study Abroad</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normAutofit fontScale="85000" lnSpcReduction="20000"/>
          </a:bodyPr>
          <a:lstStyle/>
          <a:p>
            <a:r>
              <a:rPr lang="en-US" sz="2800" dirty="0">
                <a:latin typeface="+mn-lt"/>
              </a:rPr>
              <a:t>Academic expansion</a:t>
            </a:r>
          </a:p>
          <a:p>
            <a:pPr lvl="1"/>
            <a:r>
              <a:rPr lang="en-US" sz="2000" dirty="0">
                <a:latin typeface="+mn-lt"/>
              </a:rPr>
              <a:t>Take classes that are not offered at UI</a:t>
            </a:r>
          </a:p>
          <a:p>
            <a:pPr lvl="1"/>
            <a:r>
              <a:rPr lang="en-US" sz="2000" dirty="0">
                <a:latin typeface="+mn-lt"/>
              </a:rPr>
              <a:t>New perspectives</a:t>
            </a:r>
          </a:p>
          <a:p>
            <a:r>
              <a:rPr lang="en-US" sz="2800" dirty="0">
                <a:latin typeface="+mn-lt"/>
              </a:rPr>
              <a:t>Personal growth</a:t>
            </a:r>
          </a:p>
          <a:p>
            <a:pPr lvl="1"/>
            <a:r>
              <a:rPr lang="en-US" sz="2000" dirty="0">
                <a:latin typeface="+mn-lt"/>
              </a:rPr>
              <a:t>Maturity </a:t>
            </a:r>
          </a:p>
          <a:p>
            <a:pPr lvl="1"/>
            <a:r>
              <a:rPr lang="en-US" sz="2000" dirty="0">
                <a:latin typeface="+mn-lt"/>
              </a:rPr>
              <a:t>Self-confidence</a:t>
            </a:r>
          </a:p>
          <a:p>
            <a:pPr lvl="1"/>
            <a:r>
              <a:rPr lang="en-US" sz="2000" dirty="0">
                <a:latin typeface="+mn-lt"/>
              </a:rPr>
              <a:t>Enhanced awareness of global interconnectedness</a:t>
            </a:r>
          </a:p>
          <a:p>
            <a:r>
              <a:rPr lang="en-US" sz="2800" dirty="0">
                <a:latin typeface="+mn-lt"/>
              </a:rPr>
              <a:t>Professional development</a:t>
            </a:r>
          </a:p>
          <a:p>
            <a:pPr lvl="1"/>
            <a:r>
              <a:rPr lang="en-US" sz="2400" dirty="0">
                <a:latin typeface="+mn-lt"/>
              </a:rPr>
              <a:t>Gain experience employers are seeking</a:t>
            </a:r>
          </a:p>
          <a:p>
            <a:pPr lvl="2"/>
            <a:r>
              <a:rPr lang="en-US" sz="2000" dirty="0">
                <a:latin typeface="+mn-lt"/>
              </a:rPr>
              <a:t>Decision making</a:t>
            </a:r>
          </a:p>
          <a:p>
            <a:pPr lvl="2"/>
            <a:r>
              <a:rPr lang="en-US" sz="2000" dirty="0">
                <a:latin typeface="+mn-lt"/>
              </a:rPr>
              <a:t>Problem solving</a:t>
            </a:r>
          </a:p>
          <a:p>
            <a:pPr lvl="2"/>
            <a:r>
              <a:rPr lang="en-US" sz="2000" dirty="0">
                <a:latin typeface="+mn-lt"/>
              </a:rPr>
              <a:t>Adaptability</a:t>
            </a:r>
          </a:p>
          <a:p>
            <a:pPr lvl="2"/>
            <a:r>
              <a:rPr lang="en-US" dirty="0">
                <a:latin typeface="+mn-lt"/>
              </a:rPr>
              <a:t>Resilience</a:t>
            </a:r>
            <a:endParaRPr lang="en-US" sz="2000" dirty="0">
              <a:latin typeface="+mn-lt"/>
            </a:endParaRPr>
          </a:p>
          <a:p>
            <a:endParaRPr lang="en-US" dirty="0">
              <a:latin typeface="+mn-lt"/>
            </a:endParaRPr>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a:blip r:embed="rId3"/>
          <a:srcRect t="2357" b="2357"/>
          <a:stretch/>
        </p:blipFill>
        <p:spPr>
          <a:xfrm>
            <a:off x="7171534" y="0"/>
            <a:ext cx="5029200" cy="6389511"/>
          </a:xfrm>
        </p:spPr>
      </p:pic>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134471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096F7-E8CE-3174-7BC3-6ED945ADB693}"/>
              </a:ext>
            </a:extLst>
          </p:cNvPr>
          <p:cNvSpPr>
            <a:spLocks noGrp="1"/>
          </p:cNvSpPr>
          <p:nvPr>
            <p:ph type="title"/>
          </p:nvPr>
        </p:nvSpPr>
        <p:spPr/>
        <p:txBody>
          <a:bodyPr/>
          <a:lstStyle/>
          <a:p>
            <a:r>
              <a:rPr lang="en-US" dirty="0"/>
              <a:t>Cost of Study Abroad</a:t>
            </a:r>
          </a:p>
        </p:txBody>
      </p:sp>
      <p:sp>
        <p:nvSpPr>
          <p:cNvPr id="3" name="Content Placeholder 2">
            <a:extLst>
              <a:ext uri="{FF2B5EF4-FFF2-40B4-BE49-F238E27FC236}">
                <a16:creationId xmlns:a16="http://schemas.microsoft.com/office/drawing/2014/main" id="{DD602908-2723-D894-0241-F395E70C08FD}"/>
              </a:ext>
            </a:extLst>
          </p:cNvPr>
          <p:cNvSpPr>
            <a:spLocks noGrp="1"/>
          </p:cNvSpPr>
          <p:nvPr>
            <p:ph idx="1"/>
          </p:nvPr>
        </p:nvSpPr>
        <p:spPr>
          <a:xfrm>
            <a:off x="952499" y="1686757"/>
            <a:ext cx="5551171" cy="4405433"/>
          </a:xfrm>
        </p:spPr>
        <p:txBody>
          <a:bodyPr>
            <a:normAutofit/>
          </a:bodyPr>
          <a:lstStyle/>
          <a:p>
            <a:pPr algn="l">
              <a:buFont typeface="Arial" panose="020B0604020202020204" pitchFamily="34" charset="0"/>
              <a:buChar char="•"/>
            </a:pPr>
            <a:r>
              <a:rPr lang="en-US" sz="2400" b="0" i="0" dirty="0">
                <a:solidFill>
                  <a:srgbClr val="000000"/>
                </a:solidFill>
                <a:effectLst/>
                <a:latin typeface="arial" panose="020B0604020202020204" pitchFamily="34" charset="0"/>
              </a:rPr>
              <a:t>Factors that affect cost</a:t>
            </a:r>
            <a:endParaRPr lang="en-US" sz="24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Program length/duration</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Program type (faculty-led, affiliated provider, exchange)</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Resident vs. non-resident tuition status at UI</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Number of credits earned</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Cost of living in host city/country</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Travel expenses</a:t>
            </a:r>
            <a:endParaRPr lang="en-US" sz="1800" b="0" i="0" dirty="0">
              <a:solidFill>
                <a:srgbClr val="2D3B45"/>
              </a:solidFill>
              <a:effectLst/>
              <a:latin typeface="Lato Extended"/>
            </a:endParaRPr>
          </a:p>
          <a:p>
            <a:endParaRPr lang="en-US" dirty="0"/>
          </a:p>
        </p:txBody>
      </p:sp>
      <p:pic>
        <p:nvPicPr>
          <p:cNvPr id="7" name="Picture Placeholder 6" descr="A person looking at a valley&#10;&#10;Description automatically generated">
            <a:extLst>
              <a:ext uri="{FF2B5EF4-FFF2-40B4-BE49-F238E27FC236}">
                <a16:creationId xmlns:a16="http://schemas.microsoft.com/office/drawing/2014/main" id="{49F1C099-1B0A-4005-F94C-E24E2DD426E6}"/>
              </a:ext>
            </a:extLst>
          </p:cNvPr>
          <p:cNvPicPr>
            <a:picLocks noGrp="1" noChangeAspect="1"/>
          </p:cNvPicPr>
          <p:nvPr>
            <p:ph type="pic" sz="quarter" idx="11"/>
          </p:nvPr>
        </p:nvPicPr>
        <p:blipFill>
          <a:blip r:embed="rId2"/>
          <a:srcRect l="20484" r="20484"/>
          <a:stretch>
            <a:fillRect/>
          </a:stretch>
        </p:blipFill>
        <p:spPr/>
      </p:pic>
      <p:sp>
        <p:nvSpPr>
          <p:cNvPr id="5" name="Footer Placeholder 4">
            <a:extLst>
              <a:ext uri="{FF2B5EF4-FFF2-40B4-BE49-F238E27FC236}">
                <a16:creationId xmlns:a16="http://schemas.microsoft.com/office/drawing/2014/main" id="{23C58BBD-E683-818B-5C1B-69E2D9F92756}"/>
              </a:ext>
            </a:extLst>
          </p:cNvPr>
          <p:cNvSpPr>
            <a:spLocks noGrp="1"/>
          </p:cNvSpPr>
          <p:nvPr>
            <p:ph type="ftr" sz="quarter" idx="3"/>
          </p:nvPr>
        </p:nvSpPr>
        <p:spPr/>
        <p:txBody>
          <a:bodyPr/>
          <a:lstStyle/>
          <a:p>
            <a:r>
              <a:rPr lang="en-US" dirty="0"/>
              <a:t>International Programs</a:t>
            </a:r>
          </a:p>
        </p:txBody>
      </p:sp>
    </p:spTree>
    <p:extLst>
      <p:ext uri="{BB962C8B-B14F-4D97-AF65-F5344CB8AC3E}">
        <p14:creationId xmlns:p14="http://schemas.microsoft.com/office/powerpoint/2010/main" val="839662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82721-FEEF-C3D0-25E7-3F8E498C0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9F6DC-04F2-48CC-26B4-627DF53A963E}"/>
              </a:ext>
            </a:extLst>
          </p:cNvPr>
          <p:cNvSpPr>
            <a:spLocks noGrp="1"/>
          </p:cNvSpPr>
          <p:nvPr>
            <p:ph type="title"/>
          </p:nvPr>
        </p:nvSpPr>
        <p:spPr/>
        <p:txBody>
          <a:bodyPr>
            <a:normAutofit/>
          </a:bodyPr>
          <a:lstStyle/>
          <a:p>
            <a:r>
              <a:rPr lang="en-US" dirty="0"/>
              <a:t>Cost of Study Abroad</a:t>
            </a:r>
          </a:p>
        </p:txBody>
      </p:sp>
      <p:sp>
        <p:nvSpPr>
          <p:cNvPr id="3" name="Content Placeholder 2">
            <a:extLst>
              <a:ext uri="{FF2B5EF4-FFF2-40B4-BE49-F238E27FC236}">
                <a16:creationId xmlns:a16="http://schemas.microsoft.com/office/drawing/2014/main" id="{1DD9C083-94FC-5D7B-27EE-B2FBDFACF825}"/>
              </a:ext>
            </a:extLst>
          </p:cNvPr>
          <p:cNvSpPr>
            <a:spLocks noGrp="1"/>
          </p:cNvSpPr>
          <p:nvPr>
            <p:ph idx="1"/>
          </p:nvPr>
        </p:nvSpPr>
        <p:spPr>
          <a:xfrm>
            <a:off x="952499" y="1686757"/>
            <a:ext cx="5551171" cy="4405433"/>
          </a:xfrm>
        </p:spPr>
        <p:txBody>
          <a:bodyPr>
            <a:normAutofit fontScale="85000" lnSpcReduction="10000"/>
          </a:bodyPr>
          <a:lstStyle/>
          <a:p>
            <a:pPr algn="l">
              <a:buFont typeface="Arial" panose="020B0604020202020204" pitchFamily="34" charset="0"/>
              <a:buChar char="•"/>
            </a:pPr>
            <a:r>
              <a:rPr lang="en-US" sz="2400" b="0" i="0" dirty="0">
                <a:solidFill>
                  <a:srgbClr val="000000"/>
                </a:solidFill>
                <a:effectLst/>
                <a:latin typeface="arial" panose="020B0604020202020204" pitchFamily="34" charset="0"/>
              </a:rPr>
              <a:t>Costs billed to U-Bill for sponsored programs</a:t>
            </a:r>
          </a:p>
          <a:p>
            <a:pPr lvl="1">
              <a:buFont typeface="Arial" panose="020B0604020202020204" pitchFamily="34" charset="0"/>
              <a:buChar char="•"/>
            </a:pPr>
            <a:r>
              <a:rPr lang="en-US" sz="2000" dirty="0">
                <a:solidFill>
                  <a:srgbClr val="000000"/>
                </a:solidFill>
                <a:latin typeface="arial" panose="020B0604020202020204" pitchFamily="34" charset="0"/>
              </a:rPr>
              <a:t>Program fee (for faculty-led or affiliated provider programs) </a:t>
            </a:r>
            <a:r>
              <a:rPr lang="en-US" sz="2000" b="1" dirty="0">
                <a:solidFill>
                  <a:srgbClr val="000000"/>
                </a:solidFill>
                <a:latin typeface="arial" panose="020B0604020202020204" pitchFamily="34" charset="0"/>
              </a:rPr>
              <a:t>or</a:t>
            </a:r>
            <a:r>
              <a:rPr lang="en-US" sz="2000" dirty="0">
                <a:solidFill>
                  <a:srgbClr val="000000"/>
                </a:solidFill>
                <a:latin typeface="arial" panose="020B0604020202020204" pitchFamily="34" charset="0"/>
              </a:rPr>
              <a:t> UI tuition (for exchanges)</a:t>
            </a:r>
          </a:p>
          <a:p>
            <a:pPr lvl="1">
              <a:buFont typeface="Arial" panose="020B0604020202020204" pitchFamily="34" charset="0"/>
              <a:buChar char="•"/>
            </a:pPr>
            <a:r>
              <a:rPr lang="en-US" sz="2000" b="0" i="0" dirty="0">
                <a:solidFill>
                  <a:srgbClr val="000000"/>
                </a:solidFill>
                <a:effectLst/>
                <a:latin typeface="arial" panose="020B0604020202020204" pitchFamily="34" charset="0"/>
              </a:rPr>
              <a:t>Study abroad admin fee</a:t>
            </a:r>
          </a:p>
          <a:p>
            <a:pPr lvl="1">
              <a:buFont typeface="Arial" panose="020B0604020202020204" pitchFamily="34" charset="0"/>
              <a:buChar char="•"/>
            </a:pPr>
            <a:r>
              <a:rPr lang="en-US" sz="2000" b="0" i="0" dirty="0">
                <a:solidFill>
                  <a:srgbClr val="000000"/>
                </a:solidFill>
                <a:effectLst/>
                <a:latin typeface="arial" panose="020B0604020202020204" pitchFamily="34" charset="0"/>
              </a:rPr>
              <a:t>CISI insurance</a:t>
            </a:r>
          </a:p>
          <a:p>
            <a:pPr algn="l">
              <a:buFont typeface="Arial" panose="020B0604020202020204" pitchFamily="34" charset="0"/>
              <a:buChar char="•"/>
            </a:pPr>
            <a:r>
              <a:rPr lang="en-US" sz="2400" b="0" i="0" dirty="0">
                <a:solidFill>
                  <a:srgbClr val="000000"/>
                </a:solidFill>
                <a:effectLst/>
                <a:latin typeface="arial" panose="020B0604020202020204" pitchFamily="34" charset="0"/>
              </a:rPr>
              <a:t>Semester programs </a:t>
            </a:r>
          </a:p>
          <a:p>
            <a:pPr lvl="1">
              <a:buFont typeface="Arial" panose="020B0604020202020204" pitchFamily="34" charset="0"/>
              <a:buChar char="•"/>
            </a:pPr>
            <a:r>
              <a:rPr lang="en-US" sz="2000" dirty="0">
                <a:solidFill>
                  <a:srgbClr val="000000"/>
                </a:solidFill>
                <a:latin typeface="arial" panose="020B0604020202020204" pitchFamily="34" charset="0"/>
              </a:rPr>
              <a:t>Residents: More expensive than semester in Iowa City </a:t>
            </a:r>
          </a:p>
          <a:p>
            <a:pPr lvl="1">
              <a:buFont typeface="Arial" panose="020B0604020202020204" pitchFamily="34" charset="0"/>
              <a:buChar char="•"/>
            </a:pPr>
            <a:r>
              <a:rPr lang="en-US" sz="2000" dirty="0">
                <a:solidFill>
                  <a:srgbClr val="000000"/>
                </a:solidFill>
                <a:latin typeface="arial" panose="020B0604020202020204" pitchFamily="34" charset="0"/>
              </a:rPr>
              <a:t>Non-residents: Range from less expensive to more expensive than semester in Iowa City</a:t>
            </a:r>
          </a:p>
          <a:p>
            <a:pPr algn="l">
              <a:buFont typeface="Arial" panose="020B0604020202020204" pitchFamily="34" charset="0"/>
              <a:buChar char="•"/>
            </a:pPr>
            <a:r>
              <a:rPr lang="en-US" sz="2400" b="0" i="0" dirty="0">
                <a:solidFill>
                  <a:srgbClr val="000000"/>
                </a:solidFill>
                <a:effectLst/>
                <a:latin typeface="arial" panose="020B0604020202020204" pitchFamily="34" charset="0"/>
              </a:rPr>
              <a:t>Summer, winter, and spring break programs</a:t>
            </a:r>
          </a:p>
          <a:p>
            <a:pPr lvl="1">
              <a:buFont typeface="Arial" panose="020B0604020202020204" pitchFamily="34" charset="0"/>
              <a:buChar char="•"/>
            </a:pPr>
            <a:r>
              <a:rPr lang="en-US" sz="2000" b="0" i="0" dirty="0">
                <a:solidFill>
                  <a:srgbClr val="000000"/>
                </a:solidFill>
                <a:effectLst/>
                <a:latin typeface="arial" panose="020B0604020202020204" pitchFamily="34" charset="0"/>
              </a:rPr>
              <a:t>Less expensive than semester programs</a:t>
            </a:r>
          </a:p>
          <a:p>
            <a:pPr lvl="1">
              <a:buFont typeface="Arial" panose="020B0604020202020204" pitchFamily="34" charset="0"/>
              <a:buChar char="•"/>
            </a:pPr>
            <a:r>
              <a:rPr lang="en-US" sz="2000" dirty="0">
                <a:solidFill>
                  <a:srgbClr val="000000"/>
                </a:solidFill>
                <a:latin typeface="arial" panose="020B0604020202020204" pitchFamily="34" charset="0"/>
              </a:rPr>
              <a:t>L</a:t>
            </a:r>
            <a:r>
              <a:rPr lang="en-US" sz="2000" b="0" i="0" dirty="0">
                <a:solidFill>
                  <a:srgbClr val="000000"/>
                </a:solidFill>
                <a:effectLst/>
                <a:latin typeface="arial" panose="020B0604020202020204" pitchFamily="34" charset="0"/>
              </a:rPr>
              <a:t>ess financial aid and fewer scholarships are available</a:t>
            </a:r>
            <a:endParaRPr lang="en-US" sz="2000" b="0" i="0" dirty="0">
              <a:solidFill>
                <a:srgbClr val="2D3B45"/>
              </a:solidFill>
              <a:effectLst/>
              <a:latin typeface="Lato Extended"/>
            </a:endParaRPr>
          </a:p>
          <a:p>
            <a:endParaRPr lang="en-US" dirty="0"/>
          </a:p>
        </p:txBody>
      </p:sp>
      <p:sp>
        <p:nvSpPr>
          <p:cNvPr id="5" name="Footer Placeholder 4">
            <a:extLst>
              <a:ext uri="{FF2B5EF4-FFF2-40B4-BE49-F238E27FC236}">
                <a16:creationId xmlns:a16="http://schemas.microsoft.com/office/drawing/2014/main" id="{DAC0E18C-B2A3-2943-D4FD-8AA44D9F6BA6}"/>
              </a:ext>
            </a:extLst>
          </p:cNvPr>
          <p:cNvSpPr>
            <a:spLocks noGrp="1"/>
          </p:cNvSpPr>
          <p:nvPr>
            <p:ph type="ftr" sz="quarter" idx="3"/>
          </p:nvPr>
        </p:nvSpPr>
        <p:spPr/>
        <p:txBody>
          <a:bodyPr/>
          <a:lstStyle/>
          <a:p>
            <a:r>
              <a:rPr lang="en-US" dirty="0"/>
              <a:t>International Programs</a:t>
            </a:r>
          </a:p>
        </p:txBody>
      </p:sp>
      <p:pic>
        <p:nvPicPr>
          <p:cNvPr id="9" name="Picture Placeholder 8" descr="A person standing on a hill with arms out&#10;&#10;AI-generated content may be incorrect.">
            <a:extLst>
              <a:ext uri="{FF2B5EF4-FFF2-40B4-BE49-F238E27FC236}">
                <a16:creationId xmlns:a16="http://schemas.microsoft.com/office/drawing/2014/main" id="{F4F6CCF3-48B0-8AD4-8CFF-C26DBD56F9E8}"/>
              </a:ext>
            </a:extLst>
          </p:cNvPr>
          <p:cNvPicPr>
            <a:picLocks noGrp="1" noChangeAspect="1"/>
          </p:cNvPicPr>
          <p:nvPr>
            <p:ph type="pic" sz="quarter" idx="11"/>
          </p:nvPr>
        </p:nvPicPr>
        <p:blipFill>
          <a:blip r:embed="rId3"/>
          <a:srcRect l="2344" r="2344"/>
          <a:stretch>
            <a:fillRect/>
          </a:stretch>
        </p:blipFill>
        <p:spPr>
          <a:xfrm rot="5400000">
            <a:off x="6491288" y="681038"/>
            <a:ext cx="6391275" cy="5029200"/>
          </a:xfrm>
        </p:spPr>
      </p:pic>
    </p:spTree>
    <p:extLst>
      <p:ext uri="{BB962C8B-B14F-4D97-AF65-F5344CB8AC3E}">
        <p14:creationId xmlns:p14="http://schemas.microsoft.com/office/powerpoint/2010/main" val="249563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sz="4000" dirty="0">
                <a:latin typeface="+mn-lt"/>
              </a:rPr>
              <a:t>Study </a:t>
            </a:r>
            <a:r>
              <a:rPr lang="en-US" dirty="0">
                <a:latin typeface="+mn-lt"/>
              </a:rPr>
              <a:t>Abroad F</a:t>
            </a:r>
            <a:r>
              <a:rPr lang="en-US" sz="4000" dirty="0">
                <a:latin typeface="+mn-lt"/>
              </a:rPr>
              <a:t>unding</a:t>
            </a:r>
            <a:endParaRPr lang="en-US" dirty="0">
              <a:latin typeface="+mn-lt"/>
            </a:endParaRP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normAutofit fontScale="85000" lnSpcReduction="20000"/>
          </a:bodyPr>
          <a:lstStyle/>
          <a:p>
            <a:r>
              <a:rPr lang="en-US" dirty="0">
                <a:latin typeface="+mn-lt"/>
              </a:rPr>
              <a:t>529 funds</a:t>
            </a:r>
          </a:p>
          <a:p>
            <a:r>
              <a:rPr lang="en-US" sz="2800" dirty="0">
                <a:latin typeface="+mn-lt"/>
              </a:rPr>
              <a:t>Federal financial </a:t>
            </a:r>
            <a:r>
              <a:rPr lang="en-US" dirty="0">
                <a:latin typeface="+mn-lt"/>
              </a:rPr>
              <a:t>a</a:t>
            </a:r>
            <a:r>
              <a:rPr lang="en-US" sz="2800" dirty="0">
                <a:latin typeface="+mn-lt"/>
              </a:rPr>
              <a:t>id (Pell Grant and federal loans)</a:t>
            </a:r>
          </a:p>
          <a:p>
            <a:r>
              <a:rPr lang="en-US" sz="2800" dirty="0">
                <a:latin typeface="+mn-lt"/>
              </a:rPr>
              <a:t>UI scholarships and grants</a:t>
            </a:r>
          </a:p>
          <a:p>
            <a:r>
              <a:rPr lang="en-US" sz="2800" dirty="0">
                <a:latin typeface="+mn-lt"/>
              </a:rPr>
              <a:t>UI colleges’ scholarships and grants</a:t>
            </a:r>
          </a:p>
          <a:p>
            <a:r>
              <a:rPr lang="en-US" sz="2800" dirty="0">
                <a:latin typeface="+mn-lt"/>
              </a:rPr>
              <a:t>Study Abroad scholarships and grants</a:t>
            </a:r>
          </a:p>
          <a:p>
            <a:pPr lvl="1"/>
            <a:r>
              <a:rPr lang="en-US" sz="2400" dirty="0">
                <a:latin typeface="+mn-lt"/>
              </a:rPr>
              <a:t>Merit/GPA</a:t>
            </a:r>
          </a:p>
          <a:p>
            <a:pPr lvl="1"/>
            <a:r>
              <a:rPr lang="en-US" sz="2400" dirty="0">
                <a:latin typeface="+mn-lt"/>
              </a:rPr>
              <a:t>Need-based grant</a:t>
            </a:r>
          </a:p>
          <a:p>
            <a:r>
              <a:rPr lang="en-US" sz="2800">
                <a:latin typeface="+mn-lt"/>
              </a:rPr>
              <a:t>External </a:t>
            </a:r>
            <a:r>
              <a:rPr lang="en-US" sz="2800" dirty="0">
                <a:latin typeface="+mn-lt"/>
              </a:rPr>
              <a:t>scholarships</a:t>
            </a:r>
          </a:p>
          <a:p>
            <a:pPr lvl="1"/>
            <a:r>
              <a:rPr lang="en-US" sz="2400" dirty="0">
                <a:latin typeface="+mn-lt"/>
              </a:rPr>
              <a:t>Benjamin A. Gilman Scholarship</a:t>
            </a:r>
          </a:p>
          <a:p>
            <a:pPr lvl="1"/>
            <a:r>
              <a:rPr lang="en-US" sz="2400" dirty="0">
                <a:latin typeface="+mn-lt"/>
              </a:rPr>
              <a:t>Fund for Education Abroad</a:t>
            </a:r>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a:blip r:embed="rId3"/>
          <a:srcRect t="2357" b="2357"/>
          <a:stretch/>
        </p:blipFill>
        <p:spPr>
          <a:xfrm>
            <a:off x="7171534" y="-1"/>
            <a:ext cx="5030888" cy="6391656"/>
          </a:xfrm>
        </p:spPr>
      </p:pic>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834658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4" y="498296"/>
            <a:ext cx="5750055" cy="896116"/>
          </a:xfrm>
        </p:spPr>
        <p:txBody>
          <a:bodyPr>
            <a:normAutofit fontScale="90000"/>
          </a:bodyPr>
          <a:lstStyle/>
          <a:p>
            <a:r>
              <a:rPr lang="en-US" sz="4000" dirty="0">
                <a:latin typeface="+mn-lt"/>
              </a:rPr>
              <a:t>Health, </a:t>
            </a:r>
            <a:r>
              <a:rPr lang="en-US" dirty="0">
                <a:latin typeface="+mn-lt"/>
              </a:rPr>
              <a:t>S</a:t>
            </a:r>
            <a:r>
              <a:rPr lang="en-US" sz="4000" dirty="0">
                <a:latin typeface="+mn-lt"/>
              </a:rPr>
              <a:t>afety, and Security</a:t>
            </a:r>
            <a:endParaRPr lang="en-US" dirty="0">
              <a:latin typeface="+mn-lt"/>
            </a:endParaRP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noAutofit/>
          </a:bodyPr>
          <a:lstStyle/>
          <a:p>
            <a:r>
              <a:rPr lang="en-US" sz="2200" dirty="0">
                <a:latin typeface="+mn-lt"/>
              </a:rPr>
              <a:t>Dedicated staff for health, safety and security </a:t>
            </a:r>
          </a:p>
          <a:p>
            <a:r>
              <a:rPr lang="en-US" sz="2200" dirty="0">
                <a:latin typeface="+mn-lt"/>
              </a:rPr>
              <a:t>CISI mandatory insurance coverage</a:t>
            </a:r>
          </a:p>
          <a:p>
            <a:r>
              <a:rPr lang="en-US" sz="2200" dirty="0">
                <a:latin typeface="+mn-lt"/>
              </a:rPr>
              <a:t>UI-sponsored programs are vetted and monitored by our office</a:t>
            </a:r>
          </a:p>
          <a:p>
            <a:r>
              <a:rPr lang="en-US" sz="2200" dirty="0">
                <a:latin typeface="+mn-lt"/>
              </a:rPr>
              <a:t>Online pre-departure orientation course </a:t>
            </a:r>
          </a:p>
          <a:p>
            <a:r>
              <a:rPr lang="en-US" sz="2200" dirty="0">
                <a:latin typeface="+mn-lt"/>
              </a:rPr>
              <a:t>Synchronous pre-departure orientation session with Study Abroad Advisor  </a:t>
            </a:r>
          </a:p>
          <a:p>
            <a:r>
              <a:rPr lang="en-US" sz="2200" dirty="0">
                <a:latin typeface="+mn-lt"/>
              </a:rPr>
              <a:t>24/7 emergency contact if help is needed</a:t>
            </a:r>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rotWithShape="1">
          <a:blip r:embed="rId3"/>
          <a:srcRect l="30779" r="10189"/>
          <a:stretch/>
        </p:blipFill>
        <p:spPr>
          <a:xfrm>
            <a:off x="7171534" y="-1"/>
            <a:ext cx="5030888" cy="6391656"/>
          </a:xfrm>
        </p:spPr>
      </p:pic>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198170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254505" cy="1331865"/>
          </a:xfrm>
        </p:spPr>
        <p:txBody>
          <a:bodyPr/>
          <a:lstStyle/>
          <a:p>
            <a:r>
              <a:rPr lang="en-US" dirty="0"/>
              <a:t>Family Support</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9" y="1962386"/>
            <a:ext cx="5266450" cy="3981214"/>
          </a:xfrm>
        </p:spPr>
        <p:txBody>
          <a:bodyPr>
            <a:normAutofit/>
          </a:bodyPr>
          <a:lstStyle/>
          <a:p>
            <a:r>
              <a:rPr lang="en-US" sz="2200" dirty="0">
                <a:latin typeface="+mn-lt"/>
              </a:rPr>
              <a:t>Balancing support and independence</a:t>
            </a:r>
          </a:p>
          <a:p>
            <a:pPr lvl="1"/>
            <a:r>
              <a:rPr lang="en-US" sz="2200" dirty="0">
                <a:latin typeface="+mn-lt"/>
              </a:rPr>
              <a:t>Decision making</a:t>
            </a:r>
          </a:p>
          <a:p>
            <a:pPr lvl="1"/>
            <a:r>
              <a:rPr lang="en-US" sz="2200" dirty="0">
                <a:latin typeface="+mn-lt"/>
              </a:rPr>
              <a:t>Planning and goal-setting</a:t>
            </a:r>
          </a:p>
          <a:p>
            <a:pPr lvl="1"/>
            <a:r>
              <a:rPr lang="en-US" sz="2200" dirty="0">
                <a:latin typeface="+mn-lt"/>
              </a:rPr>
              <a:t>Discussing finances and budgeting</a:t>
            </a:r>
          </a:p>
          <a:p>
            <a:pPr lvl="1"/>
            <a:r>
              <a:rPr lang="en-US" sz="2200" dirty="0">
                <a:latin typeface="+mn-lt"/>
              </a:rPr>
              <a:t>Talking about health and safety</a:t>
            </a:r>
          </a:p>
          <a:p>
            <a:pPr lvl="1"/>
            <a:r>
              <a:rPr lang="en-US" sz="2200" dirty="0">
                <a:latin typeface="+mn-lt"/>
              </a:rPr>
              <a:t>Communication while abroad</a:t>
            </a:r>
          </a:p>
          <a:p>
            <a:r>
              <a:rPr lang="en-US" sz="2200" dirty="0">
                <a:latin typeface="+mn-lt"/>
              </a:rPr>
              <a:t>We are your partners!</a:t>
            </a:r>
          </a:p>
        </p:txBody>
      </p:sp>
      <p:pic>
        <p:nvPicPr>
          <p:cNvPr id="21" name="Picture Placeholder 20">
            <a:extLst>
              <a:ext uri="{FF2B5EF4-FFF2-40B4-BE49-F238E27FC236}">
                <a16:creationId xmlns:a16="http://schemas.microsoft.com/office/drawing/2014/main" id="{1DE844F3-CB05-9141-815E-4BDE61AA343C}"/>
              </a:ext>
            </a:extLst>
          </p:cNvPr>
          <p:cNvPicPr>
            <a:picLocks noGrp="1" noChangeAspect="1"/>
          </p:cNvPicPr>
          <p:nvPr>
            <p:ph type="pic" sz="quarter" idx="14"/>
          </p:nvPr>
        </p:nvPicPr>
        <p:blipFill>
          <a:blip r:embed="rId3"/>
          <a:srcRect l="11177" r="11177"/>
          <a:stretch/>
        </p:blipFill>
        <p:spPr>
          <a:xfrm>
            <a:off x="7159502" y="0"/>
            <a:ext cx="2483404" cy="3191425"/>
          </a:xfrm>
        </p:spPr>
      </p:pic>
      <p:pic>
        <p:nvPicPr>
          <p:cNvPr id="26" name="Picture Placeholder 25">
            <a:extLst>
              <a:ext uri="{FF2B5EF4-FFF2-40B4-BE49-F238E27FC236}">
                <a16:creationId xmlns:a16="http://schemas.microsoft.com/office/drawing/2014/main" id="{F2FE15C4-FB15-5743-B3D1-00163AE61067}"/>
              </a:ext>
            </a:extLst>
          </p:cNvPr>
          <p:cNvPicPr>
            <a:picLocks noGrp="1" noChangeAspect="1"/>
          </p:cNvPicPr>
          <p:nvPr>
            <p:ph type="pic" sz="quarter" idx="15"/>
          </p:nvPr>
        </p:nvPicPr>
        <p:blipFill>
          <a:blip r:embed="rId4"/>
          <a:srcRect l="10831" r="10831"/>
          <a:stretch/>
        </p:blipFill>
        <p:spPr>
          <a:xfrm>
            <a:off x="9713630" y="0"/>
            <a:ext cx="2483404" cy="3191425"/>
          </a:xfrm>
        </p:spPr>
      </p:pic>
      <p:pic>
        <p:nvPicPr>
          <p:cNvPr id="31" name="Picture Placeholder 30">
            <a:extLst>
              <a:ext uri="{FF2B5EF4-FFF2-40B4-BE49-F238E27FC236}">
                <a16:creationId xmlns:a16="http://schemas.microsoft.com/office/drawing/2014/main" id="{BB382611-BC45-6546-BA62-D32A0ABC4545}"/>
              </a:ext>
            </a:extLst>
          </p:cNvPr>
          <p:cNvPicPr>
            <a:picLocks noGrp="1" noChangeAspect="1"/>
          </p:cNvPicPr>
          <p:nvPr>
            <p:ph type="pic" sz="quarter" idx="11"/>
          </p:nvPr>
        </p:nvPicPr>
        <p:blipFill>
          <a:blip r:embed="rId5"/>
          <a:srcRect t="18916" b="18916"/>
          <a:stretch/>
        </p:blipFill>
        <p:spPr>
          <a:xfrm>
            <a:off x="7159502" y="3260862"/>
            <a:ext cx="5032499" cy="3128649"/>
          </a:xfrm>
        </p:spPr>
      </p:pic>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3355918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254505" cy="1331865"/>
          </a:xfrm>
        </p:spPr>
        <p:txBody>
          <a:bodyPr/>
          <a:lstStyle/>
          <a:p>
            <a:r>
              <a:rPr lang="en-US" dirty="0"/>
              <a:t>Getting Started</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8" y="1962386"/>
            <a:ext cx="5476293" cy="3971883"/>
          </a:xfrm>
        </p:spPr>
        <p:txBody>
          <a:bodyPr>
            <a:normAutofit fontScale="70000" lnSpcReduction="20000"/>
          </a:bodyPr>
          <a:lstStyle/>
          <a:p>
            <a:r>
              <a:rPr lang="en-US" dirty="0">
                <a:latin typeface="+mn-lt"/>
              </a:rPr>
              <a:t>Complete D</a:t>
            </a:r>
            <a:r>
              <a:rPr lang="en-US" sz="2800" dirty="0">
                <a:latin typeface="+mn-lt"/>
              </a:rPr>
              <a:t>iscover Study Abroad </a:t>
            </a:r>
          </a:p>
          <a:p>
            <a:pPr lvl="1"/>
            <a:r>
              <a:rPr lang="en-US" dirty="0">
                <a:latin typeface="+mn-lt"/>
              </a:rPr>
              <a:t>Students learn the basics and how to get started</a:t>
            </a:r>
          </a:p>
          <a:p>
            <a:pPr lvl="1"/>
            <a:r>
              <a:rPr lang="en-US" dirty="0">
                <a:latin typeface="+mn-lt"/>
              </a:rPr>
              <a:t>Offered once a week via Zoom and online anytime via ICON</a:t>
            </a:r>
          </a:p>
          <a:p>
            <a:pPr lvl="1"/>
            <a:r>
              <a:rPr lang="en-US" dirty="0">
                <a:latin typeface="+mn-lt"/>
              </a:rPr>
              <a:t>Upon completion, students receive instructions for scheduling appointment with Study Abroad Advisor</a:t>
            </a:r>
          </a:p>
          <a:p>
            <a:r>
              <a:rPr lang="en-US" dirty="0">
                <a:latin typeface="+mn-lt"/>
              </a:rPr>
              <a:t>Talk with a</a:t>
            </a:r>
            <a:r>
              <a:rPr lang="en-US" sz="2800" dirty="0">
                <a:latin typeface="+mn-lt"/>
              </a:rPr>
              <a:t>cademic advisor</a:t>
            </a:r>
          </a:p>
          <a:p>
            <a:pPr lvl="1"/>
            <a:r>
              <a:rPr lang="en-US" dirty="0">
                <a:latin typeface="+mn-lt"/>
              </a:rPr>
              <a:t>Let them know you are interested in studying/interning abroad</a:t>
            </a:r>
          </a:p>
          <a:p>
            <a:r>
              <a:rPr lang="en-US" sz="2800" dirty="0">
                <a:latin typeface="+mn-lt"/>
              </a:rPr>
              <a:t>Get a passport in our office</a:t>
            </a:r>
          </a:p>
          <a:p>
            <a:r>
              <a:rPr lang="en-US" sz="2800" dirty="0">
                <a:latin typeface="+mn-lt"/>
              </a:rPr>
              <a:t>Attend the Study Abroad Fair - September 16</a:t>
            </a:r>
          </a:p>
          <a:p>
            <a:r>
              <a:rPr lang="en-US" sz="2800" dirty="0">
                <a:latin typeface="+mn-lt"/>
              </a:rPr>
              <a:t>Research programs on our website: </a:t>
            </a:r>
            <a:r>
              <a:rPr lang="en-US" sz="2500" dirty="0">
                <a:latin typeface="+mn-lt"/>
                <a:hlinkClick r:id="rId3"/>
              </a:rPr>
              <a:t>international.uiowa.edu/study-abroad</a:t>
            </a:r>
            <a:endParaRPr lang="en-US" sz="2500" dirty="0">
              <a:latin typeface="+mn-lt"/>
            </a:endParaRPr>
          </a:p>
        </p:txBody>
      </p:sp>
      <p:pic>
        <p:nvPicPr>
          <p:cNvPr id="21" name="Picture Placeholder 20">
            <a:extLst>
              <a:ext uri="{FF2B5EF4-FFF2-40B4-BE49-F238E27FC236}">
                <a16:creationId xmlns:a16="http://schemas.microsoft.com/office/drawing/2014/main" id="{1DE844F3-CB05-9141-815E-4BDE61AA343C}"/>
              </a:ext>
            </a:extLst>
          </p:cNvPr>
          <p:cNvPicPr>
            <a:picLocks noGrp="1" noChangeAspect="1"/>
          </p:cNvPicPr>
          <p:nvPr>
            <p:ph type="pic" sz="quarter" idx="14"/>
          </p:nvPr>
        </p:nvPicPr>
        <p:blipFill>
          <a:blip r:embed="rId4"/>
          <a:srcRect l="1371" r="1371"/>
          <a:stretch/>
        </p:blipFill>
        <p:spPr>
          <a:xfrm>
            <a:off x="7159502" y="0"/>
            <a:ext cx="2483272" cy="3191256"/>
          </a:xfrm>
        </p:spPr>
      </p:pic>
      <p:pic>
        <p:nvPicPr>
          <p:cNvPr id="26" name="Picture Placeholder 25">
            <a:extLst>
              <a:ext uri="{FF2B5EF4-FFF2-40B4-BE49-F238E27FC236}">
                <a16:creationId xmlns:a16="http://schemas.microsoft.com/office/drawing/2014/main" id="{F2FE15C4-FB15-5743-B3D1-00163AE61067}"/>
              </a:ext>
            </a:extLst>
          </p:cNvPr>
          <p:cNvPicPr>
            <a:picLocks noGrp="1" noChangeAspect="1"/>
          </p:cNvPicPr>
          <p:nvPr>
            <p:ph type="pic" sz="quarter" idx="15"/>
          </p:nvPr>
        </p:nvPicPr>
        <p:blipFill rotWithShape="1">
          <a:blip r:embed="rId5"/>
          <a:srcRect l="27222" t="-347" r="20951" b="347"/>
          <a:stretch/>
        </p:blipFill>
        <p:spPr>
          <a:xfrm>
            <a:off x="9713630" y="0"/>
            <a:ext cx="2483404" cy="3191425"/>
          </a:xfrm>
        </p:spPr>
      </p:pic>
      <p:pic>
        <p:nvPicPr>
          <p:cNvPr id="31" name="Picture Placeholder 30">
            <a:extLst>
              <a:ext uri="{FF2B5EF4-FFF2-40B4-BE49-F238E27FC236}">
                <a16:creationId xmlns:a16="http://schemas.microsoft.com/office/drawing/2014/main" id="{BB382611-BC45-6546-BA62-D32A0ABC4545}"/>
              </a:ext>
            </a:extLst>
          </p:cNvPr>
          <p:cNvPicPr>
            <a:picLocks noGrp="1" noChangeAspect="1"/>
          </p:cNvPicPr>
          <p:nvPr>
            <p:ph type="pic" sz="quarter" idx="11"/>
          </p:nvPr>
        </p:nvPicPr>
        <p:blipFill rotWithShape="1">
          <a:blip r:embed="rId6"/>
          <a:srcRect l="9480" t="250" r="41" b="-250"/>
          <a:stretch/>
        </p:blipFill>
        <p:spPr>
          <a:xfrm>
            <a:off x="7159502" y="3273219"/>
            <a:ext cx="5030245" cy="3127248"/>
          </a:xfrm>
        </p:spPr>
      </p:pic>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519853" y="6441192"/>
            <a:ext cx="8684173" cy="365125"/>
          </a:xfrm>
        </p:spPr>
        <p:txBody>
          <a:bodyPr/>
          <a:lstStyle/>
          <a:p>
            <a:r>
              <a:rPr lang="en-US" dirty="0"/>
              <a:t>International Programs</a:t>
            </a:r>
          </a:p>
        </p:txBody>
      </p:sp>
      <p:pic>
        <p:nvPicPr>
          <p:cNvPr id="2" name="Picture 1" descr="A qr code on a white background&#10;&#10;Description automatically generated">
            <a:extLst>
              <a:ext uri="{FF2B5EF4-FFF2-40B4-BE49-F238E27FC236}">
                <a16:creationId xmlns:a16="http://schemas.microsoft.com/office/drawing/2014/main" id="{EC9754F1-53E2-28C8-B78E-5BCC55AEAD4F}"/>
              </a:ext>
            </a:extLst>
          </p:cNvPr>
          <p:cNvPicPr>
            <a:picLocks noChangeAspect="1"/>
          </p:cNvPicPr>
          <p:nvPr/>
        </p:nvPicPr>
        <p:blipFill>
          <a:blip r:embed="rId7"/>
          <a:stretch>
            <a:fillRect/>
          </a:stretch>
        </p:blipFill>
        <p:spPr>
          <a:xfrm>
            <a:off x="10805079" y="5047013"/>
            <a:ext cx="1244214" cy="1244214"/>
          </a:xfrm>
          <a:prstGeom prst="rect">
            <a:avLst/>
          </a:prstGeom>
        </p:spPr>
      </p:pic>
    </p:spTree>
    <p:extLst>
      <p:ext uri="{BB962C8B-B14F-4D97-AF65-F5344CB8AC3E}">
        <p14:creationId xmlns:p14="http://schemas.microsoft.com/office/powerpoint/2010/main" val="2859615667"/>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9CCDD9754E9B40B13882595ECD5F7A" ma:contentTypeVersion="0" ma:contentTypeDescription="Create a new document." ma:contentTypeScope="" ma:versionID="48ffdc5cb6ca8bf97cbe1bd0206e10b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7FFD54-27B0-415C-8654-D843242BD071}">
  <ds:schemaRef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purl.org/dc/elements/1.1/"/>
    <ds:schemaRef ds:uri="http://purl.org/dc/dcmitype/"/>
  </ds:schemaRefs>
</ds:datastoreItem>
</file>

<file path=customXml/itemProps2.xml><?xml version="1.0" encoding="utf-8"?>
<ds:datastoreItem xmlns:ds="http://schemas.openxmlformats.org/officeDocument/2006/customXml" ds:itemID="{5421B56A-5C82-479A-80D0-662CC28B9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14B8143-C3D6-460D-830C-A8DBEE8551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1269</Words>
  <Application>Microsoft Office PowerPoint</Application>
  <PresentationFormat>Widescreen</PresentationFormat>
  <Paragraphs>168</Paragraphs>
  <Slides>13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vt:lpstr>
      <vt:lpstr>Calibri</vt:lpstr>
      <vt:lpstr>Lato Extended</vt:lpstr>
      <vt:lpstr>Roboto</vt:lpstr>
      <vt:lpstr>Roboto Black</vt:lpstr>
      <vt:lpstr>system-ui</vt:lpstr>
      <vt:lpstr>Wingdings</vt:lpstr>
      <vt:lpstr>Office Theme</vt:lpstr>
      <vt:lpstr>Study Abroad at Iowa</vt:lpstr>
      <vt:lpstr>Study Abroad at Iowa</vt:lpstr>
      <vt:lpstr>Benefits of Study Abroad</vt:lpstr>
      <vt:lpstr>Cost of Study Abroad</vt:lpstr>
      <vt:lpstr>Cost of Study Abroad</vt:lpstr>
      <vt:lpstr>Study Abroad Funding</vt:lpstr>
      <vt:lpstr>Health, Safety, and Security</vt:lpstr>
      <vt:lpstr>Family Support</vt:lpstr>
      <vt:lpstr>Getting Started</vt:lpstr>
      <vt:lpstr>Stay in Touch</vt:lpstr>
      <vt:lpstr>QUESTIONS?</vt:lpstr>
      <vt:lpstr>Thank you</vt:lpstr>
      <vt:lpstr>Closing Slide Header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Brown, Emily A (International Programs)</cp:lastModifiedBy>
  <cp:revision>292</cp:revision>
  <dcterms:created xsi:type="dcterms:W3CDTF">2020-01-21T18:13:39Z</dcterms:created>
  <dcterms:modified xsi:type="dcterms:W3CDTF">2025-06-26T20:40:40Z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0x010100579CCDD9754E9B40B13882595ECD5F7A</vt:lpwstr>
  </property>
</Properties>
</file>