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8" r:id="rId5"/>
    <p:sldId id="315" r:id="rId6"/>
    <p:sldId id="320" r:id="rId7"/>
    <p:sldId id="314" r:id="rId8"/>
    <p:sldId id="321" r:id="rId9"/>
    <p:sldId id="319" r:id="rId10"/>
    <p:sldId id="281" r:id="rId11"/>
    <p:sldId id="318" r:id="rId12"/>
    <p:sldId id="272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rris, Kristi L" initials="NKL" lastIdx="1" clrIdx="0">
    <p:extLst>
      <p:ext uri="{19B8F6BF-5375-455C-9EA6-DF929625EA0E}">
        <p15:presenceInfo xmlns:p15="http://schemas.microsoft.com/office/powerpoint/2012/main" userId="S::klnrrs@uiowa.edu::34e3a235-dd85-4cdb-8807-05b70344a4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7C722F-A817-C2B9-70EE-2A1DCCD00433}" v="70" dt="2025-05-27T20:50:44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05" autoAdjust="0"/>
  </p:normalViewPr>
  <p:slideViewPr>
    <p:cSldViewPr snapToGrid="0">
      <p:cViewPr varScale="1">
        <p:scale>
          <a:sx n="86" d="100"/>
          <a:sy n="86" d="100"/>
        </p:scale>
        <p:origin x="1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ris, Kristi L" userId="S::klnrrs@uiowa.edu::34e3a235-dd85-4cdb-8807-05b70344a4d8" providerId="AD" clId="Web-{7B7C722F-A817-C2B9-70EE-2A1DCCD00433}"/>
    <pc:docChg chg="modSld modMainMaster">
      <pc:chgData name="Norris, Kristi L" userId="S::klnrrs@uiowa.edu::34e3a235-dd85-4cdb-8807-05b70344a4d8" providerId="AD" clId="Web-{7B7C722F-A817-C2B9-70EE-2A1DCCD00433}" dt="2025-05-27T20:50:40.079" v="72" actId="20577"/>
      <pc:docMkLst>
        <pc:docMk/>
      </pc:docMkLst>
      <pc:sldChg chg="modSp">
        <pc:chgData name="Norris, Kristi L" userId="S::klnrrs@uiowa.edu::34e3a235-dd85-4cdb-8807-05b70344a4d8" providerId="AD" clId="Web-{7B7C722F-A817-C2B9-70EE-2A1DCCD00433}" dt="2025-05-27T20:48:42.141" v="5" actId="20577"/>
        <pc:sldMkLst>
          <pc:docMk/>
          <pc:sldMk cId="3892510878" sldId="258"/>
        </pc:sldMkLst>
        <pc:spChg chg="mod">
          <ac:chgData name="Norris, Kristi L" userId="S::klnrrs@uiowa.edu::34e3a235-dd85-4cdb-8807-05b70344a4d8" providerId="AD" clId="Web-{7B7C722F-A817-C2B9-70EE-2A1DCCD00433}" dt="2025-05-27T20:48:42.141" v="5" actId="20577"/>
          <ac:spMkLst>
            <pc:docMk/>
            <pc:sldMk cId="3892510878" sldId="258"/>
            <ac:spMk id="5" creationId="{A71FEB04-6AB2-DD4F-B560-E3674C11A535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50:40.079" v="72" actId="20577"/>
        <pc:sldMkLst>
          <pc:docMk/>
          <pc:sldMk cId="1980518100" sldId="272"/>
        </pc:sldMkLst>
        <pc:spChg chg="mod">
          <ac:chgData name="Norris, Kristi L" userId="S::klnrrs@uiowa.edu::34e3a235-dd85-4cdb-8807-05b70344a4d8" providerId="AD" clId="Web-{7B7C722F-A817-C2B9-70EE-2A1DCCD00433}" dt="2025-05-27T20:49:29.469" v="32"/>
          <ac:spMkLst>
            <pc:docMk/>
            <pc:sldMk cId="1980518100" sldId="272"/>
            <ac:spMk id="2" creationId="{57AB9F6C-73AD-294A-A3E0-6E87246DD627}"/>
          </ac:spMkLst>
        </pc:spChg>
        <pc:spChg chg="mod">
          <ac:chgData name="Norris, Kristi L" userId="S::klnrrs@uiowa.edu::34e3a235-dd85-4cdb-8807-05b70344a4d8" providerId="AD" clId="Web-{7B7C722F-A817-C2B9-70EE-2A1DCCD00433}" dt="2025-05-27T20:50:40.079" v="72" actId="20577"/>
          <ac:spMkLst>
            <pc:docMk/>
            <pc:sldMk cId="1980518100" sldId="272"/>
            <ac:spMk id="8" creationId="{8A848C61-C124-4C49-97C4-0B76F6D2E36A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49:29.469" v="32"/>
        <pc:sldMkLst>
          <pc:docMk/>
          <pc:sldMk cId="2818640253" sldId="281"/>
        </pc:sldMkLst>
        <pc:spChg chg="mod">
          <ac:chgData name="Norris, Kristi L" userId="S::klnrrs@uiowa.edu::34e3a235-dd85-4cdb-8807-05b70344a4d8" providerId="AD" clId="Web-{7B7C722F-A817-C2B9-70EE-2A1DCCD00433}" dt="2025-05-27T20:49:29.469" v="32"/>
          <ac:spMkLst>
            <pc:docMk/>
            <pc:sldMk cId="2818640253" sldId="281"/>
            <ac:spMk id="4" creationId="{E117D1DB-91BF-4F95-832B-99A8F168469E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49:29.469" v="32"/>
        <pc:sldMkLst>
          <pc:docMk/>
          <pc:sldMk cId="1068243826" sldId="314"/>
        </pc:sldMkLst>
        <pc:spChg chg="mod">
          <ac:chgData name="Norris, Kristi L" userId="S::klnrrs@uiowa.edu::34e3a235-dd85-4cdb-8807-05b70344a4d8" providerId="AD" clId="Web-{7B7C722F-A817-C2B9-70EE-2A1DCCD00433}" dt="2025-05-27T20:49:29.469" v="32"/>
          <ac:spMkLst>
            <pc:docMk/>
            <pc:sldMk cId="1068243826" sldId="314"/>
            <ac:spMk id="4" creationId="{6B079911-9076-4E17-9505-8F66491CA84A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49:27.563" v="31"/>
        <pc:sldMkLst>
          <pc:docMk/>
          <pc:sldMk cId="1197782395" sldId="315"/>
        </pc:sldMkLst>
        <pc:spChg chg="mod">
          <ac:chgData name="Norris, Kristi L" userId="S::klnrrs@uiowa.edu::34e3a235-dd85-4cdb-8807-05b70344a4d8" providerId="AD" clId="Web-{7B7C722F-A817-C2B9-70EE-2A1DCCD00433}" dt="2025-05-27T20:49:27.563" v="31"/>
          <ac:spMkLst>
            <pc:docMk/>
            <pc:sldMk cId="1197782395" sldId="315"/>
            <ac:spMk id="5" creationId="{C7CCB8FC-C713-BB73-3AE5-A47DB18AFCF7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49:29.469" v="32"/>
        <pc:sldMkLst>
          <pc:docMk/>
          <pc:sldMk cId="276832654" sldId="318"/>
        </pc:sldMkLst>
        <pc:spChg chg="mod">
          <ac:chgData name="Norris, Kristi L" userId="S::klnrrs@uiowa.edu::34e3a235-dd85-4cdb-8807-05b70344a4d8" providerId="AD" clId="Web-{7B7C722F-A817-C2B9-70EE-2A1DCCD00433}" dt="2025-05-27T20:49:29.469" v="32"/>
          <ac:spMkLst>
            <pc:docMk/>
            <pc:sldMk cId="276832654" sldId="318"/>
            <ac:spMk id="4" creationId="{949A2BEE-B536-49F3-B776-EBAC0FD23673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49:29.469" v="32"/>
        <pc:sldMkLst>
          <pc:docMk/>
          <pc:sldMk cId="2005678782" sldId="319"/>
        </pc:sldMkLst>
        <pc:spChg chg="mod">
          <ac:chgData name="Norris, Kristi L" userId="S::klnrrs@uiowa.edu::34e3a235-dd85-4cdb-8807-05b70344a4d8" providerId="AD" clId="Web-{7B7C722F-A817-C2B9-70EE-2A1DCCD00433}" dt="2025-05-27T20:49:29.469" v="32"/>
          <ac:spMkLst>
            <pc:docMk/>
            <pc:sldMk cId="2005678782" sldId="319"/>
            <ac:spMk id="4" creationId="{6B079911-9076-4E17-9505-8F66491CA84A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49:29.469" v="32"/>
        <pc:sldMkLst>
          <pc:docMk/>
          <pc:sldMk cId="3849214669" sldId="320"/>
        </pc:sldMkLst>
        <pc:spChg chg="mod">
          <ac:chgData name="Norris, Kristi L" userId="S::klnrrs@uiowa.edu::34e3a235-dd85-4cdb-8807-05b70344a4d8" providerId="AD" clId="Web-{7B7C722F-A817-C2B9-70EE-2A1DCCD00433}" dt="2025-05-27T20:49:29.469" v="32"/>
          <ac:spMkLst>
            <pc:docMk/>
            <pc:sldMk cId="3849214669" sldId="320"/>
            <ac:spMk id="4" creationId="{849EA72D-8CDC-FF8D-3DD5-AC6299338770}"/>
          </ac:spMkLst>
        </pc:spChg>
      </pc:sldChg>
      <pc:sldChg chg="modSp">
        <pc:chgData name="Norris, Kristi L" userId="S::klnrrs@uiowa.edu::34e3a235-dd85-4cdb-8807-05b70344a4d8" providerId="AD" clId="Web-{7B7C722F-A817-C2B9-70EE-2A1DCCD00433}" dt="2025-05-27T20:49:29.469" v="32"/>
        <pc:sldMkLst>
          <pc:docMk/>
          <pc:sldMk cId="1816347615" sldId="321"/>
        </pc:sldMkLst>
        <pc:spChg chg="mod">
          <ac:chgData name="Norris, Kristi L" userId="S::klnrrs@uiowa.edu::34e3a235-dd85-4cdb-8807-05b70344a4d8" providerId="AD" clId="Web-{7B7C722F-A817-C2B9-70EE-2A1DCCD00433}" dt="2025-05-27T20:49:29.469" v="32"/>
          <ac:spMkLst>
            <pc:docMk/>
            <pc:sldMk cId="1816347615" sldId="321"/>
            <ac:spMk id="4" creationId="{6B079911-9076-4E17-9505-8F66491CA84A}"/>
          </ac:spMkLst>
        </pc:spChg>
      </pc:sldChg>
      <pc:sldMasterChg chg="mod modSldLayout">
        <pc:chgData name="Norris, Kristi L" userId="S::klnrrs@uiowa.edu::34e3a235-dd85-4cdb-8807-05b70344a4d8" providerId="AD" clId="Web-{7B7C722F-A817-C2B9-70EE-2A1DCCD00433}" dt="2025-05-27T20:49:29.469" v="32"/>
        <pc:sldMasterMkLst>
          <pc:docMk/>
          <pc:sldMasterMk cId="2970061491" sldId="2147483648"/>
        </pc:sldMasterMkLst>
        <pc:sldLayoutChg chg="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938048789" sldId="2147483649"/>
          </pc:sldLayoutMkLst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691165391" sldId="2147483650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691165391" sldId="2147483650"/>
              <ac:spMk id="7" creationId="{4BDC48E3-2023-0242-985D-69E25BFFF8AD}"/>
            </ac:spMkLst>
          </pc:spChg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2625500995" sldId="2147483654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2625500995" sldId="2147483654"/>
              <ac:spMk id="7" creationId="{4BDC48E3-2023-0242-985D-69E25BFFF8AD}"/>
            </ac:spMkLst>
          </pc:spChg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1338072623" sldId="2147483655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1338072623" sldId="2147483655"/>
              <ac:spMk id="7" creationId="{4BDC48E3-2023-0242-985D-69E25BFFF8AD}"/>
            </ac:spMkLst>
          </pc:spChg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3559901053" sldId="2147483656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3559901053" sldId="2147483656"/>
              <ac:spMk id="7" creationId="{AA810B86-CAB7-EA43-BC2F-6E66762DC8D3}"/>
            </ac:spMkLst>
          </pc:spChg>
        </pc:sldLayoutChg>
        <pc:sldLayoutChg chg="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1437938912" sldId="2147483659"/>
          </pc:sldLayoutMkLst>
        </pc:sldLayoutChg>
        <pc:sldLayoutChg chg="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3431613554" sldId="2147483661"/>
          </pc:sldLayoutMkLst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2897963369" sldId="2147483662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2897963369" sldId="2147483662"/>
              <ac:spMk id="7" creationId="{4BDC48E3-2023-0242-985D-69E25BFFF8AD}"/>
            </ac:spMkLst>
          </pc:spChg>
        </pc:sldLayoutChg>
        <pc:sldLayoutChg chg="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2721272033" sldId="2147483663"/>
          </pc:sldLayoutMkLst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2883638368" sldId="2147483664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2883638368" sldId="2147483664"/>
              <ac:spMk id="20" creationId="{4D36833F-B2C7-1C49-9947-A60C1ACB0296}"/>
            </ac:spMkLst>
          </pc:spChg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3142765285" sldId="2147483665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3142765285" sldId="2147483665"/>
              <ac:spMk id="7" creationId="{4BDC48E3-2023-0242-985D-69E25BFFF8AD}"/>
            </ac:spMkLst>
          </pc:spChg>
        </pc:sldLayoutChg>
        <pc:sldLayoutChg chg="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2846242013" sldId="2147483666"/>
          </pc:sldLayoutMkLst>
        </pc:sldLayoutChg>
        <pc:sldLayoutChg chg="modSp mod">
          <pc:chgData name="Norris, Kristi L" userId="S::klnrrs@uiowa.edu::34e3a235-dd85-4cdb-8807-05b70344a4d8" providerId="AD" clId="Web-{7B7C722F-A817-C2B9-70EE-2A1DCCD00433}" dt="2025-05-27T20:49:29.469" v="32"/>
          <pc:sldLayoutMkLst>
            <pc:docMk/>
            <pc:sldMasterMk cId="2970061491" sldId="2147483648"/>
            <pc:sldLayoutMk cId="691165391" sldId="2147483667"/>
          </pc:sldLayoutMkLst>
          <pc:spChg chg="mod">
            <ac:chgData name="Norris, Kristi L" userId="S::klnrrs@uiowa.edu::34e3a235-dd85-4cdb-8807-05b70344a4d8" providerId="AD" clId="Web-{7B7C722F-A817-C2B9-70EE-2A1DCCD00433}" dt="2025-05-27T20:49:29.469" v="32"/>
            <ac:spMkLst>
              <pc:docMk/>
              <pc:sldMasterMk cId="2970061491" sldId="2147483648"/>
              <pc:sldLayoutMk cId="691165391" sldId="2147483667"/>
              <ac:spMk id="7" creationId="{4BDC48E3-2023-0242-985D-69E25BFFF8AD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Previous Institution Type</a:t>
            </a:r>
          </a:p>
        </c:rich>
      </c:tx>
      <c:layout>
        <c:manualLayout>
          <c:xMode val="edge"/>
          <c:yMode val="edge"/>
          <c:x val="0.14091229715511183"/>
          <c:y val="2.44669278993673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of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College</c:v>
                </c:pt>
                <c:pt idx="1">
                  <c:v>4-year Public</c:v>
                </c:pt>
                <c:pt idx="2">
                  <c:v>4-year Private</c:v>
                </c:pt>
                <c:pt idx="3">
                  <c:v>Technical</c:v>
                </c:pt>
                <c:pt idx="4">
                  <c:v>Online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0.74</c:v>
                </c:pt>
                <c:pt idx="1">
                  <c:v>0.16</c:v>
                </c:pt>
                <c:pt idx="2">
                  <c:v>0.08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8A-41A2-93CA-85FB86B94F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90674239"/>
        <c:axId val="290674655"/>
      </c:barChart>
      <c:catAx>
        <c:axId val="2906742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674655"/>
        <c:crosses val="autoZero"/>
        <c:auto val="1"/>
        <c:lblAlgn val="ctr"/>
        <c:lblOffset val="100"/>
        <c:noMultiLvlLbl val="0"/>
      </c:catAx>
      <c:valAx>
        <c:axId val="290674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674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25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3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Agenda for the session:</a:t>
            </a:r>
          </a:p>
          <a:p>
            <a:pPr marL="228600" indent="-228600">
              <a:buAutoNum type="arabicPeriod"/>
            </a:pPr>
            <a:r>
              <a:rPr lang="en-US"/>
              <a:t>What we know about the transfer student transition</a:t>
            </a:r>
          </a:p>
          <a:p>
            <a:pPr marL="228600" indent="-228600">
              <a:buAutoNum type="arabicPeriod"/>
            </a:pPr>
            <a:r>
              <a:rPr lang="en-US"/>
              <a:t>Listing some campus resources for you – including your student’s support team</a:t>
            </a:r>
          </a:p>
          <a:p>
            <a:pPr marL="228600" indent="-228600">
              <a:buAutoNum type="arabicPeriod"/>
            </a:pPr>
            <a:r>
              <a:rPr lang="en-US"/>
              <a:t>What you can do to support your student in their transition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0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Attended a post-secondary institution after high school</a:t>
            </a: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​, regardless of number of credits.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Could be coming from another 4 year, 2 year, with associate’s, back to UI, took time off, or have military experience. Anyone else we didn’t capture?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How many transfer students are there incoming? Where is this data ( %) from?</a:t>
            </a:r>
          </a:p>
          <a:p>
            <a:pPr>
              <a:defRPr/>
            </a:pPr>
            <a:endParaRPr lang="en-US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b="1" i="0">
                <a:solidFill>
                  <a:srgbClr val="000000"/>
                </a:solidFill>
                <a:effectLst/>
                <a:latin typeface="Arial"/>
                <a:cs typeface="Arial"/>
              </a:rPr>
              <a:t>Opportunity for engagement:</a:t>
            </a:r>
            <a:r>
              <a:rPr lang="en-US" b="1">
                <a:solidFill>
                  <a:srgbClr val="000000"/>
                </a:solidFill>
                <a:latin typeface="Arial"/>
                <a:cs typeface="Arial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Who are the transfer students here? Who are you supporting? On/off-campus, type of institution, did you move in?</a:t>
            </a: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67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Specifics of University of Iowa transfer student population; data is from the (</a:t>
            </a:r>
            <a:r>
              <a:rPr lang="en-US" err="1"/>
              <a:t>Excelling@Iowa</a:t>
            </a:r>
            <a:r>
              <a:rPr lang="en-US"/>
              <a:t>) transition survey that all first-time transfer students take their first semester on campus.</a:t>
            </a:r>
          </a:p>
          <a:p>
            <a:endParaRPr lang="en-US"/>
          </a:p>
          <a:p>
            <a:r>
              <a:rPr lang="en-US"/>
              <a:t>6 reasons listed for why they transferred </a:t>
            </a:r>
            <a:r>
              <a:rPr lang="en-US" err="1"/>
              <a:t>bc</a:t>
            </a:r>
            <a:r>
              <a:rPr lang="en-US"/>
              <a:t> #5 and 6 were exactly tied with responses. Could respond more than once to each.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21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processes: academics – ICON, policies, variety in class sizes and modalities; finances – paying for this degree differently, FAFSA, maintaining scholarships; living – commuting, moving to a new place, parking ;)</a:t>
            </a:r>
          </a:p>
          <a:p>
            <a:endParaRPr lang="en-US" dirty="0"/>
          </a:p>
          <a:p>
            <a:r>
              <a:rPr lang="en-US" dirty="0"/>
              <a:t>Finding community: figuring out how to find friends, where do they belong on campus</a:t>
            </a:r>
          </a:p>
          <a:p>
            <a:endParaRPr lang="en-US" dirty="0"/>
          </a:p>
          <a:p>
            <a:r>
              <a:rPr lang="en-US" dirty="0"/>
              <a:t>Whole self: safe and reliable housing, consistent access to food, UCS &amp; SDS, learning a new environment (working out, studying, friends,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6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Every student is minimally connected to two staff on campus: one person related to their academics (academic advisor) and one related to their housing (RA, HC) – for those living off campus this is your Transfer Support Team member. Your TST member will introduce themselves via email the first few weeks of school.</a:t>
            </a:r>
          </a:p>
          <a:p>
            <a:endParaRPr lang="en-US"/>
          </a:p>
          <a:p>
            <a:r>
              <a:rPr lang="en-US"/>
              <a:t>These people can help you with everything related to the transition to university of Iowa. If they can’t directly help you, they will guide you to the correct resource!!!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19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And you can meet with these people! What other resources would you like to learn about? (ask this now or at end)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Could we go to MyUI and/or ICON together? Tutor Iowa email?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77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74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additional resources would be helpful, what other questions do you have about the transition for your student?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1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94273"/>
            <a:ext cx="10515600" cy="8690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689"/>
            <a:ext cx="10515600" cy="4388698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University of Iowa Logo in tab">
            <a:extLst>
              <a:ext uri="{FF2B5EF4-FFF2-40B4-BE49-F238E27FC236}">
                <a16:creationId xmlns:a16="http://schemas.microsoft.com/office/drawing/2014/main" id="{F51089BB-12B1-B240-94C3-C431E554F0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8D99024-F68B-C04C-A2AC-E78D62D8E79D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70389" y="3243106"/>
            <a:ext cx="5021612" cy="314971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59502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695874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1" y="365125"/>
            <a:ext cx="5636742" cy="1331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386"/>
            <a:ext cx="5562600" cy="3923407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 descr="University of Iowa Logo in tab">
            <a:extLst>
              <a:ext uri="{FF2B5EF4-FFF2-40B4-BE49-F238E27FC236}">
                <a16:creationId xmlns:a16="http://schemas.microsoft.com/office/drawing/2014/main" id="{ED076C9B-2E43-A040-8258-28E87FCCDB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94273"/>
            <a:ext cx="10515600" cy="8690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University of Iowa Logo in tab">
            <a:extLst>
              <a:ext uri="{FF2B5EF4-FFF2-40B4-BE49-F238E27FC236}">
                <a16:creationId xmlns:a16="http://schemas.microsoft.com/office/drawing/2014/main" id="{F51089BB-12B1-B240-94C3-C431E554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739346" y="1570038"/>
            <a:ext cx="105156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6528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niversity of Iowa Logo in tab">
            <a:extLst>
              <a:ext uri="{FF2B5EF4-FFF2-40B4-BE49-F238E27FC236}">
                <a16:creationId xmlns:a16="http://schemas.microsoft.com/office/drawing/2014/main" id="{3F3707A5-781C-0544-BEBE-D5FFCC2755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25016" y="0"/>
            <a:ext cx="2693773" cy="1279542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3367174"/>
            <a:ext cx="9144000" cy="1843238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Closing Slide Header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0556" y="2463764"/>
            <a:ext cx="868417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 userDrawn="1"/>
        </p:nvCxnSpPr>
        <p:spPr>
          <a:xfrm>
            <a:off x="974126" y="3029213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63836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48C9EC-F08C-634B-9436-0DC9CB28E3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0" y="1524000"/>
            <a:ext cx="762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24201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184901"/>
            <a:ext cx="6155725" cy="2657032"/>
          </a:xfrm>
        </p:spPr>
        <p:txBody>
          <a:bodyPr anchor="t" anchorCtr="0">
            <a:normAutofit/>
          </a:bodyPr>
          <a:lstStyle>
            <a:lvl1pPr algn="l">
              <a:defRPr sz="5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Example of the Presentation </a:t>
            </a:r>
            <a:br>
              <a:rPr lang="en-US"/>
            </a:br>
            <a:r>
              <a:rPr lang="en-US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41933"/>
            <a:ext cx="6155726" cy="49479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8" y="5304529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4583" cy="685799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9FFBE56B-A7B4-404B-AC1B-0618CFF1BFD9}"/>
              </a:ext>
            </a:extLst>
          </p:cNvPr>
          <p:cNvSpPr txBox="1">
            <a:spLocks/>
          </p:cNvSpPr>
          <p:nvPr userDrawn="1"/>
        </p:nvSpPr>
        <p:spPr>
          <a:xfrm>
            <a:off x="3729681" y="0"/>
            <a:ext cx="3264244" cy="131007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Office of Strategic Communication</a:t>
            </a:r>
          </a:p>
        </p:txBody>
      </p:sp>
      <p:pic>
        <p:nvPicPr>
          <p:cNvPr id="22" name="Picture 21" descr="University of Iowa Logo in tab">
            <a:extLst>
              <a:ext uri="{FF2B5EF4-FFF2-40B4-BE49-F238E27FC236}">
                <a16:creationId xmlns:a16="http://schemas.microsoft.com/office/drawing/2014/main" id="{3B350327-455D-E242-AC33-A448799973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841" y="0"/>
            <a:ext cx="2693773" cy="12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48789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1843238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Goes 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4709626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5087150"/>
            <a:ext cx="9144000" cy="46310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0556" y="1774216"/>
            <a:ext cx="868417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University of Iowa Logo in tab">
            <a:extLst>
              <a:ext uri="{FF2B5EF4-FFF2-40B4-BE49-F238E27FC236}">
                <a16:creationId xmlns:a16="http://schemas.microsoft.com/office/drawing/2014/main" id="{8B51AF24-FB2E-1240-9EF9-F0F501C2FF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25016" y="0"/>
            <a:ext cx="2693773" cy="12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01053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992326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637441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450876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938912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77626"/>
            <a:ext cx="9144000" cy="992326"/>
          </a:xfrm>
        </p:spPr>
        <p:txBody>
          <a:bodyPr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637441"/>
            <a:ext cx="9144000" cy="40746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450876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Photo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FFEA7CF-83E7-764C-ABBA-82BBDBDAEC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5B506F-BBA1-9842-893B-0EB9BFBD1D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2634" y="2316951"/>
            <a:ext cx="4769254" cy="707886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431613554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94273"/>
            <a:ext cx="10515600" cy="8690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689"/>
            <a:ext cx="10515600" cy="4388698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University of Iowa Logo in tab">
            <a:extLst>
              <a:ext uri="{FF2B5EF4-FFF2-40B4-BE49-F238E27FC236}">
                <a16:creationId xmlns:a16="http://schemas.microsoft.com/office/drawing/2014/main" id="{F51089BB-12B1-B240-94C3-C431E554F0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058" y="365125"/>
            <a:ext cx="10515600" cy="1331865"/>
          </a:xfrm>
        </p:spPr>
        <p:txBody>
          <a:bodyPr/>
          <a:lstStyle/>
          <a:p>
            <a:r>
              <a:rPr lang="en-US"/>
              <a:t>Click to edit Master title style </a:t>
            </a:r>
            <a:br>
              <a:rPr lang="en-US"/>
            </a:br>
            <a:r>
              <a:rPr lang="en-US"/>
              <a:t>that runs to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01"/>
            <a:ext cx="10515600" cy="4018000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University of Iowa Logo in tab">
            <a:extLst>
              <a:ext uri="{FF2B5EF4-FFF2-40B4-BE49-F238E27FC236}">
                <a16:creationId xmlns:a16="http://schemas.microsoft.com/office/drawing/2014/main" id="{CFF14CD2-6839-EF4B-BE95-D8FF44EDAF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6336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E8E5D18-D14C-2E49-8475-3B6767E2DE9A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386"/>
            <a:ext cx="5562600" cy="3923407"/>
          </a:xfrm>
        </p:spPr>
        <p:txBody>
          <a:bodyPr/>
          <a:lstStyle>
            <a:lvl1pPr marL="228600" indent="-22860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9853" y="6441192"/>
            <a:ext cx="868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Pathways to Excellence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59502" y="0"/>
            <a:ext cx="5029200" cy="639245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ACFD86F-631F-DB40-8919-BA8E20BF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58" y="365125"/>
            <a:ext cx="5636742" cy="13318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458B34-F735-D249-820C-C797A1F1FED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University of Iowa Logo in tab">
            <a:extLst>
              <a:ext uri="{FF2B5EF4-FFF2-40B4-BE49-F238E27FC236}">
                <a16:creationId xmlns:a16="http://schemas.microsoft.com/office/drawing/2014/main" id="{331EC016-F850-1E4A-A65C-1A14626CEA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6131555"/>
            <a:ext cx="1545021" cy="7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0099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6" r:id="rId3"/>
    <p:sldLayoutId id="2147483659" r:id="rId4"/>
    <p:sldLayoutId id="2147483663" r:id="rId5"/>
    <p:sldLayoutId id="2147483661" r:id="rId6"/>
    <p:sldLayoutId id="2147483650" r:id="rId7"/>
    <p:sldLayoutId id="2147483662" r:id="rId8"/>
    <p:sldLayoutId id="2147483654" r:id="rId9"/>
    <p:sldLayoutId id="2147483655" r:id="rId10"/>
    <p:sldLayoutId id="2147483665" r:id="rId11"/>
    <p:sldLayoutId id="2147483664" r:id="rId12"/>
    <p:sldLayoutId id="2147483666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8" y="2677625"/>
            <a:ext cx="9466781" cy="2212873"/>
          </a:xfrm>
        </p:spPr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Support for the Transfer Student Transition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FEB04-6AB2-DD4F-B560-E3674C11A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Pathways to Excellence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9720F5-69C9-B06E-AC45-FCBB4C6D11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/>
                <a:cs typeface="Arial"/>
              </a:rPr>
              <a:t>Becoming a Hawkeye - Summer 2025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871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0FB96-CEB1-9202-DD66-2B8E1824B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What to Expect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1572E-3153-F8CF-0943-494DD7783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>
                <a:latin typeface="Arial"/>
                <a:cs typeface="Arial"/>
              </a:rPr>
              <a:t>What we know </a:t>
            </a:r>
            <a:endParaRPr lang="en-US"/>
          </a:p>
          <a:p>
            <a:pPr marL="514350" indent="-514350">
              <a:buAutoNum type="arabicPeriod"/>
            </a:pPr>
            <a:r>
              <a:rPr lang="en-US">
                <a:latin typeface="Arial"/>
                <a:cs typeface="Arial"/>
              </a:rPr>
              <a:t>Campus resources</a:t>
            </a:r>
          </a:p>
          <a:p>
            <a:pPr marL="514350" indent="-514350">
              <a:buAutoNum type="arabicPeriod"/>
            </a:pPr>
            <a:r>
              <a:rPr lang="en-US">
                <a:latin typeface="Arial"/>
                <a:cs typeface="Arial"/>
              </a:rPr>
              <a:t>What you can do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CB8FC-C713-BB73-3AE5-A47DB18AF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Pathways to Excellence</a:t>
            </a:r>
          </a:p>
        </p:txBody>
      </p:sp>
    </p:spTree>
    <p:extLst>
      <p:ext uri="{BB962C8B-B14F-4D97-AF65-F5344CB8AC3E}">
        <p14:creationId xmlns:p14="http://schemas.microsoft.com/office/powerpoint/2010/main" val="1197782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692E3-E1BA-269F-4AB6-C1F396F34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Who is a Transfer Student?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5323A-5C80-1A85-2054-81B76EA18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Attended a post-secondary institution after high school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Any age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Most live off-campus</a:t>
            </a:r>
          </a:p>
          <a:p>
            <a:r>
              <a:rPr lang="en-US" dirty="0">
                <a:latin typeface="Arial"/>
                <a:cs typeface="Arial"/>
              </a:rPr>
              <a:t>Most are Iowa residents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EA72D-8CDC-FF8D-3DD5-AC6299338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Pathways to Excellence</a:t>
            </a:r>
          </a:p>
        </p:txBody>
      </p:sp>
    </p:spTree>
    <p:extLst>
      <p:ext uri="{BB962C8B-B14F-4D97-AF65-F5344CB8AC3E}">
        <p14:creationId xmlns:p14="http://schemas.microsoft.com/office/powerpoint/2010/main" val="384921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5D00-9285-4F29-8609-101716488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Transition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07B4524-EFD5-4734-8F10-3913B02B74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47759"/>
              </p:ext>
            </p:extLst>
          </p:nvPr>
        </p:nvGraphicFramePr>
        <p:xfrm>
          <a:off x="6172200" y="1515707"/>
          <a:ext cx="5519057" cy="3437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079911-9076-4E17-9505-8F66491CA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Pathways to Excellence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E32942E-68BF-49A3-89B3-DA9734DAFA8A}"/>
              </a:ext>
            </a:extLst>
          </p:cNvPr>
          <p:cNvSpPr txBox="1">
            <a:spLocks/>
          </p:cNvSpPr>
          <p:nvPr/>
        </p:nvSpPr>
        <p:spPr>
          <a:xfrm>
            <a:off x="838199" y="1591689"/>
            <a:ext cx="5920947" cy="43886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95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b="1" dirty="0">
                <a:latin typeface="Arial"/>
                <a:cs typeface="Arial"/>
              </a:rPr>
              <a:t>Reasons Students Transferred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Completed a 2-year degree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To earn a degree or certificate not offered at my previous institution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Completed general education requirements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7F8DDD-9DFF-4A3A-BF7F-E503783A7E45}"/>
              </a:ext>
            </a:extLst>
          </p:cNvPr>
          <p:cNvSpPr/>
          <p:nvPr/>
        </p:nvSpPr>
        <p:spPr>
          <a:xfrm>
            <a:off x="2393852" y="6132732"/>
            <a:ext cx="9808161" cy="2717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solidFill>
                  <a:schemeClr val="tx1"/>
                </a:solidFill>
              </a:rPr>
              <a:t>   Data from the fall 2024 </a:t>
            </a:r>
            <a:r>
              <a:rPr lang="en-US" sz="1200" i="1" dirty="0" err="1">
                <a:solidFill>
                  <a:schemeClr val="tx1"/>
                </a:solidFill>
              </a:rPr>
              <a:t>Excelling@Iowa</a:t>
            </a:r>
            <a:r>
              <a:rPr lang="en-US" sz="1200" i="1" dirty="0">
                <a:solidFill>
                  <a:schemeClr val="tx1"/>
                </a:solidFill>
              </a:rPr>
              <a:t> transition survey</a:t>
            </a:r>
            <a:endParaRPr lang="en-US" sz="1200" i="1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824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5D00-9285-4F29-8609-101716488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Transfer Experience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079911-9076-4E17-9505-8F66491CA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Pathways to Excellence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4D7462-4C06-47D9-A753-B3F76AF4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553"/>
            <a:ext cx="10515600" cy="43886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i="1" dirty="0">
                <a:latin typeface="Arial"/>
                <a:cs typeface="Arial"/>
              </a:rPr>
              <a:t>They know how to do college; they just need to figure out how to do college at Iowa</a:t>
            </a:r>
          </a:p>
          <a:p>
            <a:r>
              <a:rPr lang="en-US" dirty="0">
                <a:latin typeface="Arial"/>
                <a:cs typeface="Arial"/>
              </a:rPr>
              <a:t>Navigating new processes and systems</a:t>
            </a:r>
          </a:p>
          <a:p>
            <a:r>
              <a:rPr lang="en-US" dirty="0">
                <a:latin typeface="Arial"/>
                <a:cs typeface="Arial"/>
              </a:rPr>
              <a:t>Finding new community and support</a:t>
            </a:r>
          </a:p>
          <a:p>
            <a:r>
              <a:rPr lang="en-US" dirty="0">
                <a:latin typeface="Arial"/>
                <a:cs typeface="Arial"/>
              </a:rPr>
              <a:t>Taking care of whole self</a:t>
            </a:r>
          </a:p>
        </p:txBody>
      </p:sp>
    </p:spTree>
    <p:extLst>
      <p:ext uri="{BB962C8B-B14F-4D97-AF65-F5344CB8AC3E}">
        <p14:creationId xmlns:p14="http://schemas.microsoft.com/office/powerpoint/2010/main" val="1816347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5D00-9285-4F29-8609-101716488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Your Support Team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079911-9076-4E17-9505-8F66491CA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Pathways to Excellence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4D7462-4C06-47D9-A753-B3F76AF4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553"/>
            <a:ext cx="10515600" cy="43886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Academic Advisor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Transfer Support Team member/Housing staff</a:t>
            </a:r>
          </a:p>
          <a:p>
            <a:r>
              <a:rPr lang="en-US" dirty="0">
                <a:latin typeface="Arial"/>
                <a:cs typeface="Arial"/>
              </a:rPr>
              <a:t>Off-campus First Year / Transfer Event during On Iowa!</a:t>
            </a:r>
          </a:p>
          <a:p>
            <a:pPr lvl="1">
              <a:buClr>
                <a:srgbClr val="62666A"/>
              </a:buClr>
              <a:buFont typeface="Arial"/>
            </a:pPr>
            <a:r>
              <a:rPr lang="en-US" sz="2800" dirty="0">
                <a:latin typeface="Arial"/>
                <a:cs typeface="Arial"/>
              </a:rPr>
              <a:t>August 22, 4:30pm-6:30pm, IMU</a:t>
            </a:r>
          </a:p>
          <a:p>
            <a:pPr lvl="1">
              <a:buClr>
                <a:srgbClr val="62666A"/>
              </a:buClr>
              <a:buFont typeface="Arial"/>
            </a:pPr>
            <a:endParaRPr lang="en-US" sz="2800" dirty="0">
              <a:highlight>
                <a:srgbClr val="FFFF00"/>
              </a:highligh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567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C929-14EC-4167-A0FA-3D3082B2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5" y="483640"/>
            <a:ext cx="10515600" cy="869089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056BE-7770-4E49-8ACA-9834A592C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91688"/>
            <a:ext cx="10515599" cy="4782671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/>
              <a:t>Student Care and Assistance</a:t>
            </a:r>
          </a:p>
          <a:p>
            <a:pPr lvl="1"/>
            <a:r>
              <a:rPr lang="en-US" dirty="0"/>
              <a:t>Emergency Fund</a:t>
            </a:r>
          </a:p>
          <a:p>
            <a:pPr lvl="1"/>
            <a:r>
              <a:rPr lang="en-US" dirty="0"/>
              <a:t>Basic Needs Support (housing, food, safety)</a:t>
            </a:r>
          </a:p>
          <a:p>
            <a:pPr lvl="1"/>
            <a:r>
              <a:rPr lang="en-US" dirty="0"/>
              <a:t>Off-campus Student Support</a:t>
            </a:r>
          </a:p>
          <a:p>
            <a:r>
              <a:rPr lang="en-US" dirty="0"/>
              <a:t>Academic Support</a:t>
            </a:r>
          </a:p>
          <a:p>
            <a:pPr lvl="1"/>
            <a:r>
              <a:rPr lang="en-US" dirty="0"/>
              <a:t>Tutor Iowa</a:t>
            </a:r>
          </a:p>
          <a:p>
            <a:pPr lvl="1"/>
            <a:r>
              <a:rPr lang="en-US" dirty="0"/>
              <a:t>Campus Help Labs</a:t>
            </a:r>
          </a:p>
          <a:p>
            <a:pPr lvl="1"/>
            <a:r>
              <a:rPr lang="en-US" dirty="0"/>
              <a:t>Supplemental Instruction</a:t>
            </a:r>
          </a:p>
          <a:p>
            <a:pPr lvl="1"/>
            <a:r>
              <a:rPr lang="en-US" dirty="0"/>
              <a:t>Faculty/TA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Pomerantz Career Center</a:t>
            </a:r>
          </a:p>
          <a:p>
            <a:r>
              <a:rPr lang="en-US" dirty="0"/>
              <a:t>Office of Student Financial Aid</a:t>
            </a:r>
          </a:p>
          <a:p>
            <a:r>
              <a:rPr lang="en-US" dirty="0"/>
              <a:t>Division of Student Life</a:t>
            </a:r>
          </a:p>
          <a:p>
            <a:pPr lvl="1"/>
            <a:r>
              <a:rPr lang="en-US" dirty="0"/>
              <a:t>Student Wellness</a:t>
            </a:r>
          </a:p>
          <a:p>
            <a:pPr lvl="1"/>
            <a:r>
              <a:rPr lang="en-US" dirty="0"/>
              <a:t>Student Health</a:t>
            </a:r>
          </a:p>
          <a:p>
            <a:pPr lvl="1"/>
            <a:r>
              <a:rPr lang="en-US" dirty="0"/>
              <a:t>Office of Leadership, Service, Civic Engagement</a:t>
            </a:r>
          </a:p>
          <a:p>
            <a:r>
              <a:rPr lang="en-US" dirty="0"/>
              <a:t>Student Disability Services</a:t>
            </a:r>
          </a:p>
          <a:p>
            <a:r>
              <a:rPr lang="en-US" dirty="0"/>
              <a:t>University Counseling Service</a:t>
            </a:r>
          </a:p>
          <a:p>
            <a:r>
              <a:rPr lang="en-US" dirty="0"/>
              <a:t>And Many More!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7D1DB-91BF-4F95-832B-99A8F16846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Pathways to Excellence</a:t>
            </a:r>
          </a:p>
        </p:txBody>
      </p:sp>
    </p:spTree>
    <p:extLst>
      <p:ext uri="{BB962C8B-B14F-4D97-AF65-F5344CB8AC3E}">
        <p14:creationId xmlns:p14="http://schemas.microsoft.com/office/powerpoint/2010/main" val="2818640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318C0-09F5-43F8-967E-F248A1E8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You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7B4D3-426B-4AED-814E-2D9312A25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Balance providing support and encouraging independence</a:t>
            </a:r>
          </a:p>
          <a:p>
            <a:r>
              <a:rPr lang="en-US" dirty="0"/>
              <a:t>Encourage asking for help</a:t>
            </a:r>
          </a:p>
          <a:p>
            <a:pPr lvl="1"/>
            <a:r>
              <a:rPr lang="en-US" dirty="0"/>
              <a:t>Proactive vs. Reactive</a:t>
            </a:r>
          </a:p>
          <a:p>
            <a:r>
              <a:rPr lang="en-US" dirty="0"/>
              <a:t>Listen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9A2BEE-B536-49F3-B776-EBAC0FD23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Pathways to Excellence</a:t>
            </a:r>
          </a:p>
        </p:txBody>
      </p:sp>
    </p:spTree>
    <p:extLst>
      <p:ext uri="{BB962C8B-B14F-4D97-AF65-F5344CB8AC3E}">
        <p14:creationId xmlns:p14="http://schemas.microsoft.com/office/powerpoint/2010/main" val="276832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A848C61-C124-4C49-97C4-0B76F6D2E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8" y="3367174"/>
            <a:ext cx="11353801" cy="184323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rial"/>
                <a:cs typeface="Arial"/>
              </a:rPr>
              <a:t>Questions &amp; Support</a:t>
            </a:r>
            <a:br>
              <a:rPr lang="en-US" sz="2700" dirty="0"/>
            </a:b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Pathways to Excellence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ui-pathways@uiowa.edu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AB9F6C-73AD-294A-A3E0-6E87246DD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Pathways to Excellence</a:t>
            </a:r>
          </a:p>
        </p:txBody>
      </p:sp>
    </p:spTree>
    <p:extLst>
      <p:ext uri="{BB962C8B-B14F-4D97-AF65-F5344CB8AC3E}">
        <p14:creationId xmlns:p14="http://schemas.microsoft.com/office/powerpoint/2010/main" val="1980518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4CCFA3F3E46D4795A2DA29247B5849" ma:contentTypeVersion="16" ma:contentTypeDescription="Create a new document." ma:contentTypeScope="" ma:versionID="fe9c7a6dc1e2bd13659ee882cb44ea76">
  <xsd:schema xmlns:xsd="http://www.w3.org/2001/XMLSchema" xmlns:xs="http://www.w3.org/2001/XMLSchema" xmlns:p="http://schemas.microsoft.com/office/2006/metadata/properties" xmlns:ns2="ce097c49-d204-46f0-9a6e-130a1a8e739a" xmlns:ns3="026e4486-4a10-437f-a0a4-440e4e9e7960" targetNamespace="http://schemas.microsoft.com/office/2006/metadata/properties" ma:root="true" ma:fieldsID="3abd5fe2fa79d25cfd41338f9b5bc2f5" ns2:_="" ns3:_="">
    <xsd:import namespace="ce097c49-d204-46f0-9a6e-130a1a8e739a"/>
    <xsd:import namespace="026e4486-4a10-437f-a0a4-440e4e9e7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97c49-d204-46f0-9a6e-130a1a8e73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af9f51b-2984-4022-8acc-3c23a99e8b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e4486-4a10-437f-a0a4-440e4e9e7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414dccd6-480b-4fec-ac96-8a99cf7786f6}" ma:internalName="TaxCatchAll" ma:showField="CatchAllData" ma:web="026e4486-4a10-437f-a0a4-440e4e9e7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097c49-d204-46f0-9a6e-130a1a8e739a">
      <Terms xmlns="http://schemas.microsoft.com/office/infopath/2007/PartnerControls"/>
    </lcf76f155ced4ddcb4097134ff3c332f>
    <TaxCatchAll xmlns="026e4486-4a10-437f-a0a4-440e4e9e7960" xsi:nil="true"/>
  </documentManagement>
</p:properties>
</file>

<file path=customXml/itemProps1.xml><?xml version="1.0" encoding="utf-8"?>
<ds:datastoreItem xmlns:ds="http://schemas.openxmlformats.org/officeDocument/2006/customXml" ds:itemID="{85E7A65D-573D-459C-BBAA-1D02EE74A2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8327DB-3AB6-463A-9F2D-4781FF341A17}"/>
</file>

<file path=customXml/itemProps3.xml><?xml version="1.0" encoding="utf-8"?>
<ds:datastoreItem xmlns:ds="http://schemas.openxmlformats.org/officeDocument/2006/customXml" ds:itemID="{4D354C6D-7F83-458E-97D0-F626B088120E}">
  <ds:schemaRefs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e64d311a-4484-424a-861f-4f313aa1195e"/>
    <ds:schemaRef ds:uri="8eb5869a-7548-4f56-88cb-d04d2178c07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724</Words>
  <Application>Microsoft Office PowerPoint</Application>
  <PresentationFormat>Widescreen</PresentationFormat>
  <Paragraphs>100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Support for the Transfer Student Transition</vt:lpstr>
      <vt:lpstr>What to Expect</vt:lpstr>
      <vt:lpstr>Who is a Transfer Student?</vt:lpstr>
      <vt:lpstr>Transfer Transition</vt:lpstr>
      <vt:lpstr>Transfer Experience</vt:lpstr>
      <vt:lpstr>Your Support Team</vt:lpstr>
      <vt:lpstr>Resources</vt:lpstr>
      <vt:lpstr>What Can You Do?</vt:lpstr>
      <vt:lpstr>Questions &amp; Support  Pathways to Excellence ui-pathways@uiowa.edu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Corliss, Jessica A</dc:creator>
  <cp:lastModifiedBy>Norris, Kristi L</cp:lastModifiedBy>
  <cp:revision>51</cp:revision>
  <dcterms:created xsi:type="dcterms:W3CDTF">2020-01-21T18:13:39Z</dcterms:created>
  <dcterms:modified xsi:type="dcterms:W3CDTF">2025-05-27T20:50:47Z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0x010100A14CCFA3F3E46D4795A2DA29247B5849</vt:lpwstr>
  </property>
</Properties>
</file>