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8" r:id="rId2"/>
    <p:sldId id="316" r:id="rId3"/>
    <p:sldId id="312" r:id="rId4"/>
    <p:sldId id="318" r:id="rId5"/>
    <p:sldId id="313" r:id="rId6"/>
    <p:sldId id="304" r:id="rId7"/>
    <p:sldId id="299" r:id="rId8"/>
    <p:sldId id="319" r:id="rId9"/>
    <p:sldId id="317" r:id="rId10"/>
    <p:sldId id="320" r:id="rId11"/>
    <p:sldId id="267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618" autoAdjust="0"/>
  </p:normalViewPr>
  <p:slideViewPr>
    <p:cSldViewPr snapToGrid="0">
      <p:cViewPr varScale="1">
        <p:scale>
          <a:sx n="82" d="100"/>
          <a:sy n="82" d="100"/>
        </p:scale>
        <p:origin x="16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kins, Amanda L" userId="f17a666f-5d3b-484a-8ef2-9601484ca583" providerId="ADAL" clId="{57E88D53-182A-486E-99ED-C07B571CFEB7}"/>
    <pc:docChg chg="custSel addSld modSld">
      <pc:chgData name="Elkins, Amanda L" userId="f17a666f-5d3b-484a-8ef2-9601484ca583" providerId="ADAL" clId="{57E88D53-182A-486E-99ED-C07B571CFEB7}" dt="2025-03-25T14:11:30.188" v="214" actId="1076"/>
      <pc:docMkLst>
        <pc:docMk/>
      </pc:docMkLst>
      <pc:sldChg chg="delSp modSp mod">
        <pc:chgData name="Elkins, Amanda L" userId="f17a666f-5d3b-484a-8ef2-9601484ca583" providerId="ADAL" clId="{57E88D53-182A-486E-99ED-C07B571CFEB7}" dt="2025-03-25T14:11:30.188" v="214" actId="1076"/>
        <pc:sldMkLst>
          <pc:docMk/>
          <pc:sldMk cId="3987231189" sldId="267"/>
        </pc:sldMkLst>
        <pc:spChg chg="mod">
          <ac:chgData name="Elkins, Amanda L" userId="f17a666f-5d3b-484a-8ef2-9601484ca583" providerId="ADAL" clId="{57E88D53-182A-486E-99ED-C07B571CFEB7}" dt="2025-03-25T14:11:30.188" v="214" actId="1076"/>
          <ac:spMkLst>
            <pc:docMk/>
            <pc:sldMk cId="3987231189" sldId="267"/>
            <ac:spMk id="5" creationId="{89441394-2A35-4A3E-A731-F21443008DA0}"/>
          </ac:spMkLst>
        </pc:spChg>
        <pc:spChg chg="del mod">
          <ac:chgData name="Elkins, Amanda L" userId="f17a666f-5d3b-484a-8ef2-9601484ca583" providerId="ADAL" clId="{57E88D53-182A-486E-99ED-C07B571CFEB7}" dt="2025-03-25T14:11:25.184" v="213" actId="478"/>
          <ac:spMkLst>
            <pc:docMk/>
            <pc:sldMk cId="3987231189" sldId="267"/>
            <ac:spMk id="8" creationId="{8A848C61-C124-4C49-97C4-0B76F6D2E36A}"/>
          </ac:spMkLst>
        </pc:spChg>
      </pc:sldChg>
      <pc:sldChg chg="modSp mod">
        <pc:chgData name="Elkins, Amanda L" userId="f17a666f-5d3b-484a-8ef2-9601484ca583" providerId="ADAL" clId="{57E88D53-182A-486E-99ED-C07B571CFEB7}" dt="2025-03-25T14:08:38.013" v="10" actId="20577"/>
        <pc:sldMkLst>
          <pc:docMk/>
          <pc:sldMk cId="95887047" sldId="317"/>
        </pc:sldMkLst>
        <pc:spChg chg="mod">
          <ac:chgData name="Elkins, Amanda L" userId="f17a666f-5d3b-484a-8ef2-9601484ca583" providerId="ADAL" clId="{57E88D53-182A-486E-99ED-C07B571CFEB7}" dt="2025-03-25T14:08:38.013" v="10" actId="20577"/>
          <ac:spMkLst>
            <pc:docMk/>
            <pc:sldMk cId="95887047" sldId="317"/>
            <ac:spMk id="3" creationId="{C78ECE58-DC40-CBEC-AA68-EB8A26D477A5}"/>
          </ac:spMkLst>
        </pc:spChg>
      </pc:sldChg>
      <pc:sldChg chg="modSp add mod">
        <pc:chgData name="Elkins, Amanda L" userId="f17a666f-5d3b-484a-8ef2-9601484ca583" providerId="ADAL" clId="{57E88D53-182A-486E-99ED-C07B571CFEB7}" dt="2025-03-25T14:11:13.924" v="211" actId="20577"/>
        <pc:sldMkLst>
          <pc:docMk/>
          <pc:sldMk cId="2119182092" sldId="320"/>
        </pc:sldMkLst>
        <pc:spChg chg="mod">
          <ac:chgData name="Elkins, Amanda L" userId="f17a666f-5d3b-484a-8ef2-9601484ca583" providerId="ADAL" clId="{57E88D53-182A-486E-99ED-C07B571CFEB7}" dt="2025-03-25T14:09:30.674" v="75" actId="122"/>
          <ac:spMkLst>
            <pc:docMk/>
            <pc:sldMk cId="2119182092" sldId="320"/>
            <ac:spMk id="2" creationId="{ADC44C57-CCEA-8A7C-F191-A5485ADA8F96}"/>
          </ac:spMkLst>
        </pc:spChg>
        <pc:spChg chg="mod">
          <ac:chgData name="Elkins, Amanda L" userId="f17a666f-5d3b-484a-8ef2-9601484ca583" providerId="ADAL" clId="{57E88D53-182A-486E-99ED-C07B571CFEB7}" dt="2025-03-25T14:11:13.924" v="211" actId="20577"/>
          <ac:spMkLst>
            <pc:docMk/>
            <pc:sldMk cId="2119182092" sldId="320"/>
            <ac:spMk id="3" creationId="{6AB6BFE1-0623-C0F6-0BE7-508DD3700D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BCD2FD1-B169-9B41-A890-0ECD81C3476C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9943EA-69D9-7E49-97CD-A49926F61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2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Off to a Good Start: Off-Campus Living in Your First Year at Iowa - We know many first year or transfer students may choose to live off-campus, whether that is with friends, family, or on their own. This session, led by various staff members across campus, will include strategies for building connections and community on-campus, information on off-campus student specific resources, and suggestions on how to be a good neighbor in the Iowa City and surrounding communities.</a:t>
            </a:r>
          </a:p>
          <a:p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45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72A10-40EE-9D21-4DF6-FE0363C83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917AA-DBB4-217C-8631-E18131CCB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856D5-C833-B839-8DE6-9A7840667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*** Add slide for SLS POA Clinic (TBD)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11F29-229D-99DA-5792-9468ABE645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31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MOD</a:t>
            </a:r>
          </a:p>
          <a:p>
            <a:r>
              <a:rPr lang="en-US" b="0" u="none" dirty="0"/>
              <a:t>Thank you for all time and energy and effort this morning and if you need more information, here is how you can contact </a:t>
            </a:r>
            <a:r>
              <a:rPr lang="en-US" b="0" u="none" dirty="0">
                <a:solidFill>
                  <a:srgbClr val="FF0000"/>
                </a:solidFill>
              </a:rPr>
              <a:t>either</a:t>
            </a:r>
            <a:r>
              <a:rPr lang="en-US" b="0" u="none" dirty="0"/>
              <a:t> of our offices.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2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95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99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29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21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91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7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184901"/>
            <a:ext cx="6155725" cy="2657032"/>
          </a:xfrm>
        </p:spPr>
        <p:txBody>
          <a:bodyPr anchor="t" anchorCtr="0">
            <a:normAutofit/>
          </a:bodyPr>
          <a:lstStyle>
            <a:lvl1pPr algn="l">
              <a:defRPr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Example of the Presentation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3A797-13D4-A243-B1AE-4498B36D4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8419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84DA5E7-4B71-0543-8E46-EC2A81EAE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8" y="53045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2020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4583" cy="68579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FFBE56B-A7B4-404B-AC1B-0618CFF1BFD9}"/>
              </a:ext>
            </a:extLst>
          </p:cNvPr>
          <p:cNvSpPr txBox="1">
            <a:spLocks/>
          </p:cNvSpPr>
          <p:nvPr userDrawn="1"/>
        </p:nvSpPr>
        <p:spPr>
          <a:xfrm>
            <a:off x="3729681" y="0"/>
            <a:ext cx="3264244" cy="131007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Office of Strategic Communication</a:t>
            </a:r>
          </a:p>
        </p:txBody>
      </p:sp>
      <p:pic>
        <p:nvPicPr>
          <p:cNvPr id="22" name="Picture 21" descr="University of Iowa Logo in tab">
            <a:extLst>
              <a:ext uri="{FF2B5EF4-FFF2-40B4-BE49-F238E27FC236}">
                <a16:creationId xmlns:a16="http://schemas.microsoft.com/office/drawing/2014/main" id="{3B350327-455D-E242-AC33-A448799973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841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4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D99024-F68B-C04C-A2AC-E78D62D8E79D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New Faculty Orientation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70389" y="3243106"/>
            <a:ext cx="5021612" cy="31497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Click icon to add picture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9502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5874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1" y="365125"/>
            <a:ext cx="5636742" cy="1331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386"/>
            <a:ext cx="5562600" cy="3923407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Picture 18" descr="University of Iowa Logo in tab">
            <a:extLst>
              <a:ext uri="{FF2B5EF4-FFF2-40B4-BE49-F238E27FC236}">
                <a16:creationId xmlns:a16="http://schemas.microsoft.com/office/drawing/2014/main" id="{ED076C9B-2E43-A040-8258-28E87FCCDB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7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494273"/>
            <a:ext cx="10515600" cy="8690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New Faculty Orientation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F51089BB-12B1-B240-94C3-C431E554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39346" y="1570038"/>
            <a:ext cx="105156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65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iversity of Iowa Logo in tab">
            <a:extLst>
              <a:ext uri="{FF2B5EF4-FFF2-40B4-BE49-F238E27FC236}">
                <a16:creationId xmlns:a16="http://schemas.microsoft.com/office/drawing/2014/main" id="{3F3707A5-781C-0544-BEBE-D5FFCC275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3367174"/>
            <a:ext cx="9144000" cy="1843238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Closing Slide Header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556" y="2463764"/>
            <a:ext cx="868417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New Faculty Orientation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638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494273"/>
            <a:ext cx="10515600" cy="8690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689"/>
            <a:ext cx="10515600" cy="4388698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Becoming a Hawkeye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F51089BB-12B1-B240-94C3-C431E554F0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65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058" y="365125"/>
            <a:ext cx="10515600" cy="1331865"/>
          </a:xfrm>
        </p:spPr>
        <p:txBody>
          <a:bodyPr/>
          <a:lstStyle/>
          <a:p>
            <a:r>
              <a:rPr lang="en-US"/>
              <a:t>Click to edit Master title style </a:t>
            </a:r>
            <a:br>
              <a:rPr lang="en-US"/>
            </a:br>
            <a:r>
              <a:rPr lang="en-US"/>
              <a:t>that runs to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101"/>
            <a:ext cx="10515600" cy="4018000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Becoming a Hawkeye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owa Logo in tab">
            <a:extLst>
              <a:ext uri="{FF2B5EF4-FFF2-40B4-BE49-F238E27FC236}">
                <a16:creationId xmlns:a16="http://schemas.microsoft.com/office/drawing/2014/main" id="{CFF14CD2-6839-EF4B-BE95-D8FF44EDAF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3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8E5D18-D14C-2E49-8475-3B6767E2DE9A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386"/>
            <a:ext cx="5562600" cy="3923407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Becoming a Hawkeye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59502" y="0"/>
            <a:ext cx="5029200" cy="63924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CFD86F-631F-DB40-8919-BA8E20BF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58" y="365125"/>
            <a:ext cx="5636742" cy="1331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458B34-F735-D249-820C-C797A1F1FED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331EC016-F850-1E4A-A65C-1A14626CEA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0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D99024-F68B-C04C-A2AC-E78D62D8E79D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Becoming a Hawkeye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70389" y="3243106"/>
            <a:ext cx="5021612" cy="31497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Click icon to add picture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9502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5874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1" y="365125"/>
            <a:ext cx="5636742" cy="1331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386"/>
            <a:ext cx="5562600" cy="3923407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Picture 18" descr="University of Iowa Logo in tab">
            <a:extLst>
              <a:ext uri="{FF2B5EF4-FFF2-40B4-BE49-F238E27FC236}">
                <a16:creationId xmlns:a16="http://schemas.microsoft.com/office/drawing/2014/main" id="{ED076C9B-2E43-A040-8258-28E87FCCDB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72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494273"/>
            <a:ext cx="10515600" cy="8690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Becoming a Hawkeye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F51089BB-12B1-B240-94C3-C431E554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39346" y="1570038"/>
            <a:ext cx="105156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65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iversity of Iowa Logo in tab">
            <a:extLst>
              <a:ext uri="{FF2B5EF4-FFF2-40B4-BE49-F238E27FC236}">
                <a16:creationId xmlns:a16="http://schemas.microsoft.com/office/drawing/2014/main" id="{3F3707A5-781C-0544-BEBE-D5FFCC275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3367174"/>
            <a:ext cx="9144000" cy="1843238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Closing Slide Header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556" y="2463764"/>
            <a:ext cx="868417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Becoming a Hawkeye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638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48C9EC-F08C-634B-9436-0DC9CB28E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77626"/>
            <a:ext cx="9144000" cy="1843238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Right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4709626"/>
            <a:ext cx="9144000" cy="40746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087150"/>
            <a:ext cx="9144000" cy="4631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556" y="1774216"/>
            <a:ext cx="868417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New Faculty Orientation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University of Iowa Logo in tab">
            <a:extLst>
              <a:ext uri="{FF2B5EF4-FFF2-40B4-BE49-F238E27FC236}">
                <a16:creationId xmlns:a16="http://schemas.microsoft.com/office/drawing/2014/main" id="{8B51AF24-FB2E-1240-9EF9-F0F501C2F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1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1" y="526779"/>
            <a:ext cx="10287001" cy="869089"/>
          </a:xfrm>
        </p:spPr>
        <p:txBody>
          <a:bodyPr lIns="0" tIns="0" rIns="0" bIns="0">
            <a:normAutofit/>
          </a:bodyPr>
          <a:lstStyle>
            <a:lvl1pPr>
              <a:defRPr sz="33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52499" y="131764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29AABA-668F-408C-81ED-9A30ED0A4B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9326" y="1684461"/>
            <a:ext cx="31702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354891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2" y="4264539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C3EF38F-8A6A-4B49-A1A2-467E7797A5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2449" y="1677611"/>
            <a:ext cx="2987311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6" y="3537679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7" y="4253302"/>
            <a:ext cx="2973372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DD8951C-5A36-4D07-AB7C-0F597B3D79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2641" y="1684461"/>
            <a:ext cx="316685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5" y="3537679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4253302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DAB539-1500-4641-B587-77CADD883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89513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pic>
        <p:nvPicPr>
          <p:cNvPr id="20" name="Picture 19" descr="The University of Iowa">
            <a:extLst>
              <a:ext uri="{FF2B5EF4-FFF2-40B4-BE49-F238E27FC236}">
                <a16:creationId xmlns:a16="http://schemas.microsoft.com/office/drawing/2014/main" id="{366D8D2D-32DD-794A-9976-853EF6500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38200" y="6247570"/>
            <a:ext cx="1733331" cy="617498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6934CAC-A1D4-6545-B8FE-B5DAC1E7D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095" y="6441194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r>
              <a:rPr lang="en-US"/>
              <a:t>Student Legal Services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52935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49">
          <p15:clr>
            <a:srgbClr val="FBAE40"/>
          </p15:clr>
        </p15:guide>
        <p15:guide id="3" pos="5310">
          <p15:clr>
            <a:srgbClr val="FBAE40"/>
          </p15:clr>
        </p15:guide>
        <p15:guide id="4" pos="288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77626"/>
            <a:ext cx="9144000" cy="1843238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Right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4709626"/>
            <a:ext cx="9144000" cy="40746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087150"/>
            <a:ext cx="9144000" cy="4631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556" y="1774216"/>
            <a:ext cx="868417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Becoming a Hawkeye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University of Iowa Logo in tab">
            <a:extLst>
              <a:ext uri="{FF2B5EF4-FFF2-40B4-BE49-F238E27FC236}">
                <a16:creationId xmlns:a16="http://schemas.microsoft.com/office/drawing/2014/main" id="{8B51AF24-FB2E-1240-9EF9-F0F501C2F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77626"/>
            <a:ext cx="9144000" cy="992326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637441"/>
            <a:ext cx="9144000" cy="40746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450876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93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77626"/>
            <a:ext cx="9144000" cy="992326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637441"/>
            <a:ext cx="9144000" cy="40746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450876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27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FFEA7CF-83E7-764C-ABBA-82BBDBDAEC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5B506F-BBA1-9842-893B-0EB9BFBD1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2634" y="2316951"/>
            <a:ext cx="4769254" cy="707886"/>
          </a:xfrm>
          <a:solidFill>
            <a:schemeClr val="accent1"/>
          </a:solidFill>
        </p:spPr>
        <p:txBody>
          <a:bodyPr vert="horz" wrap="none" lIns="91440" anchor="ctr" anchorCtr="0">
            <a:spAutoFit/>
          </a:bodyPr>
          <a:lstStyle>
            <a:lvl1pPr marL="0" indent="0">
              <a:buNone/>
              <a:defRPr sz="4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43161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494273"/>
            <a:ext cx="10515600" cy="8690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689"/>
            <a:ext cx="10515600" cy="4388698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New Faculty Orientation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F51089BB-12B1-B240-94C3-C431E554F0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6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058" y="365125"/>
            <a:ext cx="10515600" cy="1331865"/>
          </a:xfrm>
        </p:spPr>
        <p:txBody>
          <a:bodyPr/>
          <a:lstStyle/>
          <a:p>
            <a:r>
              <a:rPr lang="en-US"/>
              <a:t>Click to edit Master title style </a:t>
            </a:r>
            <a:br>
              <a:rPr lang="en-US"/>
            </a:br>
            <a:r>
              <a:rPr lang="en-US"/>
              <a:t>that runs to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101"/>
            <a:ext cx="10515600" cy="4018000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New Faculty Orientation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owa Logo in tab">
            <a:extLst>
              <a:ext uri="{FF2B5EF4-FFF2-40B4-BE49-F238E27FC236}">
                <a16:creationId xmlns:a16="http://schemas.microsoft.com/office/drawing/2014/main" id="{CFF14CD2-6839-EF4B-BE95-D8FF44EDAF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8E5D18-D14C-2E49-8475-3B6767E2DE9A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386"/>
            <a:ext cx="5562600" cy="3923407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New Faculty Orientation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59502" y="0"/>
            <a:ext cx="5029200" cy="63924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CFD86F-631F-DB40-8919-BA8E20BF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58" y="365125"/>
            <a:ext cx="5636742" cy="1331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458B34-F735-D249-820C-C797A1F1FED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331EC016-F850-1E4A-A65C-1A14626CEA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7C82-65E8-6F4A-93F5-B60D5D9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0A12C-E82E-3F40-8F2F-F914F24F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06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56" r:id="rId3"/>
    <p:sldLayoutId id="2147483667" r:id="rId4"/>
    <p:sldLayoutId id="2147483663" r:id="rId5"/>
    <p:sldLayoutId id="2147483661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50" r:id="rId13"/>
    <p:sldLayoutId id="2147483662" r:id="rId14"/>
    <p:sldLayoutId id="2147483654" r:id="rId15"/>
    <p:sldLayoutId id="2147483655" r:id="rId16"/>
    <p:sldLayoutId id="2147483665" r:id="rId17"/>
    <p:sldLayoutId id="2147483664" r:id="rId18"/>
    <p:sldLayoutId id="2147483666" r:id="rId19"/>
    <p:sldLayoutId id="2147483676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DF05EA2-7962-4FB9-9B79-8196541E3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67565" cy="8070840"/>
          </a:xfrm>
          <a:prstGeom prst="rect">
            <a:avLst/>
          </a:prstGeom>
        </p:spPr>
      </p:pic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1D560AC-76A7-4E0D-84E0-3C8DD813D2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941" b="6785"/>
          <a:stretch/>
        </p:blipFill>
        <p:spPr>
          <a:xfrm>
            <a:off x="0" y="2313207"/>
            <a:ext cx="12192000" cy="2675467"/>
          </a:xfrm>
          <a:prstGeom prst="rect">
            <a:avLst/>
          </a:prstGeom>
        </p:spPr>
      </p:pic>
      <p:pic>
        <p:nvPicPr>
          <p:cNvPr id="23" name="Picture 2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510B85-4346-46AA-ABD1-DA985F19E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37" r="7334" b="71686"/>
          <a:stretch/>
        </p:blipFill>
        <p:spPr>
          <a:xfrm>
            <a:off x="9042400" y="0"/>
            <a:ext cx="2698044" cy="1216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56E041-27BD-4416-8F2C-3CA5E61D2C8B}"/>
              </a:ext>
            </a:extLst>
          </p:cNvPr>
          <p:cNvSpPr txBox="1"/>
          <p:nvPr/>
        </p:nvSpPr>
        <p:spPr>
          <a:xfrm>
            <a:off x="768860" y="3427440"/>
            <a:ext cx="11305318" cy="120032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Off to a Good Start: Off-Campus Living in Your First Year at Iowa</a:t>
            </a:r>
          </a:p>
        </p:txBody>
      </p:sp>
    </p:spTree>
    <p:extLst>
      <p:ext uri="{BB962C8B-B14F-4D97-AF65-F5344CB8AC3E}">
        <p14:creationId xmlns:p14="http://schemas.microsoft.com/office/powerpoint/2010/main" val="389251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E9D8D-4C63-B1EA-B89A-DE2EE9308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4C57-CCEA-8A7C-F191-A5485ADA8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Healthcare Power of Attorney Workshop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6BFE1-0623-C0F6-0BE7-508DD370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72" y="1845689"/>
            <a:ext cx="11545824" cy="4388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4400" b="1" dirty="0">
                <a:latin typeface="Arial"/>
                <a:cs typeface="Arial"/>
              </a:rPr>
              <a:t>August 19, 20, 21 at 9:00 a.m. </a:t>
            </a:r>
          </a:p>
          <a:p>
            <a:pPr marL="0" indent="0" algn="ctr">
              <a:buNone/>
            </a:pPr>
            <a:r>
              <a:rPr lang="en-US" sz="4400" b="1" dirty="0">
                <a:latin typeface="Arial"/>
                <a:cs typeface="Arial"/>
              </a:rPr>
              <a:t>Iowa Theater, 166 IMU</a:t>
            </a:r>
          </a:p>
          <a:p>
            <a:pPr marL="0" indent="0" algn="ctr">
              <a:buNone/>
            </a:pPr>
            <a:endParaRPr lang="en-US" sz="4400" b="1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4400" b="1" dirty="0">
                <a:latin typeface="Arial"/>
                <a:cs typeface="Arial"/>
              </a:rPr>
              <a:t>Registration Info Coming Soon!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406C8-250C-CE56-5CD5-84F8BC635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Becoming a Hawkeye</a:t>
            </a:r>
          </a:p>
        </p:txBody>
      </p:sp>
    </p:spTree>
    <p:extLst>
      <p:ext uri="{BB962C8B-B14F-4D97-AF65-F5344CB8AC3E}">
        <p14:creationId xmlns:p14="http://schemas.microsoft.com/office/powerpoint/2010/main" val="211918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B147E692-2971-47F2-8B88-5F53DB5BA11B}"/>
              </a:ext>
            </a:extLst>
          </p:cNvPr>
          <p:cNvSpPr txBox="1">
            <a:spLocks/>
          </p:cNvSpPr>
          <p:nvPr/>
        </p:nvSpPr>
        <p:spPr>
          <a:xfrm>
            <a:off x="713672" y="1046121"/>
            <a:ext cx="6017847" cy="184323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Arial"/>
                <a:cs typeface="Arial"/>
              </a:rPr>
              <a:t>Student Care and Assistance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319.335.1162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dos-assistance@uiowa.edu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dos.uiowa.edu/assistance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9441394-2A35-4A3E-A731-F21443008DA0}"/>
              </a:ext>
            </a:extLst>
          </p:cNvPr>
          <p:cNvSpPr txBox="1">
            <a:spLocks/>
          </p:cNvSpPr>
          <p:nvPr/>
        </p:nvSpPr>
        <p:spPr>
          <a:xfrm>
            <a:off x="713672" y="3725412"/>
            <a:ext cx="5871308" cy="184323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Arial"/>
                <a:cs typeface="Arial"/>
              </a:rPr>
              <a:t>Student Legal Services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319.335.3276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student-legal@uiowa.edu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studentlegal.uiowa.edu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23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A5018-886C-4704-961C-1FCBE8503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to Expect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018C5-1430-DF04-4EC9-FDA3B0B3B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Arial"/>
                <a:cs typeface="Arial"/>
              </a:rPr>
              <a:t>Resources and Support</a:t>
            </a:r>
          </a:p>
          <a:p>
            <a:r>
              <a:rPr lang="en-US" dirty="0">
                <a:latin typeface="Arial"/>
                <a:cs typeface="Arial"/>
              </a:rPr>
              <a:t>Building Community</a:t>
            </a:r>
          </a:p>
          <a:p>
            <a:r>
              <a:rPr lang="en-US" dirty="0">
                <a:latin typeface="Arial"/>
                <a:cs typeface="Arial"/>
              </a:rPr>
              <a:t>Tenants' Rights and Responsibilities</a:t>
            </a:r>
          </a:p>
          <a:p>
            <a:r>
              <a:rPr lang="en-US" dirty="0">
                <a:latin typeface="Arial"/>
                <a:cs typeface="Arial"/>
              </a:rPr>
              <a:t>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66CC2-0ADF-51AD-1910-DD613AD51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Becoming a Hawkeye</a:t>
            </a:r>
          </a:p>
        </p:txBody>
      </p:sp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DD39B4F-2858-9524-A6DC-12C19D280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0" t="20814" r="30064" b="13801"/>
          <a:stretch/>
        </p:blipFill>
        <p:spPr>
          <a:xfrm>
            <a:off x="7494420" y="1393691"/>
            <a:ext cx="4027965" cy="38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6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61A8-05B3-D9A3-592E-15179ED78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Student Care and Assistance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86AD7-0862-0B4F-7470-29DF7C15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Becoming a Hawkeye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317D52-8704-4813-AA27-7D19559AE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089"/>
            <a:ext cx="7886700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Respond to situations and partnering to support students in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Crisis, emergency, and “life” situations: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0338C-B9EC-4C75-9373-E34D7B4E755E}"/>
              </a:ext>
            </a:extLst>
          </p:cNvPr>
          <p:cNvSpPr txBox="1"/>
          <p:nvPr/>
        </p:nvSpPr>
        <p:spPr>
          <a:xfrm>
            <a:off x="736656" y="2643527"/>
            <a:ext cx="6338657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Hospitalization</a:t>
            </a:r>
            <a:endParaRPr lang="en-US" i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Medical emergencies or long-term illness</a:t>
            </a:r>
            <a:endParaRPr lang="en-US" i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Mental health concerns</a:t>
            </a:r>
            <a:endParaRPr lang="en-US" i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Chronic conditions</a:t>
            </a:r>
            <a:endParaRPr lang="en-US" i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Death of a family member</a:t>
            </a:r>
            <a:endParaRPr lang="en-US" i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Natural disasters - fire, tornado, flood</a:t>
            </a:r>
            <a:endParaRPr lang="en-US" i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Off-campus living concerns</a:t>
            </a:r>
            <a:endParaRPr lang="en-US" i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Difficulty meeting basic needs</a:t>
            </a:r>
            <a:endParaRPr lang="en-US" i="1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Unexpected events or challenges</a:t>
            </a:r>
            <a:endParaRPr lang="en-US" i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9D5D24-6F33-47C6-BBC3-B31D60E53D30}"/>
              </a:ext>
            </a:extLst>
          </p:cNvPr>
          <p:cNvSpPr txBox="1">
            <a:spLocks/>
          </p:cNvSpPr>
          <p:nvPr/>
        </p:nvSpPr>
        <p:spPr>
          <a:xfrm>
            <a:off x="739345" y="5310336"/>
            <a:ext cx="919209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5991" indent="-298847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450"/>
              </a:spcAft>
              <a:buSzPct val="105000"/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One-on-one support, identify options, assistance accessing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50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a sign in front&#10;&#10;Description automatically generated with low confidence">
            <a:extLst>
              <a:ext uri="{FF2B5EF4-FFF2-40B4-BE49-F238E27FC236}">
                <a16:creationId xmlns:a16="http://schemas.microsoft.com/office/drawing/2014/main" id="{B950725A-6C02-889A-FE62-83B1514E0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30910" b="1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FC44E-FFB8-C1C4-956F-96C1525F0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SCA: Programs &amp;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67AD4-A981-F118-85D2-382DADC11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u="sng" dirty="0">
                <a:latin typeface="Arial"/>
                <a:cs typeface="Arial"/>
              </a:rPr>
              <a:t>General Support</a:t>
            </a:r>
            <a:endParaRPr lang="en-US" sz="1700" dirty="0"/>
          </a:p>
          <a:p>
            <a:pPr>
              <a:lnSpc>
                <a:spcPct val="90000"/>
              </a:lnSpc>
              <a:buChar char="•"/>
            </a:pPr>
            <a:r>
              <a:rPr lang="en-US" sz="1700" dirty="0">
                <a:latin typeface="Arial"/>
                <a:cs typeface="Arial"/>
              </a:rPr>
              <a:t>Student Life Emergency Fund</a:t>
            </a:r>
            <a:endParaRPr lang="en-US" sz="1700" dirty="0"/>
          </a:p>
          <a:p>
            <a:pPr>
              <a:lnSpc>
                <a:spcPct val="90000"/>
              </a:lnSpc>
              <a:buChar char="•"/>
            </a:pPr>
            <a:r>
              <a:rPr lang="en-US" sz="1700" dirty="0">
                <a:latin typeface="Arial"/>
                <a:cs typeface="Arial"/>
              </a:rPr>
              <a:t>Support Fund for Name Changes</a:t>
            </a:r>
            <a:endParaRPr lang="en-US" sz="1700" dirty="0"/>
          </a:p>
          <a:p>
            <a:pPr>
              <a:lnSpc>
                <a:spcPct val="90000"/>
              </a:lnSpc>
              <a:buChar char="•"/>
            </a:pPr>
            <a:r>
              <a:rPr lang="en-US" sz="1700" dirty="0">
                <a:latin typeface="Arial"/>
                <a:cs typeface="Arial"/>
              </a:rPr>
              <a:t>Safe Room</a:t>
            </a:r>
            <a:endParaRPr lang="en-US" sz="17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700" dirty="0">
                <a:latin typeface="Arial"/>
                <a:cs typeface="Arial"/>
              </a:rPr>
              <a:t>Early Intervention Team</a:t>
            </a:r>
            <a:endParaRPr lang="en-US" sz="17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700" dirty="0">
                <a:latin typeface="Arial"/>
                <a:cs typeface="Arial"/>
              </a:rPr>
              <a:t>Student Care Coordinators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700" dirty="0"/>
              <a:t>Therapy Dog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700" dirty="0">
                <a:latin typeface="Arial"/>
                <a:cs typeface="Arial"/>
              </a:rPr>
              <a:t>Response to UI Support and Crisis Line</a:t>
            </a:r>
            <a:endParaRPr lang="en-US" sz="1700" dirty="0"/>
          </a:p>
          <a:p>
            <a:pPr>
              <a:lnSpc>
                <a:spcPct val="90000"/>
              </a:lnSpc>
              <a:buChar char="•"/>
            </a:pPr>
            <a:r>
              <a:rPr lang="en-US" sz="1700" dirty="0">
                <a:latin typeface="Arial"/>
                <a:cs typeface="Arial"/>
              </a:rPr>
              <a:t>Liaison to Crisis Stabilization Unit, GuideLink Center</a:t>
            </a:r>
            <a:endParaRPr lang="en-US" sz="1700" dirty="0"/>
          </a:p>
          <a:p>
            <a:pPr>
              <a:lnSpc>
                <a:spcPct val="90000"/>
              </a:lnSpc>
              <a:buChar char="•"/>
            </a:pPr>
            <a:r>
              <a:rPr lang="en-US" sz="1700" dirty="0">
                <a:latin typeface="Arial"/>
                <a:cs typeface="Arial"/>
              </a:rPr>
              <a:t>Off-Campus Student Support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Off-Campus Living Guide</a:t>
            </a:r>
          </a:p>
          <a:p>
            <a:pPr>
              <a:lnSpc>
                <a:spcPct val="90000"/>
              </a:lnSpc>
              <a:buChar char="•"/>
            </a:pPr>
            <a:r>
              <a:rPr lang="en-US" sz="1700" dirty="0">
                <a:latin typeface="Arial"/>
                <a:cs typeface="Arial"/>
              </a:rPr>
              <a:t>Quick Guide for Responding to Distress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700" dirty="0">
              <a:latin typeface="Arial"/>
              <a:cs typeface="Arial"/>
            </a:endParaRPr>
          </a:p>
          <a:p>
            <a:pPr>
              <a:lnSpc>
                <a:spcPct val="90000"/>
              </a:lnSpc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53357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5956-D430-4777-0E28-0DD2F4DA4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Building Community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47AC9-D4B9-F091-D24D-1F58B0B1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689"/>
            <a:ext cx="10515600" cy="43886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Get Involved!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Leadership and Engagement</a:t>
            </a:r>
            <a:endParaRPr lang="en-US" sz="2000"/>
          </a:p>
          <a:p>
            <a:pPr lvl="2"/>
            <a:r>
              <a:rPr lang="en-US" dirty="0">
                <a:latin typeface="Arial"/>
                <a:cs typeface="Arial"/>
              </a:rPr>
              <a:t>Engagement Advising</a:t>
            </a:r>
          </a:p>
          <a:p>
            <a:pPr lvl="2"/>
            <a:r>
              <a:rPr lang="en-US" dirty="0">
                <a:latin typeface="Arial"/>
                <a:cs typeface="Arial"/>
              </a:rPr>
              <a:t>Student Organizations, Fraternities and Sororities, Campus Committees, Hawkeye Service Breaks</a:t>
            </a:r>
            <a:endParaRPr lang="en-US"/>
          </a:p>
          <a:p>
            <a:r>
              <a:rPr lang="en-US" sz="2000" dirty="0">
                <a:latin typeface="Arial"/>
                <a:cs typeface="Arial"/>
              </a:rPr>
              <a:t>On-Campus Jobs</a:t>
            </a:r>
            <a:endParaRPr lang="en-US" sz="2000"/>
          </a:p>
          <a:p>
            <a:pPr lvl="1"/>
            <a:r>
              <a:rPr lang="en-US" sz="2000" dirty="0">
                <a:latin typeface="Arial"/>
                <a:cs typeface="Arial"/>
              </a:rPr>
              <a:t>Handshake</a:t>
            </a:r>
          </a:p>
          <a:p>
            <a:r>
              <a:rPr lang="en-US" sz="2000" dirty="0">
                <a:latin typeface="Arial"/>
                <a:cs typeface="Arial"/>
              </a:rPr>
              <a:t>Friends in Class</a:t>
            </a:r>
            <a:endParaRPr lang="en-US" sz="2000"/>
          </a:p>
          <a:p>
            <a:pPr lvl="1"/>
            <a:r>
              <a:rPr lang="en-US" sz="2000" dirty="0">
                <a:latin typeface="Arial"/>
                <a:cs typeface="Arial"/>
              </a:rPr>
              <a:t>Group studying</a:t>
            </a:r>
            <a:endParaRPr lang="en-US" sz="2000"/>
          </a:p>
          <a:p>
            <a:pPr lvl="1"/>
            <a:r>
              <a:rPr lang="en-US" sz="2000" dirty="0">
                <a:latin typeface="Arial"/>
                <a:cs typeface="Arial"/>
              </a:rPr>
              <a:t>Supplemental Instruction, Academic Support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CE24C-A55B-0ABF-D633-19F2CF041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Becoming a Hawkeye</a:t>
            </a:r>
          </a:p>
        </p:txBody>
      </p:sp>
    </p:spTree>
    <p:extLst>
      <p:ext uri="{BB962C8B-B14F-4D97-AF65-F5344CB8AC3E}">
        <p14:creationId xmlns:p14="http://schemas.microsoft.com/office/powerpoint/2010/main" val="6412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61A8-05B3-D9A3-592E-15179ED78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Student Legal Services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AD32C-F78F-740D-63D0-959DC780D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Free legal advice &amp; representation</a:t>
            </a:r>
          </a:p>
          <a:p>
            <a:r>
              <a:rPr lang="en-US" sz="2400" b="1" u="sng" dirty="0">
                <a:latin typeface="Arial"/>
                <a:cs typeface="Arial"/>
              </a:rPr>
              <a:t>CONFIDENTIAL</a:t>
            </a:r>
            <a:r>
              <a:rPr lang="en-US" sz="2400" b="1" dirty="0">
                <a:latin typeface="Arial"/>
                <a:cs typeface="Arial"/>
              </a:rPr>
              <a:t> </a:t>
            </a:r>
            <a:endParaRPr lang="en-US" sz="2400" dirty="0"/>
          </a:p>
          <a:p>
            <a:r>
              <a:rPr lang="en-US" sz="2400" dirty="0">
                <a:latin typeface="Arial"/>
                <a:cs typeface="Arial"/>
              </a:rPr>
              <a:t>Real lawyers</a:t>
            </a:r>
          </a:p>
          <a:p>
            <a:r>
              <a:rPr lang="en-US" sz="2400" dirty="0">
                <a:latin typeface="Arial"/>
                <a:cs typeface="Arial"/>
              </a:rPr>
              <a:t>Variety of practice areas</a:t>
            </a:r>
            <a:endParaRPr lang="en-US" sz="2400" dirty="0"/>
          </a:p>
          <a:p>
            <a:pPr lvl="1"/>
            <a:r>
              <a:rPr lang="en-US" dirty="0">
                <a:latin typeface="Arial"/>
                <a:cs typeface="Arial"/>
              </a:rPr>
              <a:t>Tenants' Rights</a:t>
            </a:r>
          </a:p>
          <a:p>
            <a:pPr lvl="1">
              <a:buClr>
                <a:srgbClr val="62666A"/>
              </a:buClr>
            </a:pPr>
            <a:r>
              <a:rPr lang="en-US" dirty="0">
                <a:latin typeface="Arial"/>
                <a:cs typeface="Arial"/>
              </a:rPr>
              <a:t>Criminal Defense and Traffic Tickets </a:t>
            </a:r>
          </a:p>
          <a:p>
            <a:pPr lvl="1">
              <a:buClr>
                <a:srgbClr val="62666A"/>
              </a:buClr>
            </a:pPr>
            <a:r>
              <a:rPr lang="en-US" dirty="0">
                <a:latin typeface="Arial"/>
                <a:cs typeface="Arial"/>
              </a:rPr>
              <a:t>Name Change</a:t>
            </a:r>
          </a:p>
          <a:p>
            <a:pPr lvl="1">
              <a:buClr>
                <a:srgbClr val="62666A"/>
              </a:buClr>
            </a:pPr>
            <a:r>
              <a:rPr lang="en-US" dirty="0">
                <a:latin typeface="Arial"/>
                <a:cs typeface="Arial"/>
              </a:rPr>
              <a:t>And more</a:t>
            </a:r>
          </a:p>
          <a:p>
            <a:pPr>
              <a:buClr>
                <a:srgbClr val="62666A"/>
              </a:buClr>
            </a:pPr>
            <a:r>
              <a:rPr lang="en-US" sz="2400" dirty="0">
                <a:latin typeface="Arial"/>
                <a:cs typeface="Arial"/>
              </a:rPr>
              <a:t>Website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86AD7-0862-0B4F-7470-29DF7C15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Becoming a Hawkeye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DCA5C9F-8087-CBFA-1215-2093D76D9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534" y="2180320"/>
            <a:ext cx="4089702" cy="22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96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FD1423-EF69-4C43-9403-3B2C2334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In</a:t>
            </a:r>
          </a:p>
        </p:txBody>
      </p:sp>
      <p:pic>
        <p:nvPicPr>
          <p:cNvPr id="32" name="Picture Placeholder 31" descr="Pen placed on top of a signature line">
            <a:extLst>
              <a:ext uri="{FF2B5EF4-FFF2-40B4-BE49-F238E27FC236}">
                <a16:creationId xmlns:a16="http://schemas.microsoft.com/office/drawing/2014/main" id="{84134591-805C-BC43-9590-EFC9EA20A5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1630" b="11630"/>
          <a:stretch/>
        </p:blipFill>
        <p:spPr/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B75814-CA78-4990-B92F-D58A9492E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3F6F3-D3DF-4279-86A3-7F8CB799918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Read your 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Understand the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SLS lease review</a:t>
            </a:r>
          </a:p>
        </p:txBody>
      </p:sp>
      <p:pic>
        <p:nvPicPr>
          <p:cNvPr id="28" name="Picture Placeholder 27" descr="Cartoon checklist and pencil">
            <a:extLst>
              <a:ext uri="{FF2B5EF4-FFF2-40B4-BE49-F238E27FC236}">
                <a16:creationId xmlns:a16="http://schemas.microsoft.com/office/drawing/2014/main" id="{7BC06931-D8EB-4B43-8536-80343F9BE2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13811" b="13811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859F-8AAA-4CD2-B46F-EC628FBC80FB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400" dirty="0"/>
              <a:t>Pre-Move In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3307FC-8F50-4F47-A294-FED5621237B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Utilities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Renters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Roommate agreement</a:t>
            </a:r>
          </a:p>
        </p:txBody>
      </p:sp>
      <p:pic>
        <p:nvPicPr>
          <p:cNvPr id="24" name="Picture Placeholder 23" descr="Hand holding keys">
            <a:extLst>
              <a:ext uri="{FF2B5EF4-FFF2-40B4-BE49-F238E27FC236}">
                <a16:creationId xmlns:a16="http://schemas.microsoft.com/office/drawing/2014/main" id="{D1F83ECE-B047-8A47-B756-984AF3C7552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11596" b="11596"/>
          <a:stretch/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39EB02-FDF3-4647-81D9-E19EDEFB2BA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400" dirty="0"/>
              <a:t>Moving Day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330018-79E4-41FB-A265-8C0D9891AAA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Failure to deliver possession?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Move-in checklist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Pictures/videos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CBAA1-27E9-86FA-138A-211A741A1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Student Legal Services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0366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FD1423-EF69-4C43-9403-3B2C2334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in Your Rental Unit</a:t>
            </a:r>
          </a:p>
        </p:txBody>
      </p:sp>
      <p:pic>
        <p:nvPicPr>
          <p:cNvPr id="32" name="Picture Placeholder 31" descr="Trophy against golden sky background">
            <a:extLst>
              <a:ext uri="{FF2B5EF4-FFF2-40B4-BE49-F238E27FC236}">
                <a16:creationId xmlns:a16="http://schemas.microsoft.com/office/drawing/2014/main" id="{84134591-805C-BC43-9590-EFC9EA20A5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1637" b="11637"/>
          <a:stretch/>
        </p:blipFill>
        <p:spPr/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B75814-CA78-4990-B92F-D58A9492E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3F6F3-D3DF-4279-86A3-7F8CB799918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Communicate in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Document everything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Renewals/lease gap</a:t>
            </a:r>
          </a:p>
        </p:txBody>
      </p:sp>
      <p:pic>
        <p:nvPicPr>
          <p:cNvPr id="28" name="Picture Placeholder 27" descr="Cabinet in living room">
            <a:extLst>
              <a:ext uri="{FF2B5EF4-FFF2-40B4-BE49-F238E27FC236}">
                <a16:creationId xmlns:a16="http://schemas.microsoft.com/office/drawing/2014/main" id="{7BC06931-D8EB-4B43-8536-80343F9BE2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9302" b="9302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859F-8AAA-4CD2-B46F-EC628FBC80F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70400" y="3537679"/>
            <a:ext cx="3312724" cy="754602"/>
          </a:xfrm>
        </p:spPr>
        <p:txBody>
          <a:bodyPr/>
          <a:lstStyle/>
          <a:p>
            <a:r>
              <a:rPr lang="en-US" sz="2400" dirty="0"/>
              <a:t>Tenant Responsibilities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3307FC-8F50-4F47-A294-FED5621237B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Pay your 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Follow the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Notify landlord of maintenance concerns</a:t>
            </a:r>
          </a:p>
        </p:txBody>
      </p:sp>
      <p:pic>
        <p:nvPicPr>
          <p:cNvPr id="24" name="Picture Placeholder 23" descr="Wooden toolbox">
            <a:extLst>
              <a:ext uri="{FF2B5EF4-FFF2-40B4-BE49-F238E27FC236}">
                <a16:creationId xmlns:a16="http://schemas.microsoft.com/office/drawing/2014/main" id="{D1F83ECE-B047-8A47-B756-984AF3C7552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11581" b="11581"/>
          <a:stretch/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39EB02-FDF3-4647-81D9-E19EDEFB2BA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17530" y="3537679"/>
            <a:ext cx="3531737" cy="754602"/>
          </a:xfrm>
        </p:spPr>
        <p:txBody>
          <a:bodyPr/>
          <a:lstStyle/>
          <a:p>
            <a:r>
              <a:rPr lang="en-US" sz="2400" dirty="0"/>
              <a:t>Landlord Responsibilities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330018-79E4-41FB-A265-8C0D9891AAA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Duty to maintain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Essential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to unit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CBAA1-27E9-86FA-138A-211A741A1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Student Legal Services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91052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AC77-D649-92CD-E67A-08297DCCD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Off-Campus First Year &amp; Transfer Event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ECE58-DC40-CBEC-AA68-EB8A26D4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1845689"/>
            <a:ext cx="10515600" cy="4388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Join us during On Iowa! for the Off-Campus First Year &amp; Transfer Welcome Event!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Free Food, Prizes, and Connection!</a:t>
            </a:r>
          </a:p>
          <a:p>
            <a:pPr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4400" b="1" dirty="0">
                <a:latin typeface="Arial"/>
                <a:cs typeface="Arial"/>
              </a:rPr>
              <a:t>August 22nd 4:30pm-6:30pm, IMU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3A10B-0F69-3867-9EBB-F961154AA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Becoming a Hawkeye</a:t>
            </a:r>
          </a:p>
        </p:txBody>
      </p:sp>
    </p:spTree>
    <p:extLst>
      <p:ext uri="{BB962C8B-B14F-4D97-AF65-F5344CB8AC3E}">
        <p14:creationId xmlns:p14="http://schemas.microsoft.com/office/powerpoint/2010/main" val="95887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OWA BRAND COLORS">
      <a:dk1>
        <a:srgbClr val="000000"/>
      </a:dk1>
      <a:lt1>
        <a:srgbClr val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4CCFA3F3E46D4795A2DA29247B5849" ma:contentTypeVersion="16" ma:contentTypeDescription="Create a new document." ma:contentTypeScope="" ma:versionID="fe9c7a6dc1e2bd13659ee882cb44ea76">
  <xsd:schema xmlns:xsd="http://www.w3.org/2001/XMLSchema" xmlns:xs="http://www.w3.org/2001/XMLSchema" xmlns:p="http://schemas.microsoft.com/office/2006/metadata/properties" xmlns:ns2="ce097c49-d204-46f0-9a6e-130a1a8e739a" xmlns:ns3="026e4486-4a10-437f-a0a4-440e4e9e7960" targetNamespace="http://schemas.microsoft.com/office/2006/metadata/properties" ma:root="true" ma:fieldsID="3abd5fe2fa79d25cfd41338f9b5bc2f5" ns2:_="" ns3:_="">
    <xsd:import namespace="ce097c49-d204-46f0-9a6e-130a1a8e739a"/>
    <xsd:import namespace="026e4486-4a10-437f-a0a4-440e4e9e79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097c49-d204-46f0-9a6e-130a1a8e73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af9f51b-2984-4022-8acc-3c23a99e8b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6e4486-4a10-437f-a0a4-440e4e9e7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414dccd6-480b-4fec-ac96-8a99cf7786f6}" ma:internalName="TaxCatchAll" ma:showField="CatchAllData" ma:web="026e4486-4a10-437f-a0a4-440e4e9e79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097c49-d204-46f0-9a6e-130a1a8e739a">
      <Terms xmlns="http://schemas.microsoft.com/office/infopath/2007/PartnerControls"/>
    </lcf76f155ced4ddcb4097134ff3c332f>
    <TaxCatchAll xmlns="026e4486-4a10-437f-a0a4-440e4e9e7960" xsi:nil="true"/>
  </documentManagement>
</p:properties>
</file>

<file path=customXml/itemProps1.xml><?xml version="1.0" encoding="utf-8"?>
<ds:datastoreItem xmlns:ds="http://schemas.openxmlformats.org/officeDocument/2006/customXml" ds:itemID="{84B5BC7A-B70B-407A-8BC4-CE53DF6BAF21}"/>
</file>

<file path=customXml/itemProps2.xml><?xml version="1.0" encoding="utf-8"?>
<ds:datastoreItem xmlns:ds="http://schemas.openxmlformats.org/officeDocument/2006/customXml" ds:itemID="{4ADDE841-466C-462B-8BEC-7FA293381499}"/>
</file>

<file path=customXml/itemProps3.xml><?xml version="1.0" encoding="utf-8"?>
<ds:datastoreItem xmlns:ds="http://schemas.openxmlformats.org/officeDocument/2006/customXml" ds:itemID="{3777FDC5-18D2-485B-9CBF-883E10AFDC9B}"/>
</file>

<file path=docProps/app.xml><?xml version="1.0" encoding="utf-8"?>
<Properties xmlns="http://schemas.openxmlformats.org/officeDocument/2006/extended-properties" xmlns:vt="http://schemas.openxmlformats.org/officeDocument/2006/docPropsVTypes">
  <TotalTime>10600</TotalTime>
  <Words>546</Words>
  <Application>Microsoft Office PowerPoint</Application>
  <PresentationFormat>Widescreen</PresentationFormat>
  <Paragraphs>121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Roboto</vt:lpstr>
      <vt:lpstr>Office Theme</vt:lpstr>
      <vt:lpstr>PowerPoint Presentation</vt:lpstr>
      <vt:lpstr>What to Expect</vt:lpstr>
      <vt:lpstr>Student Care and Assistance</vt:lpstr>
      <vt:lpstr>SCA: Programs &amp; Initiatives</vt:lpstr>
      <vt:lpstr>Building Community</vt:lpstr>
      <vt:lpstr>Student Legal Services</vt:lpstr>
      <vt:lpstr>Moving In</vt:lpstr>
      <vt:lpstr>Living in Your Rental Unit</vt:lpstr>
      <vt:lpstr>Off-Campus First Year &amp; Transfer Event</vt:lpstr>
      <vt:lpstr>Healthcare Power of Attorney Workshop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Corliss, Jessica A</dc:creator>
  <cp:lastModifiedBy>Elkins, Amanda L</cp:lastModifiedBy>
  <cp:revision>263</cp:revision>
  <cp:lastPrinted>2024-02-23T19:45:47Z</cp:lastPrinted>
  <dcterms:created xsi:type="dcterms:W3CDTF">2020-01-21T18:13:39Z</dcterms:created>
  <dcterms:modified xsi:type="dcterms:W3CDTF">2025-05-29T20:49:59Z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0x010100A14CCFA3F3E46D4795A2DA29247B5849</vt:lpwstr>
  </property>
</Properties>
</file>