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4"/>
  </p:sldMasterIdLst>
  <p:notesMasterIdLst>
    <p:notesMasterId r:id="rId35"/>
  </p:notesMasterIdLst>
  <p:sldIdLst>
    <p:sldId id="258" r:id="rId5"/>
    <p:sldId id="283" r:id="rId6"/>
    <p:sldId id="278" r:id="rId7"/>
    <p:sldId id="288" r:id="rId8"/>
    <p:sldId id="292" r:id="rId9"/>
    <p:sldId id="299" r:id="rId10"/>
    <p:sldId id="284" r:id="rId11"/>
    <p:sldId id="287" r:id="rId12"/>
    <p:sldId id="281" r:id="rId13"/>
    <p:sldId id="291" r:id="rId14"/>
    <p:sldId id="307" r:id="rId15"/>
    <p:sldId id="289" r:id="rId16"/>
    <p:sldId id="308" r:id="rId17"/>
    <p:sldId id="293" r:id="rId18"/>
    <p:sldId id="304" r:id="rId19"/>
    <p:sldId id="290" r:id="rId20"/>
    <p:sldId id="309" r:id="rId21"/>
    <p:sldId id="298" r:id="rId22"/>
    <p:sldId id="310" r:id="rId23"/>
    <p:sldId id="275" r:id="rId24"/>
    <p:sldId id="285" r:id="rId25"/>
    <p:sldId id="300" r:id="rId26"/>
    <p:sldId id="311" r:id="rId27"/>
    <p:sldId id="319" r:id="rId28"/>
    <p:sldId id="321" r:id="rId29"/>
    <p:sldId id="322" r:id="rId30"/>
    <p:sldId id="296" r:id="rId31"/>
    <p:sldId id="297" r:id="rId32"/>
    <p:sldId id="267" r:id="rId33"/>
    <p:sldId id="27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750204-1885-7123-E5AC-C3C6AE8E0144}" v="19" dt="2025-05-29T12:58:16.6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19:24:47.477"/>
    </inkml:context>
    <inkml:brush xml:id="br0">
      <inkml:brushProperty name="width" value="0.1" units="cm"/>
      <inkml:brushProperty name="height" value="0.1" units="cm"/>
      <inkml:brushProperty name="color" value="#FFFFFF"/>
    </inkml:brush>
  </inkml:definitions>
  <inkml:trace contextRef="#ctx0" brushRef="#br0">27444 20433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19:24:47.484"/>
    </inkml:context>
    <inkml:brush xml:id="br0">
      <inkml:brushProperty name="width" value="0.1" units="cm"/>
      <inkml:brushProperty name="height" value="0.1" units="cm"/>
      <inkml:brushProperty name="color" value="#FFFFFF"/>
    </inkml:brush>
  </inkml:definitions>
  <inkml:trace contextRef="#ctx0" brushRef="#br0">20201 11966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19:24:47.485"/>
    </inkml:context>
    <inkml:brush xml:id="br0">
      <inkml:brushProperty name="width" value="0.1" units="cm"/>
      <inkml:brushProperty name="height" value="0.1" units="cm"/>
      <inkml:brushProperty name="color" value="#FFFFFF"/>
    </inkml:brush>
  </inkml:definitions>
  <inkml:trace contextRef="#ctx0" brushRef="#br0">19209 12297 16383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19:24:47.486"/>
    </inkml:context>
    <inkml:brush xml:id="br0">
      <inkml:brushProperty name="width" value="0.1" units="cm"/>
      <inkml:brushProperty name="height" value="0.1" units="cm"/>
      <inkml:brushProperty name="color" value="#FFFFFF"/>
    </inkml:brush>
  </inkml:definitions>
  <inkml:trace contextRef="#ctx0" brushRef="#br0">19209 12297 16383 0 0,'0'0'0'0'0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19:24:47.487"/>
    </inkml:context>
    <inkml:brush xml:id="br0">
      <inkml:brushProperty name="width" value="0.1" units="cm"/>
      <inkml:brushProperty name="height" value="0.1" units="cm"/>
      <inkml:brushProperty name="color" value="#FFFFFF"/>
    </inkml:brush>
  </inkml:definitions>
  <inkml:trace contextRef="#ctx0" brushRef="#br0">19209 12297 16383 0 0,'0'0'0'0'0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19:24:47.489"/>
    </inkml:context>
    <inkml:brush xml:id="br0">
      <inkml:brushProperty name="width" value="0.1" units="cm"/>
      <inkml:brushProperty name="height" value="0.1" units="cm"/>
      <inkml:brushProperty name="color" value="#FFFFFF"/>
    </inkml:brush>
  </inkml:definitions>
  <inkml:trace contextRef="#ctx0" brushRef="#br0">20664 12297 16383 0 0,'0'0'0'0'0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19:24:47.490"/>
    </inkml:context>
    <inkml:brush xml:id="br0">
      <inkml:brushProperty name="width" value="0.1" units="cm"/>
      <inkml:brushProperty name="height" value="0.1" units="cm"/>
      <inkml:brushProperty name="color" value="#FFFFFF"/>
    </inkml:brush>
  </inkml:definitions>
  <inkml:trace contextRef="#ctx0" brushRef="#br0">20731 11768 16383 0 0,'0'0'0'0'0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19:24:47.495"/>
    </inkml:context>
    <inkml:brush xml:id="br0">
      <inkml:brushProperty name="width" value="0.1" units="cm"/>
      <inkml:brushProperty name="height" value="0.1" units="cm"/>
      <inkml:brushProperty name="color" value="#FFFFFF"/>
    </inkml:brush>
  </inkml:definitions>
  <inkml:trace contextRef="#ctx0" brushRef="#br0">20731 12098 16383 0 0,'0'0'0'0'0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19:24:47.498"/>
    </inkml:context>
    <inkml:brush xml:id="br0">
      <inkml:brushProperty name="width" value="0.1" units="cm"/>
      <inkml:brushProperty name="height" value="0.1" units="cm"/>
      <inkml:brushProperty name="color" value="#FFFFFF"/>
    </inkml:brush>
  </inkml:definitions>
  <inkml:trace contextRef="#ctx0" brushRef="#br0">53076 13421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D2FD1-B169-9B41-A890-0ECD81C3476C}" type="datetimeFigureOut">
              <a:rPr lang="en-US" smtClean="0"/>
              <a:t>5/29/2025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943EA-69D9-7E49-97CD-A49926F617C9}" type="slidenum">
              <a:rPr lang="en-US" smtClean="0"/>
              <a:t>‹#›</a:t>
            </a:fld>
            <a:endParaRPr lang="en-US"/>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cs typeface="Calibri" panose="020F0502020204030204"/>
              </a:rPr>
              <a:t>AAC</a:t>
            </a:r>
          </a:p>
          <a:p>
            <a:r>
              <a:rPr lang="en-US">
                <a:cs typeface="Calibri" panose="020F0502020204030204"/>
              </a:rPr>
              <a:t>Good morning and welcome! My name is NAME and I am TITLE of the AAC. </a:t>
            </a:r>
          </a:p>
          <a:p>
            <a:endParaRPr lang="en-US">
              <a:cs typeface="Calibri" panose="020F0502020204030204"/>
            </a:endParaRPr>
          </a:p>
          <a:p>
            <a:r>
              <a:rPr lang="en-US" b="1" u="sng">
                <a:cs typeface="Calibri" panose="020F0502020204030204"/>
              </a:rPr>
              <a:t>AS&amp;R</a:t>
            </a:r>
          </a:p>
          <a:p>
            <a:r>
              <a:rPr lang="en-US" b="0" u="none">
                <a:cs typeface="Calibri" panose="020F0502020204030204"/>
              </a:rPr>
              <a:t>and my name is NAME and I am the TITLE in Academic Support &amp; Retention</a:t>
            </a:r>
          </a:p>
          <a:p>
            <a:endParaRPr lang="en-US" b="0" u="none">
              <a:cs typeface="Calibri" panose="020F0502020204030204"/>
            </a:endParaRPr>
          </a:p>
          <a:p>
            <a:r>
              <a:rPr lang="en-US" b="1" u="sng">
                <a:cs typeface="Calibri" panose="020F0502020204030204"/>
              </a:rPr>
              <a:t>AAC</a:t>
            </a:r>
          </a:p>
          <a:p>
            <a:r>
              <a:rPr lang="en-US" i="1">
                <a:cs typeface="Calibri" panose="020F0502020204030204"/>
              </a:rPr>
              <a:t>Presentation Overview</a:t>
            </a:r>
          </a:p>
          <a:p>
            <a:r>
              <a:rPr lang="en-US">
                <a:cs typeface="Calibri" panose="020F0502020204030204"/>
              </a:rPr>
              <a:t>Building off what you have heard so far, we want to spend some time with you this morning talking about academic success at Iowa. Our two offices work with and support a lot of undergraduate students every year. With all this experience, we have identified the patterns of what successful students do, and we also know the patterns of students who struggle in college. We are going to share 4 Strategies for academic success with you. Students – we hope that these suggestions will get you thinking about the behaviors and habits that will lead to your success in the next year. Families and guests – we hope that our suggestions will help you as you support your student this year. </a:t>
            </a:r>
          </a:p>
          <a:p>
            <a:endParaRPr lang="en-US">
              <a:cs typeface="Calibri" panose="020F0502020204030204"/>
            </a:endParaRPr>
          </a:p>
          <a:p>
            <a:r>
              <a:rPr lang="en-US">
                <a:cs typeface="Calibri" panose="020F0502020204030204"/>
              </a:rPr>
              <a:t>XXX is going to start us off on Strategy 1</a:t>
            </a:r>
          </a:p>
        </p:txBody>
      </p:sp>
      <p:sp>
        <p:nvSpPr>
          <p:cNvPr id="4" name="Slide Number Placeholder 3"/>
          <p:cNvSpPr>
            <a:spLocks noGrp="1"/>
          </p:cNvSpPr>
          <p:nvPr>
            <p:ph type="sldNum" sz="quarter" idx="5"/>
          </p:nvPr>
        </p:nvSpPr>
        <p:spPr/>
        <p:txBody>
          <a:bodyPr/>
          <a:lstStyle/>
          <a:p>
            <a:fld id="{769943EA-69D9-7E49-97CD-A49926F617C9}" type="slidenum">
              <a:rPr lang="en-US" smtClean="0"/>
              <a:t>1</a:t>
            </a:fld>
            <a:endParaRPr lang="en-US"/>
          </a:p>
        </p:txBody>
      </p:sp>
    </p:spTree>
    <p:extLst>
      <p:ext uri="{BB962C8B-B14F-4D97-AF65-F5344CB8AC3E}">
        <p14:creationId xmlns:p14="http://schemas.microsoft.com/office/powerpoint/2010/main" val="186074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4D0B90-C66A-4668-BCF1-403C034649B1}"/>
              </a:ext>
            </a:extLst>
          </p:cNvPr>
          <p:cNvSpPr>
            <a:spLocks noGrp="1"/>
          </p:cNvSpPr>
          <p:nvPr>
            <p:ph type="body" idx="1"/>
          </p:nvPr>
        </p:nvSpPr>
        <p:spPr/>
        <p:txBody>
          <a:bodyPr/>
          <a:lstStyle/>
          <a:p>
            <a:r>
              <a:rPr lang="en-US" b="1" u="sng">
                <a:cs typeface="Calibri"/>
              </a:rPr>
              <a:t>AAC</a:t>
            </a:r>
          </a:p>
          <a:p>
            <a:endParaRPr lang="en-US" b="1" u="sng">
              <a:cs typeface="Calibri"/>
            </a:endParaRPr>
          </a:p>
          <a:p>
            <a:r>
              <a:rPr lang="en-US" i="0"/>
              <a:t>We will cover four tools that will help you stay informed of essential information.  First, </a:t>
            </a:r>
            <a:r>
              <a:rPr lang="en-US" i="1" err="1"/>
              <a:t>MyUI</a:t>
            </a:r>
            <a:r>
              <a:rPr lang="en-US" i="1"/>
              <a:t> </a:t>
            </a:r>
            <a:r>
              <a:rPr lang="en-US"/>
              <a:t>is your go-to system that has links to most everything you are going to need.</a:t>
            </a:r>
            <a:endParaRPr lang="en-US">
              <a:cs typeface="Calibri"/>
            </a:endParaRPr>
          </a:p>
          <a:p>
            <a:endParaRPr lang="en-US">
              <a:cs typeface="Calibri"/>
            </a:endParaRPr>
          </a:p>
        </p:txBody>
      </p:sp>
    </p:spTree>
    <p:extLst>
      <p:ext uri="{BB962C8B-B14F-4D97-AF65-F5344CB8AC3E}">
        <p14:creationId xmlns:p14="http://schemas.microsoft.com/office/powerpoint/2010/main" val="2771174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4D0B90-C66A-4668-BCF1-403C034649B1}"/>
              </a:ext>
            </a:extLst>
          </p:cNvPr>
          <p:cNvSpPr>
            <a:spLocks noGrp="1"/>
          </p:cNvSpPr>
          <p:nvPr>
            <p:ph type="body" idx="1"/>
          </p:nvPr>
        </p:nvSpPr>
        <p:spPr/>
        <p:txBody>
          <a:bodyPr/>
          <a:lstStyle/>
          <a:p>
            <a:r>
              <a:rPr lang="en-US" b="1" u="sng">
                <a:cs typeface="Calibri"/>
              </a:rPr>
              <a:t>AAC</a:t>
            </a:r>
          </a:p>
          <a:p>
            <a:r>
              <a:rPr lang="en-US">
                <a:cs typeface="Calibri"/>
              </a:rPr>
              <a:t>Here is the landing page in MyUI. You may have already familiarized yourself with a few features as you have been moving through the admissions and orientation processes, including SOAR. You will notice on the right important information about university deadlines. There will occasionally be important information specific to your record or grades. Make sure to check in here frequently.</a:t>
            </a:r>
          </a:p>
          <a:p>
            <a:endParaRPr lang="en-US">
              <a:cs typeface="Calibri"/>
            </a:endParaRPr>
          </a:p>
          <a:p>
            <a:r>
              <a:rPr lang="en-US"/>
              <a:t>MyUI also lets you set appointments and understand where you are in your academic journey.</a:t>
            </a:r>
            <a:endParaRPr lang="en-US">
              <a:cs typeface="Calibri"/>
            </a:endParaRPr>
          </a:p>
          <a:p>
            <a:endParaRPr lang="en-US" b="1" u="sng">
              <a:cs typeface="Calibri"/>
            </a:endParaRPr>
          </a:p>
        </p:txBody>
      </p:sp>
    </p:spTree>
    <p:extLst>
      <p:ext uri="{BB962C8B-B14F-4D97-AF65-F5344CB8AC3E}">
        <p14:creationId xmlns:p14="http://schemas.microsoft.com/office/powerpoint/2010/main" val="2970478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4D0B90-C66A-4668-BCF1-403C034649B1}"/>
              </a:ext>
            </a:extLst>
          </p:cNvPr>
          <p:cNvSpPr>
            <a:spLocks noGrp="1"/>
          </p:cNvSpPr>
          <p:nvPr>
            <p:ph type="body" idx="1"/>
          </p:nvPr>
        </p:nvSpPr>
        <p:spPr/>
        <p:txBody>
          <a:bodyPr/>
          <a:lstStyle/>
          <a:p>
            <a:r>
              <a:rPr lang="en-US" b="1" u="sng">
                <a:cs typeface="Calibri"/>
              </a:rPr>
              <a:t>AAC</a:t>
            </a:r>
          </a:p>
          <a:p>
            <a:r>
              <a:rPr lang="en-US"/>
              <a:t>One of the best ways to stay informed is to read your University email. </a:t>
            </a:r>
            <a:r>
              <a:rPr lang="en-US" i="1"/>
              <a:t>Students, we know that email is likely not your preferred method of communication</a:t>
            </a:r>
            <a:r>
              <a:rPr lang="en-US"/>
              <a:t>, but it is the official way that the University will reach out to you. The most successful students check their email daily. </a:t>
            </a:r>
            <a:endParaRPr lang="en-US" b="0" u="none">
              <a:cs typeface="Calibri"/>
            </a:endParaRPr>
          </a:p>
        </p:txBody>
      </p:sp>
    </p:spTree>
    <p:extLst>
      <p:ext uri="{BB962C8B-B14F-4D97-AF65-F5344CB8AC3E}">
        <p14:creationId xmlns:p14="http://schemas.microsoft.com/office/powerpoint/2010/main" val="3509359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4D0B90-C66A-4668-BCF1-403C034649B1}"/>
              </a:ext>
            </a:extLst>
          </p:cNvPr>
          <p:cNvSpPr>
            <a:spLocks noGrp="1"/>
          </p:cNvSpPr>
          <p:nvPr>
            <p:ph type="body" idx="1"/>
          </p:nvPr>
        </p:nvSpPr>
        <p:spPr/>
        <p:txBody>
          <a:bodyPr/>
          <a:lstStyle/>
          <a:p>
            <a:r>
              <a:rPr lang="en-US" b="1" u="sng">
                <a:cs typeface="Calibri"/>
              </a:rPr>
              <a:t>AAC</a:t>
            </a:r>
          </a:p>
          <a:p>
            <a:r>
              <a:rPr lang="en-US">
                <a:cs typeface="Calibri"/>
              </a:rPr>
              <a:t>You can navigate to your university email account several ways.  When in doubt, refer to the MyUI landing page for a link to Office 365.</a:t>
            </a:r>
            <a:endParaRPr lang="en-US"/>
          </a:p>
          <a:p>
            <a:endParaRPr lang="en-US">
              <a:cs typeface="Calibri"/>
            </a:endParaRPr>
          </a:p>
          <a:p>
            <a:r>
              <a:rPr lang="en-US"/>
              <a:t>We especially recommend that you pay attention to names of professors, </a:t>
            </a:r>
            <a:r>
              <a:rPr lang="en-US" err="1"/>
              <a:t>TAs</a:t>
            </a:r>
            <a:r>
              <a:rPr lang="en-US"/>
              <a:t> and your advisor in your Inbox so you don't miss important messages. This is a really important life skill that you start building now. Your advisor could email you later this summer related to a change in your Fall schedule and that is definitely something you want to read. There are also University offices that reach out to students by email....</a:t>
            </a:r>
            <a:endParaRPr lang="en-US">
              <a:cs typeface="Calibri"/>
            </a:endParaRPr>
          </a:p>
          <a:p>
            <a:endParaRPr lang="en-US" b="1" u="sng">
              <a:cs typeface="Calibri"/>
            </a:endParaRPr>
          </a:p>
        </p:txBody>
      </p:sp>
    </p:spTree>
    <p:extLst>
      <p:ext uri="{BB962C8B-B14F-4D97-AF65-F5344CB8AC3E}">
        <p14:creationId xmlns:p14="http://schemas.microsoft.com/office/powerpoint/2010/main" val="4022984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4D0B90-C66A-4668-BCF1-403C034649B1}"/>
              </a:ext>
            </a:extLst>
          </p:cNvPr>
          <p:cNvSpPr>
            <a:spLocks noGrp="1"/>
          </p:cNvSpPr>
          <p:nvPr>
            <p:ph type="body" idx="1"/>
          </p:nvPr>
        </p:nvSpPr>
        <p:spPr/>
        <p:txBody>
          <a:bodyPr/>
          <a:lstStyle/>
          <a:p>
            <a:r>
              <a:rPr lang="en-US" b="1" u="sng">
                <a:cs typeface="Calibri"/>
              </a:rPr>
              <a:t>AAC</a:t>
            </a:r>
          </a:p>
          <a:p>
            <a:pPr>
              <a:defRPr/>
            </a:pPr>
            <a:r>
              <a:rPr lang="en-US"/>
              <a:t>This is an example of an email a student received from the Office of Student Financial Aid. Financial Aid is an example of a complex system with many moving parts. The Office of Student Financial Aid does a great job of communicating with students on next steps so that everything can be processed with your Financial Aid.  Students who aren't checking email frequently are missing out on crucial information.</a:t>
            </a:r>
            <a:endParaRPr lang="en-US">
              <a:cs typeface="Calibri"/>
            </a:endParaRPr>
          </a:p>
          <a:p>
            <a:endParaRPr lang="en-US" b="1" u="sng">
              <a:cs typeface="Calibri"/>
            </a:endParaRPr>
          </a:p>
        </p:txBody>
      </p:sp>
    </p:spTree>
    <p:extLst>
      <p:ext uri="{BB962C8B-B14F-4D97-AF65-F5344CB8AC3E}">
        <p14:creationId xmlns:p14="http://schemas.microsoft.com/office/powerpoint/2010/main" val="2016395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4D0B90-C66A-4668-BCF1-403C034649B1}"/>
              </a:ext>
            </a:extLst>
          </p:cNvPr>
          <p:cNvSpPr>
            <a:spLocks noGrp="1"/>
          </p:cNvSpPr>
          <p:nvPr>
            <p:ph type="body" idx="1"/>
          </p:nvPr>
        </p:nvSpPr>
        <p:spPr/>
        <p:txBody>
          <a:bodyPr/>
          <a:lstStyle/>
          <a:p>
            <a:r>
              <a:rPr lang="en-US" b="1" u="sng"/>
              <a:t>AS&amp;R</a:t>
            </a:r>
          </a:p>
          <a:p>
            <a:r>
              <a:rPr lang="en-US"/>
              <a:t>From MyUI, you can also find ICON, which stands for Iowa Courses Online, and is where many of your instructors will add course information such as readings, recorded lectures, and is often where you will submit assignments. </a:t>
            </a:r>
            <a:endParaRPr lang="en-US">
              <a:cs typeface="Calibri"/>
            </a:endParaRPr>
          </a:p>
          <a:p>
            <a:endParaRPr lang="en-US">
              <a:cs typeface="Calibri"/>
            </a:endParaRPr>
          </a:p>
        </p:txBody>
      </p:sp>
    </p:spTree>
    <p:extLst>
      <p:ext uri="{BB962C8B-B14F-4D97-AF65-F5344CB8AC3E}">
        <p14:creationId xmlns:p14="http://schemas.microsoft.com/office/powerpoint/2010/main" val="680856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4D0B90-C66A-4668-BCF1-403C034649B1}"/>
              </a:ext>
            </a:extLst>
          </p:cNvPr>
          <p:cNvSpPr>
            <a:spLocks noGrp="1"/>
          </p:cNvSpPr>
          <p:nvPr>
            <p:ph type="body" idx="1"/>
          </p:nvPr>
        </p:nvSpPr>
        <p:spPr/>
        <p:txBody>
          <a:bodyPr/>
          <a:lstStyle/>
          <a:p>
            <a:r>
              <a:rPr lang="en-US" b="1" u="sng">
                <a:cs typeface="Calibri"/>
              </a:rPr>
              <a:t>AS&amp;R</a:t>
            </a:r>
            <a:endParaRPr lang="en-US"/>
          </a:p>
          <a:p>
            <a:r>
              <a:rPr lang="en-US"/>
              <a:t>Here’s how you can link to ICON from MyUI. By checking ICON often, you can stay up to date on what is required for your classes. </a:t>
            </a:r>
            <a:endParaRPr lang="en-US" b="1">
              <a:cs typeface="Calibri"/>
            </a:endParaRPr>
          </a:p>
          <a:p>
            <a:endParaRPr lang="en-US" b="1" u="sng">
              <a:cs typeface="Calibri"/>
            </a:endParaRPr>
          </a:p>
          <a:p>
            <a:endParaRPr lang="en-US" b="1" u="sng">
              <a:cs typeface="Calibri"/>
            </a:endParaRPr>
          </a:p>
        </p:txBody>
      </p:sp>
    </p:spTree>
    <p:extLst>
      <p:ext uri="{BB962C8B-B14F-4D97-AF65-F5344CB8AC3E}">
        <p14:creationId xmlns:p14="http://schemas.microsoft.com/office/powerpoint/2010/main" val="2223363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4D0B90-C66A-4668-BCF1-403C034649B1}"/>
              </a:ext>
            </a:extLst>
          </p:cNvPr>
          <p:cNvSpPr>
            <a:spLocks noGrp="1"/>
          </p:cNvSpPr>
          <p:nvPr>
            <p:ph type="body" idx="1"/>
          </p:nvPr>
        </p:nvSpPr>
        <p:spPr/>
        <p:txBody>
          <a:bodyPr/>
          <a:lstStyle/>
          <a:p>
            <a:r>
              <a:rPr lang="en-US" b="1" u="sng">
                <a:cs typeface="Calibri"/>
              </a:rPr>
              <a:t>AS&amp;R</a:t>
            </a:r>
            <a:endParaRPr lang="en-US"/>
          </a:p>
          <a:p>
            <a:r>
              <a:rPr lang="en-US">
                <a:cs typeface="Calibri"/>
              </a:rPr>
              <a:t>When you log into ICON, you will see your dashboard, which is what you're seeing on the left-hand side of the screen. Each tile represents a different course. Once click on a course, you will be taken to its homepage. You'll see an example of one course's ICON site on the right.</a:t>
            </a:r>
          </a:p>
          <a:p>
            <a:endParaRPr lang="en-US"/>
          </a:p>
          <a:p>
            <a:endParaRPr lang="en-US" b="1" u="sng">
              <a:cs typeface="Calibri"/>
            </a:endParaRPr>
          </a:p>
          <a:p>
            <a:endParaRPr lang="en-US" b="1" u="sng">
              <a:cs typeface="Calibri"/>
            </a:endParaRPr>
          </a:p>
          <a:p>
            <a:endParaRPr lang="en-US" b="1" u="sng">
              <a:cs typeface="Calibri"/>
            </a:endParaRPr>
          </a:p>
        </p:txBody>
      </p:sp>
    </p:spTree>
    <p:extLst>
      <p:ext uri="{BB962C8B-B14F-4D97-AF65-F5344CB8AC3E}">
        <p14:creationId xmlns:p14="http://schemas.microsoft.com/office/powerpoint/2010/main" val="949884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4D0B90-C66A-4668-BCF1-403C034649B1}"/>
              </a:ext>
            </a:extLst>
          </p:cNvPr>
          <p:cNvSpPr>
            <a:spLocks noGrp="1"/>
          </p:cNvSpPr>
          <p:nvPr>
            <p:ph type="body" idx="1"/>
          </p:nvPr>
        </p:nvSpPr>
        <p:spPr/>
        <p:txBody>
          <a:bodyPr/>
          <a:lstStyle/>
          <a:p>
            <a:r>
              <a:rPr lang="en-US" b="1" u="sng"/>
              <a:t>AS&amp;R</a:t>
            </a:r>
            <a:endParaRPr lang="en-US"/>
          </a:p>
          <a:p>
            <a:r>
              <a:rPr lang="en-US"/>
              <a:t>On ICON is where you can find your Syllabus, which is a way that faculty lay out the expectations of the course. </a:t>
            </a:r>
            <a:endParaRPr lang="en-US">
              <a:cs typeface="Calibri"/>
            </a:endParaRPr>
          </a:p>
        </p:txBody>
      </p:sp>
    </p:spTree>
    <p:extLst>
      <p:ext uri="{BB962C8B-B14F-4D97-AF65-F5344CB8AC3E}">
        <p14:creationId xmlns:p14="http://schemas.microsoft.com/office/powerpoint/2010/main" val="2310421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4D0B90-C66A-4668-BCF1-403C034649B1}"/>
              </a:ext>
            </a:extLst>
          </p:cNvPr>
          <p:cNvSpPr>
            <a:spLocks noGrp="1"/>
          </p:cNvSpPr>
          <p:nvPr>
            <p:ph type="body" idx="1"/>
          </p:nvPr>
        </p:nvSpPr>
        <p:spPr/>
        <p:txBody>
          <a:bodyPr/>
          <a:lstStyle/>
          <a:p>
            <a:r>
              <a:rPr lang="en-US" b="1" u="sng">
                <a:cs typeface="Calibri"/>
              </a:rPr>
              <a:t>AS&amp;R</a:t>
            </a:r>
            <a:endParaRPr lang="en-US"/>
          </a:p>
          <a:p>
            <a:endParaRPr lang="en-US" b="1" u="sng">
              <a:cs typeface="Calibri"/>
            </a:endParaRPr>
          </a:p>
          <a:p>
            <a:r>
              <a:rPr lang="en-US"/>
              <a:t>It contains important information such as assignments, due dates, policies, and procedures. Many faculty will review the syllabus during the first week of classes, so be sure to pay close attention! Whenever you have a questions about an assignment or due date, the first places to look are ICON and your course syllabus. </a:t>
            </a:r>
            <a:endParaRPr lang="en-US">
              <a:cs typeface="Calibri"/>
            </a:endParaRPr>
          </a:p>
          <a:p>
            <a:endParaRPr lang="en-US"/>
          </a:p>
          <a:p>
            <a:endParaRPr lang="en-US" b="1" u="sng">
              <a:cs typeface="Calibri"/>
            </a:endParaRPr>
          </a:p>
          <a:p>
            <a:endParaRPr lang="en-US" b="1" u="sng">
              <a:cs typeface="Calibri"/>
            </a:endParaRPr>
          </a:p>
          <a:p>
            <a:endParaRPr lang="en-US" b="1" u="sng">
              <a:cs typeface="Calibri"/>
            </a:endParaRPr>
          </a:p>
        </p:txBody>
      </p:sp>
    </p:spTree>
    <p:extLst>
      <p:ext uri="{BB962C8B-B14F-4D97-AF65-F5344CB8AC3E}">
        <p14:creationId xmlns:p14="http://schemas.microsoft.com/office/powerpoint/2010/main" val="1090519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a:cs typeface="Calibri"/>
              </a:rPr>
              <a:t>AS&amp;R</a:t>
            </a:r>
          </a:p>
          <a:p>
            <a:r>
              <a:rPr lang="en-US" b="0" u="none">
                <a:cs typeface="Calibri"/>
              </a:rPr>
              <a:t>The first strategy that can help you be successful in college is to understand your time and the expectations of you as a student at Iowa. </a:t>
            </a:r>
            <a:endParaRPr lang="en-US" b="0" u="none"/>
          </a:p>
        </p:txBody>
      </p:sp>
    </p:spTree>
    <p:extLst>
      <p:ext uri="{BB962C8B-B14F-4D97-AF65-F5344CB8AC3E}">
        <p14:creationId xmlns:p14="http://schemas.microsoft.com/office/powerpoint/2010/main" val="30611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a:cs typeface="Calibri"/>
              </a:rPr>
              <a:t> AS&amp;R</a:t>
            </a:r>
          </a:p>
          <a:p>
            <a:r>
              <a:rPr lang="en-US"/>
              <a:t>Our fourth strategy is utilizing resources – there are so many opportunities for support here and we want to make sure that you know about them. There are places, websites, and people on our campus whose sole concern is supporting your academic and developmental success.</a:t>
            </a:r>
            <a:endParaRPr lang="en-US">
              <a:cs typeface="Calibri"/>
            </a:endParaRPr>
          </a:p>
        </p:txBody>
      </p:sp>
    </p:spTree>
    <p:extLst>
      <p:ext uri="{BB962C8B-B14F-4D97-AF65-F5344CB8AC3E}">
        <p14:creationId xmlns:p14="http://schemas.microsoft.com/office/powerpoint/2010/main" val="1314843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4D0B90-C66A-4668-BCF1-403C034649B1}"/>
              </a:ext>
            </a:extLst>
          </p:cNvPr>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200" b="1" u="sng">
                <a:effectLst/>
                <a:latin typeface="Calibri"/>
                <a:ea typeface="Calibri" panose="020F0502020204030204" pitchFamily="34" charset="0"/>
                <a:cs typeface="Calibri"/>
              </a:rPr>
              <a:t>AS&amp;R</a:t>
            </a:r>
          </a:p>
          <a:p>
            <a:pPr marL="0" marR="0" lvl="0" indent="0">
              <a:lnSpc>
                <a:spcPct val="107000"/>
              </a:lnSpc>
              <a:spcBef>
                <a:spcPts val="0"/>
              </a:spcBef>
              <a:spcAft>
                <a:spcPts val="0"/>
              </a:spcAft>
              <a:buFont typeface="Symbol" panose="05050102010706020507" pitchFamily="18" charset="2"/>
              <a:buNone/>
            </a:pPr>
            <a:r>
              <a:rPr lang="en-US" sz="1200" b="0" u="none">
                <a:effectLst/>
                <a:latin typeface="Calibri"/>
                <a:ea typeface="Calibri" panose="020F0502020204030204" pitchFamily="34" charset="0"/>
                <a:cs typeface="Calibri"/>
              </a:rPr>
              <a:t>There are also a lot of places you can access. </a:t>
            </a:r>
            <a:r>
              <a:rPr lang="en-US" sz="1200">
                <a:effectLst/>
                <a:latin typeface="Calibri"/>
                <a:ea typeface="Calibri" panose="020F0502020204030204" pitchFamily="34" charset="0"/>
                <a:cs typeface="Calibri"/>
              </a:rPr>
              <a:t>Encourage all students to utilize academic support. If there is a help lab or SI for your course, encourage all students to use it throughout the semester. Include routine reminders about academic support and engaging with the course material regularly.</a:t>
            </a:r>
          </a:p>
          <a:p>
            <a:pPr marL="0" marR="0" lvl="0" indent="0">
              <a:lnSpc>
                <a:spcPct val="107000"/>
              </a:lnSpc>
              <a:spcBef>
                <a:spcPts val="0"/>
              </a:spcBef>
              <a:spcAft>
                <a:spcPts val="0"/>
              </a:spcAft>
              <a:buFont typeface="Symbol" panose="05050102010706020507" pitchFamily="18" charset="2"/>
              <a:buNone/>
            </a:pPr>
            <a:endParaRPr lang="en-US" sz="1200">
              <a:effectLst/>
              <a:latin typeface="Calibri"/>
              <a:ea typeface="Calibri" panose="020F0502020204030204" pitchFamily="34" charset="0"/>
              <a:cs typeface="Calibri"/>
            </a:endParaRPr>
          </a:p>
          <a:p>
            <a:pPr>
              <a:lnSpc>
                <a:spcPct val="107000"/>
              </a:lnSpc>
              <a:defRPr/>
            </a:pPr>
            <a:r>
              <a:rPr lang="en-US" sz="1200">
                <a:effectLst/>
                <a:latin typeface="Calibri"/>
                <a:ea typeface="Calibri" panose="020F0502020204030204" pitchFamily="34" charset="0"/>
                <a:cs typeface="Calibri"/>
              </a:rPr>
              <a:t>At Iowa we expect students to utilize all of our campus resources. </a:t>
            </a:r>
            <a:r>
              <a:rPr lang="en-US" sz="1800">
                <a:effectLst/>
                <a:latin typeface="Calibri Light"/>
                <a:ea typeface="Calibri" panose="020F0502020204030204" pitchFamily="34" charset="0"/>
                <a:cs typeface="Calibri Light"/>
              </a:rPr>
              <a:t>Iowa has over 20 help labs on campus to seek help from, such as the writing center, speaking center, and math lab, which parents and families -</a:t>
            </a:r>
            <a:r>
              <a:rPr lang="en-US" sz="1800">
                <a:latin typeface="Calibri Light"/>
                <a:ea typeface="Calibri" panose="020F0502020204030204" pitchFamily="34" charset="0"/>
                <a:cs typeface="Calibri Light"/>
              </a:rPr>
              <a:t> </a:t>
            </a:r>
            <a:r>
              <a:rPr lang="en-US" sz="1800">
                <a:effectLst/>
                <a:latin typeface="Calibri Light"/>
                <a:ea typeface="Calibri" panose="020F0502020204030204" pitchFamily="34" charset="0"/>
                <a:cs typeface="Calibri Light"/>
              </a:rPr>
              <a:t> really helps in getting the most out of your tuition dollars. One specific program our office coordinates is Supplemental </a:t>
            </a:r>
            <a:r>
              <a:rPr lang="en-US" sz="1800">
                <a:latin typeface="Calibri Light"/>
                <a:ea typeface="Calibri" panose="020F0502020204030204" pitchFamily="34" charset="0"/>
                <a:cs typeface="Calibri Light"/>
              </a:rPr>
              <a:t>Instruction</a:t>
            </a:r>
            <a:r>
              <a:rPr lang="en-US" sz="1800">
                <a:effectLst/>
                <a:latin typeface="Calibri Light"/>
                <a:ea typeface="Calibri" panose="020F0502020204030204" pitchFamily="34" charset="0"/>
                <a:cs typeface="Calibri Light"/>
              </a:rPr>
              <a:t> or SI. SI is collaborative group learning that helps with understanding </a:t>
            </a:r>
            <a:r>
              <a:rPr lang="en-US" sz="1800">
                <a:latin typeface="Calibri Light"/>
                <a:ea typeface="Calibri" panose="020F0502020204030204" pitchFamily="34" charset="0"/>
                <a:cs typeface="Calibri Light"/>
              </a:rPr>
              <a:t>&amp; reviewing material</a:t>
            </a:r>
            <a:r>
              <a:rPr lang="en-US" sz="1800">
                <a:effectLst/>
                <a:latin typeface="Calibri Light"/>
                <a:ea typeface="Calibri" panose="020F0502020204030204" pitchFamily="34" charset="0"/>
                <a:cs typeface="Calibri Light"/>
              </a:rPr>
              <a:t> and </a:t>
            </a:r>
            <a:r>
              <a:rPr lang="en-US" sz="1800">
                <a:latin typeface="Calibri Light"/>
                <a:ea typeface="Calibri" panose="020F0502020204030204" pitchFamily="34" charset="0"/>
                <a:cs typeface="Calibri Light"/>
              </a:rPr>
              <a:t>developing new study strategies</a:t>
            </a:r>
            <a:r>
              <a:rPr lang="en-US" sz="1800">
                <a:effectLst/>
                <a:latin typeface="Calibri Light"/>
                <a:ea typeface="Calibri" panose="020F0502020204030204" pitchFamily="34" charset="0"/>
                <a:cs typeface="Calibri Light"/>
              </a:rPr>
              <a:t>. SI sessions are 50-minute review sessions held in this building and facilitated by another student who has already taken the class and done well. Our data shows that 1 50-minute SI session = 2-2 ½ hours of independent studying and student who regularly attend receive higher grades in their classes. </a:t>
            </a:r>
            <a:r>
              <a:rPr lang="en-US" sz="1800">
                <a:latin typeface="Calibri Light"/>
                <a:ea typeface="Calibri" panose="020F0502020204030204" pitchFamily="34" charset="0"/>
                <a:cs typeface="Calibri Light"/>
              </a:rPr>
              <a:t>Accessing</a:t>
            </a:r>
            <a:r>
              <a:rPr lang="en-US" sz="1800">
                <a:effectLst/>
                <a:latin typeface="Calibri Light"/>
                <a:ea typeface="Calibri" panose="020F0502020204030204" pitchFamily="34" charset="0"/>
                <a:cs typeface="Calibri Light"/>
              </a:rPr>
              <a:t> academic support is something to do early and often.</a:t>
            </a:r>
          </a:p>
          <a:p>
            <a:pPr marL="0" marR="0" lvl="0" indent="0">
              <a:lnSpc>
                <a:spcPct val="107000"/>
              </a:lnSpc>
              <a:spcBef>
                <a:spcPts val="0"/>
              </a:spcBef>
              <a:spcAft>
                <a:spcPts val="0"/>
              </a:spcAft>
              <a:buFont typeface="Symbol" panose="05050102010706020507" pitchFamily="18" charset="2"/>
              <a:buNone/>
            </a:pPr>
            <a:endParaRPr lang="en-US" sz="1200">
              <a:effectLst/>
              <a:latin typeface="Calibri"/>
              <a:ea typeface="Calibri" panose="020F0502020204030204" pitchFamily="34" charset="0"/>
              <a:cs typeface="Calibri"/>
            </a:endParaRPr>
          </a:p>
          <a:p>
            <a:pPr>
              <a:lnSpc>
                <a:spcPct val="107000"/>
              </a:lnSpc>
            </a:pPr>
            <a:r>
              <a:rPr lang="en-US" sz="1200">
                <a:effectLst/>
                <a:latin typeface="Calibri"/>
                <a:ea typeface="Calibri" panose="020F0502020204030204" pitchFamily="34" charset="0"/>
                <a:cs typeface="Calibri"/>
              </a:rPr>
              <a:t>Another great place you can go to is your professor’s office hours, which is a fancy title for drop-in hours. These are a great time to ask questions, get tips on how to do your best in the course, also get to know them to add them to </a:t>
            </a:r>
            <a:r>
              <a:rPr lang="en-US">
                <a:latin typeface="Calibri"/>
                <a:ea typeface="Calibri" panose="020F0502020204030204" pitchFamily="34" charset="0"/>
                <a:cs typeface="Calibri"/>
              </a:rPr>
              <a:t>your support </a:t>
            </a:r>
            <a:r>
              <a:rPr lang="en-US" sz="1200">
                <a:effectLst/>
                <a:latin typeface="Calibri"/>
                <a:ea typeface="Calibri" panose="020F0502020204030204" pitchFamily="34" charset="0"/>
                <a:cs typeface="Calibri"/>
              </a:rPr>
              <a:t>team.</a:t>
            </a:r>
            <a:r>
              <a:rPr lang="en-US">
                <a:latin typeface="Calibri"/>
                <a:ea typeface="Calibri" panose="020F0502020204030204" pitchFamily="34" charset="0"/>
                <a:cs typeface="Calibri"/>
              </a:rPr>
              <a:t> </a:t>
            </a:r>
            <a:endParaRPr lang="en-US" sz="1200">
              <a:effectLst/>
              <a:latin typeface="Calibri"/>
              <a:ea typeface="Calibri" panose="020F0502020204030204" pitchFamily="34" charset="0"/>
              <a:cs typeface="Calibri"/>
            </a:endParaRPr>
          </a:p>
          <a:p>
            <a:pPr marL="0" marR="0" lvl="0" indent="0">
              <a:lnSpc>
                <a:spcPct val="107000"/>
              </a:lnSpc>
              <a:spcBef>
                <a:spcPts val="0"/>
              </a:spcBef>
              <a:spcAft>
                <a:spcPts val="0"/>
              </a:spcAft>
              <a:buFont typeface="Symbol" panose="05050102010706020507" pitchFamily="18" charset="2"/>
              <a:buNone/>
            </a:pPr>
            <a:endParaRPr lang="en-US" sz="1200">
              <a:effectLst/>
              <a:latin typeface="Calibri"/>
              <a:ea typeface="Calibri" panose="020F0502020204030204" pitchFamily="34" charset="0"/>
              <a:cs typeface="Calibri"/>
            </a:endParaRPr>
          </a:p>
          <a:p>
            <a:pPr>
              <a:lnSpc>
                <a:spcPct val="107000"/>
              </a:lnSpc>
              <a:defRPr/>
            </a:pPr>
            <a:r>
              <a:rPr lang="en-US" sz="1800">
                <a:effectLst/>
                <a:latin typeface="Calibri Light"/>
                <a:ea typeface="Calibri" panose="020F0502020204030204" pitchFamily="34" charset="0"/>
                <a:cs typeface="Calibri Light"/>
              </a:rPr>
              <a:t>A great resource have is the internet – Iowa has a lot of online resources.</a:t>
            </a:r>
            <a:endParaRPr lang="en-US" sz="1800">
              <a:effectLst/>
              <a:latin typeface="Calibri"/>
              <a:ea typeface="Calibri" panose="020F0502020204030204" pitchFamily="34" charset="0"/>
              <a:cs typeface="Times New Roman" panose="02020603050405020304" pitchFamily="18" charset="0"/>
            </a:endParaRPr>
          </a:p>
          <a:p>
            <a:endParaRPr lang="en-US"/>
          </a:p>
          <a:p>
            <a:endParaRPr lang="en-US"/>
          </a:p>
        </p:txBody>
      </p:sp>
    </p:spTree>
    <p:extLst>
      <p:ext uri="{BB962C8B-B14F-4D97-AF65-F5344CB8AC3E}">
        <p14:creationId xmlns:p14="http://schemas.microsoft.com/office/powerpoint/2010/main" val="4242002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4D0B90-C66A-4668-BCF1-403C034649B1}"/>
              </a:ext>
            </a:extLst>
          </p:cNvPr>
          <p:cNvSpPr>
            <a:spLocks noGrp="1"/>
          </p:cNvSpPr>
          <p:nvPr>
            <p:ph type="body" idx="1"/>
          </p:nvPr>
        </p:nvSpPr>
        <p:spPr/>
        <p:txBody>
          <a:bodyPr/>
          <a:lstStyle/>
          <a:p>
            <a:r>
              <a:rPr lang="en-US" b="1" u="sng">
                <a:cs typeface="Calibri"/>
              </a:rPr>
              <a:t>AS&amp;R</a:t>
            </a:r>
          </a:p>
          <a:p>
            <a:pPr>
              <a:lnSpc>
                <a:spcPct val="107000"/>
              </a:lnSpc>
              <a:defRPr/>
            </a:pPr>
            <a:r>
              <a:rPr lang="en-US"/>
              <a:t>One major online academic resource is Tutor Iowa. The address is tutor.uiowa.edu and there is a search bar for you to search for your classes (e.g. Rhetoric, Chemistry, Math). All the free resources are listed first and then any private tutors you could hire. There are also academic tips worksheets &amp; videos that can help with things like time management, studying for exams, and talking with professors. </a:t>
            </a:r>
          </a:p>
        </p:txBody>
      </p:sp>
    </p:spTree>
    <p:extLst>
      <p:ext uri="{BB962C8B-B14F-4D97-AF65-F5344CB8AC3E}">
        <p14:creationId xmlns:p14="http://schemas.microsoft.com/office/powerpoint/2010/main" val="3122881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4D0B90-C66A-4668-BCF1-403C034649B1}"/>
              </a:ext>
            </a:extLst>
          </p:cNvPr>
          <p:cNvSpPr>
            <a:spLocks noGrp="1"/>
          </p:cNvSpPr>
          <p:nvPr>
            <p:ph type="body" idx="1"/>
          </p:nvPr>
        </p:nvSpPr>
        <p:spPr/>
        <p:txBody>
          <a:bodyPr/>
          <a:lstStyle/>
          <a:p>
            <a:pPr>
              <a:lnSpc>
                <a:spcPct val="107000"/>
              </a:lnSpc>
              <a:buFont typeface="Symbol" panose="05050102010706020507" pitchFamily="18" charset="2"/>
              <a:defRPr/>
            </a:pPr>
            <a:r>
              <a:rPr lang="en-US" b="1" u="sng"/>
              <a:t>AAC</a:t>
            </a:r>
          </a:p>
          <a:p>
            <a:pPr>
              <a:lnSpc>
                <a:spcPct val="107000"/>
              </a:lnSpc>
              <a:buFont typeface="Symbol" panose="05050102010706020507" pitchFamily="18" charset="2"/>
              <a:defRPr/>
            </a:pPr>
            <a:r>
              <a:rPr lang="en-US"/>
              <a:t>The most important resource you have access to is people. The most successful students don’t go it alone. They work to establish a support team that is there to help them along the way. This includes people like your RA, faculty, staff like us, and advisors.   Advisors are not just here to plan classes – we really do like to talk with students about their overall experience at the university.  Advisors can also be a good referral source as we connect students to the campus resources that are here to help them.</a:t>
            </a:r>
            <a:endParaRPr lang="en-US">
              <a:cs typeface="Calibri"/>
            </a:endParaRPr>
          </a:p>
          <a:p>
            <a:pPr>
              <a:lnSpc>
                <a:spcPct val="107000"/>
              </a:lnSpc>
              <a:buFont typeface="Symbol" panose="05050102010706020507" pitchFamily="18" charset="2"/>
              <a:defRPr/>
            </a:pPr>
            <a:endParaRPr lang="en-US">
              <a:cs typeface="Calibri"/>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a:p>
          <a:p>
            <a:endParaRPr lang="en-US"/>
          </a:p>
        </p:txBody>
      </p:sp>
    </p:spTree>
    <p:extLst>
      <p:ext uri="{BB962C8B-B14F-4D97-AF65-F5344CB8AC3E}">
        <p14:creationId xmlns:p14="http://schemas.microsoft.com/office/powerpoint/2010/main" val="2385740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Every entering student is assigned an academic advisor that is determined by their Program of Study.  75% of our entering students are advised at the Academic Advising Center. We advise students in declared majors in the College of Liberal Arts and Sciences, Open Majors, and students who plan to apply to one of our other colleges, such as  students who are Pre-Business or Nursing Interest.  We also advise pre-professional students, such as Pre-Med or Pre-Law. We advise some transfer students as well. Our advisors at the Advising Center have familiarity with all academic programs on campus and are a great resource for students who are exploring majors. Choosing a major can be a stressful thing for many students and we don't expect all of you to know exactly what you want to do right away. Advisors will help you to explore your options, learn about yourself, and utilize resources on campus to help you find a major that is a good fit.</a:t>
            </a:r>
          </a:p>
          <a:p>
            <a:endParaRPr lang="en-US"/>
          </a:p>
          <a:p>
            <a:r>
              <a:rPr lang="en-US"/>
              <a:t> The other 25% of our incoming students are directly admitted to one of our other colleges.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24</a:t>
            </a:fld>
            <a:endParaRPr lang="en-US"/>
          </a:p>
        </p:txBody>
      </p:sp>
    </p:spTree>
    <p:extLst>
      <p:ext uri="{BB962C8B-B14F-4D97-AF65-F5344CB8AC3E}">
        <p14:creationId xmlns:p14="http://schemas.microsoft.com/office/powerpoint/2010/main" val="1292856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cs typeface="Calibri"/>
              </a:rPr>
              <a:t>AAC</a:t>
            </a:r>
          </a:p>
          <a:p>
            <a:r>
              <a:rPr lang="en-US">
                <a:cs typeface="Calibri"/>
              </a:rPr>
              <a:t>The other colleges that advise incoming students are listed here on the screen. Some of you may be direct admits to one of these colleges and you met with someone from this college for your SOAR Appointment.</a:t>
            </a:r>
            <a:endParaRPr lang="en-US"/>
          </a:p>
          <a:p>
            <a:endParaRPr lang="en-US">
              <a:cs typeface="Calibri"/>
            </a:endParaRPr>
          </a:p>
          <a:p>
            <a:r>
              <a:rPr lang="en-US">
                <a:cs typeface="Calibri"/>
              </a:rPr>
              <a:t>No matter where you are advised, you will have a person assigned to you who will be part of your support team. And if you are exploring majors or may change your major along the way, they will be there to help you make that transition.</a:t>
            </a:r>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25</a:t>
            </a:fld>
            <a:endParaRPr lang="en-US"/>
          </a:p>
        </p:txBody>
      </p:sp>
    </p:spTree>
    <p:extLst>
      <p:ext uri="{BB962C8B-B14F-4D97-AF65-F5344CB8AC3E}">
        <p14:creationId xmlns:p14="http://schemas.microsoft.com/office/powerpoint/2010/main" val="3796360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u="sng">
                <a:cs typeface="Calibri"/>
              </a:rPr>
              <a:t>UAAC</a:t>
            </a:r>
            <a:endParaRPr lang="en-US"/>
          </a:p>
          <a:p>
            <a:pPr>
              <a:defRPr/>
            </a:pPr>
            <a:r>
              <a:rPr lang="en-US"/>
              <a:t>Parents and families – we encourage you to ask students about their support team and who they are getting to know. If you have questions, we suggest asking your student first. If you still have questions, we welcome communication from parents and families of our students; we are happy to listen and to provide general information. We do adhere to the Family Educational Rights and Privacy Act (FERPA), which protects the privacy rights of students and limits personal information we can share with you, but that does not prevent us  from talking about policies, procedures and resources to help you help your student. </a:t>
            </a:r>
            <a:endParaRPr lang="en-US">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26</a:t>
            </a:fld>
            <a:endParaRPr lang="en-US"/>
          </a:p>
        </p:txBody>
      </p:sp>
    </p:spTree>
    <p:extLst>
      <p:ext uri="{BB962C8B-B14F-4D97-AF65-F5344CB8AC3E}">
        <p14:creationId xmlns:p14="http://schemas.microsoft.com/office/powerpoint/2010/main" val="1026178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ASR</a:t>
            </a:r>
            <a:endParaRPr lang="en-US"/>
          </a:p>
          <a:p>
            <a:endParaRPr lang="en-US" b="1" u="sng">
              <a:cs typeface="Calibri"/>
            </a:endParaRPr>
          </a:p>
          <a:p>
            <a:r>
              <a:rPr lang="en-US">
                <a:cs typeface="Calibri"/>
              </a:rPr>
              <a:t>As we wrap up--the first day of classes will be here before you know it. You will have opportunities to discuss strategies for academic success and your college transition as you start this exciting journey. In general, we'd recommend that you think about how you will execute the broader strategies we've discussed today. Most importantly, remember that you are never alone in navigating your academic journey at Iowa. Advisors in the AAC, the caring staff in support offices like AS&amp;R, and your instructors are all eager to guide you toward academic success, however you define it. (check time to expand or cut)</a:t>
            </a:r>
            <a:endParaRPr lang="en-US" b="1" u="sng">
              <a:cs typeface="Calibri"/>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27</a:t>
            </a:fld>
            <a:endParaRPr lang="en-US"/>
          </a:p>
        </p:txBody>
      </p:sp>
    </p:spTree>
    <p:extLst>
      <p:ext uri="{BB962C8B-B14F-4D97-AF65-F5344CB8AC3E}">
        <p14:creationId xmlns:p14="http://schemas.microsoft.com/office/powerpoint/2010/main" val="8349361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AAC</a:t>
            </a:r>
          </a:p>
          <a:p>
            <a:endParaRPr lang="en-US" b="1" u="sng">
              <a:cs typeface="Calibri"/>
            </a:endParaRPr>
          </a:p>
          <a:p>
            <a:pPr marL="171450" indent="-171450">
              <a:spcBef>
                <a:spcPts val="1000"/>
              </a:spcBef>
              <a:buFont typeface="Arial,Sans-Serif"/>
              <a:buChar char="•"/>
            </a:pPr>
            <a:r>
              <a:rPr lang="en-US">
                <a:cs typeface="Calibri"/>
              </a:rPr>
              <a:t>The strategies we shared today are geared toward students to help transition to college life but we know parents and families—all of you in the audience here with your student--are an important part of a student's support team as well.  As your student transitions to college, parents and families can be partners in achieving academic success. So for all the support people in the audience, here are some questions you can ask your student when you talk to them in fall.  </a:t>
            </a:r>
            <a:endParaRPr lang="en-US"/>
          </a:p>
          <a:p>
            <a:pPr marL="171450" indent="-171450">
              <a:spcBef>
                <a:spcPts val="1000"/>
              </a:spcBef>
              <a:buFont typeface="Arial,Sans-Serif"/>
              <a:buChar char="•"/>
            </a:pPr>
            <a:r>
              <a:rPr lang="en-US"/>
              <a:t>What time management strategies are working for you?</a:t>
            </a:r>
            <a:endParaRPr lang="en-US">
              <a:cs typeface="Calibri"/>
            </a:endParaRPr>
          </a:p>
          <a:p>
            <a:pPr marL="171450" indent="-171450">
              <a:spcBef>
                <a:spcPts val="1000"/>
              </a:spcBef>
              <a:buFont typeface="Arial,Sans-Serif"/>
              <a:buChar char="•"/>
            </a:pPr>
            <a:r>
              <a:rPr lang="en-US"/>
              <a:t>What academic behaviors are working?</a:t>
            </a:r>
            <a:endParaRPr lang="en-US">
              <a:cs typeface="Calibri"/>
            </a:endParaRPr>
          </a:p>
          <a:p>
            <a:pPr marL="171450" indent="-171450">
              <a:spcBef>
                <a:spcPts val="1000"/>
              </a:spcBef>
              <a:buFont typeface="Arial,Sans-Serif"/>
              <a:buChar char="•"/>
            </a:pPr>
            <a:r>
              <a:rPr lang="en-US"/>
              <a:t>What academic behaviors are you proud of so far? </a:t>
            </a:r>
          </a:p>
          <a:p>
            <a:pPr marL="171450" indent="-171450">
              <a:spcBef>
                <a:spcPts val="1000"/>
              </a:spcBef>
              <a:buFont typeface="Arial,Sans-Serif"/>
              <a:buChar char="•"/>
            </a:pPr>
            <a:r>
              <a:rPr lang="en-US" i="1"/>
              <a:t>Are</a:t>
            </a:r>
            <a:r>
              <a:rPr lang="en-US" i="1">
                <a:cs typeface="Calibri"/>
              </a:rPr>
              <a:t> you checking your university email?</a:t>
            </a:r>
          </a:p>
          <a:p>
            <a:pPr marL="171450" indent="-171450">
              <a:spcBef>
                <a:spcPts val="1000"/>
              </a:spcBef>
              <a:buFont typeface="Arial,Sans-Serif"/>
              <a:buChar char="•"/>
            </a:pPr>
            <a:r>
              <a:rPr lang="en-US"/>
              <a:t>What campus resources have you used so far?</a:t>
            </a:r>
            <a:endParaRPr lang="en-US">
              <a:cs typeface="Calibri"/>
            </a:endParaRPr>
          </a:p>
          <a:p>
            <a:pPr marL="171450" indent="-171450">
              <a:spcBef>
                <a:spcPts val="1000"/>
              </a:spcBef>
              <a:buFont typeface="Arial,Sans-Serif"/>
              <a:buChar char="•"/>
            </a:pPr>
            <a:r>
              <a:rPr lang="en-US"/>
              <a:t>Who is part of your support team?</a:t>
            </a:r>
            <a:endParaRPr lang="en-US">
              <a:cs typeface="Calibri"/>
            </a:endParaRPr>
          </a:p>
          <a:p>
            <a:pPr>
              <a:spcBef>
                <a:spcPts val="1000"/>
              </a:spcBef>
            </a:pPr>
            <a:endParaRPr lang="en-US" i="1">
              <a:cs typeface="Calibri"/>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28</a:t>
            </a:fld>
            <a:endParaRPr lang="en-US"/>
          </a:p>
        </p:txBody>
      </p:sp>
    </p:spTree>
    <p:extLst>
      <p:ext uri="{BB962C8B-B14F-4D97-AF65-F5344CB8AC3E}">
        <p14:creationId xmlns:p14="http://schemas.microsoft.com/office/powerpoint/2010/main" val="2629794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AS&amp;R</a:t>
            </a:r>
          </a:p>
          <a:p>
            <a:r>
              <a:rPr lang="en-US" b="0" u="none"/>
              <a:t>Thank you for all time and energy and effort this morning and if you need more information, here is how you can contact either of our offices. </a:t>
            </a:r>
            <a:r>
              <a:rPr lang="en-US"/>
              <a:t>Both of us will be available in the back of the room during the break if </a:t>
            </a:r>
            <a:endParaRPr lang="en-US" b="0" u="none">
              <a:cs typeface="Calibri"/>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29</a:t>
            </a:fld>
            <a:endParaRPr lang="en-US"/>
          </a:p>
        </p:txBody>
      </p:sp>
    </p:spTree>
    <p:extLst>
      <p:ext uri="{BB962C8B-B14F-4D97-AF65-F5344CB8AC3E}">
        <p14:creationId xmlns:p14="http://schemas.microsoft.com/office/powerpoint/2010/main" val="1881111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4D0B90-C66A-4668-BCF1-403C034649B1}"/>
              </a:ext>
            </a:extLst>
          </p:cNvPr>
          <p:cNvSpPr>
            <a:spLocks noGrp="1"/>
          </p:cNvSpPr>
          <p:nvPr>
            <p:ph type="body" idx="1"/>
          </p:nvPr>
        </p:nvSpPr>
        <p:spPr/>
        <p:txBody>
          <a:bodyPr/>
          <a:lstStyle/>
          <a:p>
            <a:pPr>
              <a:defRPr/>
            </a:pPr>
            <a:r>
              <a:rPr lang="en-US" b="1" u="sng">
                <a:cs typeface="Calibri" panose="020F0502020204030204"/>
              </a:rPr>
              <a:t>AS&amp;R</a:t>
            </a:r>
            <a:endParaRPr lang="en-US" b="1" u="sng"/>
          </a:p>
          <a:p>
            <a:pPr>
              <a:defRPr/>
            </a:pPr>
            <a:r>
              <a:rPr lang="en-US" b="0" u="none">
                <a:cs typeface="Calibri"/>
              </a:rPr>
              <a:t>As a student at Iowa, we expect you to engage in your learning, get involved, stay connected with family and friends, and make new ones and so it can be overwhelming figuring out how to spend your time. At Iowa, we have a survey called </a:t>
            </a:r>
            <a:r>
              <a:rPr lang="en-US" b="0" u="none" err="1">
                <a:cs typeface="Calibri"/>
              </a:rPr>
              <a:t>Excelling@Iowa</a:t>
            </a:r>
            <a:r>
              <a:rPr lang="en-US" b="0" u="none">
                <a:cs typeface="Calibri"/>
              </a:rPr>
              <a:t> that you will take as part of your Success at Iowa course. Through that survey, you can let us know how you are doing and folks across campus can connect with you about your transition. Up to now, we have had over </a:t>
            </a:r>
            <a:r>
              <a:rPr lang="en-US">
                <a:cs typeface="Calibri"/>
              </a:rPr>
              <a:t>35,000</a:t>
            </a:r>
            <a:r>
              <a:rPr lang="en-US" b="0" u="none">
                <a:cs typeface="Calibri"/>
              </a:rPr>
              <a:t> new student take that survey and we know one of the #1 concerns new students face is managing their time and commitments. We want you to remember that you are not alone and there are lots of strategies you can use to help you be successful.</a:t>
            </a:r>
            <a:endParaRPr lang="en-US">
              <a:cs typeface="Calibri" panose="020F0502020204030204"/>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a:t>AS&amp;R</a:t>
            </a:r>
          </a:p>
          <a:p>
            <a:r>
              <a:rPr lang="en-US"/>
              <a:t>On Iowa! Go Hawks!</a:t>
            </a:r>
          </a:p>
        </p:txBody>
      </p:sp>
      <p:sp>
        <p:nvSpPr>
          <p:cNvPr id="4" name="Slide Number Placeholder 3"/>
          <p:cNvSpPr>
            <a:spLocks noGrp="1"/>
          </p:cNvSpPr>
          <p:nvPr>
            <p:ph type="sldNum" sz="quarter" idx="5"/>
          </p:nvPr>
        </p:nvSpPr>
        <p:spPr/>
        <p:txBody>
          <a:bodyPr/>
          <a:lstStyle/>
          <a:p>
            <a:fld id="{769943EA-69D9-7E49-97CD-A49926F617C9}" type="slidenum">
              <a:rPr lang="en-US" smtClean="0"/>
              <a:t>30</a:t>
            </a:fld>
            <a:endParaRPr lang="en-US"/>
          </a:p>
        </p:txBody>
      </p:sp>
    </p:spTree>
    <p:extLst>
      <p:ext uri="{BB962C8B-B14F-4D97-AF65-F5344CB8AC3E}">
        <p14:creationId xmlns:p14="http://schemas.microsoft.com/office/powerpoint/2010/main" val="3062141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AS&amp;R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It is a good practice to be familiar with your schedule. You can find your schedule on </a:t>
            </a:r>
            <a:r>
              <a:rPr lang="en-US" err="1"/>
              <a:t>MyUI</a:t>
            </a:r>
            <a:r>
              <a:rPr lang="en-US"/>
              <a:t> and this an example of what we would consider a typical schedule of 16 credits or semester hours.  At first glance, this does not seem like a lot of time in class you may wonder what will you do with all of this free time. At Iowa, you will spend less time in class and an increased expectation that you will be doing more on their own.  There is typically less homework in college and more of a focus on studying.  This often means fewer graded assignments.  As for time management, we recommend that planning on spending about two hours outside of class for every hour in class.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b="1" u="sng"/>
          </a:p>
          <a:p>
            <a:endParaRPr lang="en-US" b="1" u="sng"/>
          </a:p>
        </p:txBody>
      </p:sp>
      <p:sp>
        <p:nvSpPr>
          <p:cNvPr id="4" name="Slide Number Placeholder 3"/>
          <p:cNvSpPr>
            <a:spLocks noGrp="1"/>
          </p:cNvSpPr>
          <p:nvPr>
            <p:ph type="sldNum" sz="quarter" idx="5"/>
          </p:nvPr>
        </p:nvSpPr>
        <p:spPr/>
        <p:txBody>
          <a:bodyPr/>
          <a:lstStyle/>
          <a:p>
            <a:fld id="{769943EA-69D9-7E49-97CD-A49926F617C9}" type="slidenum">
              <a:rPr lang="en-US" smtClean="0"/>
              <a:t>4</a:t>
            </a:fld>
            <a:endParaRPr lang="en-US"/>
          </a:p>
        </p:txBody>
      </p:sp>
    </p:spTree>
    <p:extLst>
      <p:ext uri="{BB962C8B-B14F-4D97-AF65-F5344CB8AC3E}">
        <p14:creationId xmlns:p14="http://schemas.microsoft.com/office/powerpoint/2010/main" val="3629386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a:t>AS&amp;R</a:t>
            </a:r>
          </a:p>
          <a:p>
            <a:pPr>
              <a:defRPr/>
            </a:pPr>
            <a:r>
              <a:rPr lang="en-US"/>
              <a:t>Now when we add in the work for the week, we can see a schedule starts to fill. It may consist of working on assignments, studying, going to campus help labs, or study groups. This, of course, doesn’t include the weekend, but it does give you an idea of how busy you may feel.  While you may not be in class all day, you will be spending a lot of time on school.  </a:t>
            </a:r>
          </a:p>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5</a:t>
            </a:fld>
            <a:endParaRPr lang="en-US"/>
          </a:p>
        </p:txBody>
      </p:sp>
    </p:spTree>
    <p:extLst>
      <p:ext uri="{BB962C8B-B14F-4D97-AF65-F5344CB8AC3E}">
        <p14:creationId xmlns:p14="http://schemas.microsoft.com/office/powerpoint/2010/main" val="3710628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4D0B90-C66A-4668-BCF1-403C034649B1}"/>
              </a:ext>
            </a:extLst>
          </p:cNvPr>
          <p:cNvSpPr>
            <a:spLocks noGrp="1"/>
          </p:cNvSpPr>
          <p:nvPr>
            <p:ph type="body" idx="1"/>
          </p:nvPr>
        </p:nvSpPr>
        <p:spPr/>
        <p:txBody>
          <a:bodyPr/>
          <a:lstStyle/>
          <a:p>
            <a:pPr>
              <a:defRPr/>
            </a:pPr>
            <a:r>
              <a:rPr lang="en-US" b="1" u="sng">
                <a:cs typeface="Calibri"/>
              </a:rPr>
              <a:t>AAC</a:t>
            </a:r>
          </a:p>
          <a:p>
            <a:pPr>
              <a:buFont typeface="Arial"/>
              <a:defRPr/>
            </a:pPr>
            <a:endParaRPr lang="en-US">
              <a:cs typeface="Calibri"/>
            </a:endParaRPr>
          </a:p>
          <a:p>
            <a:pPr>
              <a:defRPr/>
            </a:pPr>
            <a:r>
              <a:rPr lang="en-US"/>
              <a:t>In addition to engaging in your learning both in and out of the classroom, we want you to get involved. This may mean getting an on-campus job, conducting research with a professor, or joining a club or student organization. The important piece is that you work to find balance between your academics and your involvement. As long as you’re smart about the amount of time and energy you’re putting into your co-curricular activities, getting involved during your first semester can actually help you to be more successful in the classroom because early on it allows you to set a schedule and routine, helps you to build connections with peers and create a community of support on campus.  Again, the important piece is that you strategically manage your campus activities. It's not uncommon for students to want to focus on classes and no extracurriculars, and the instinct to focus on academics is great.  But we would still encourage you to get involved in at least one activity because we don't want you to study </a:t>
            </a:r>
            <a:r>
              <a:rPr lang="en-US" i="1"/>
              <a:t>all </a:t>
            </a:r>
            <a:r>
              <a:rPr lang="en-US"/>
              <a:t>the time (you need balance), and data shows us that students who are involved are more academically successful in the long run.</a:t>
            </a:r>
            <a:endParaRPr lang="en-US">
              <a:cs typeface="Calibri"/>
            </a:endParaRPr>
          </a:p>
          <a:p>
            <a:pPr>
              <a:defRPr/>
            </a:pPr>
            <a:r>
              <a:rPr lang="en-US"/>
              <a:t>We typically recommend starting out by dedicating 15-20 hours per week to involvement, at least to start, so as to ensure that you’re finding balance between your academic responsibilities and your social life. </a:t>
            </a:r>
            <a:endParaRPr lang="en-US">
              <a:cs typeface="Calibri" panose="020F0502020204030204"/>
            </a:endParaRPr>
          </a:p>
        </p:txBody>
      </p:sp>
    </p:spTree>
    <p:extLst>
      <p:ext uri="{BB962C8B-B14F-4D97-AF65-F5344CB8AC3E}">
        <p14:creationId xmlns:p14="http://schemas.microsoft.com/office/powerpoint/2010/main" val="3670157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a:t>AS&amp;R</a:t>
            </a:r>
          </a:p>
          <a:p>
            <a:r>
              <a:rPr lang="en-US" b="0" u="none"/>
              <a:t>Our second strategy is to practice academic behaviors. Now there is often a misconception that students who are successful are inherently smarter, and we know that is just not true. When you were born, you didn’t know how to walk,  you needed to grow, develop, and practice before you got good at it. Learning is similar, there are things that we need to do in order to be successful – however you define that for yourself. We can’t all be Beyonce and “woke up like this” – there are things that we need to do.  </a:t>
            </a:r>
          </a:p>
          <a:p>
            <a:endParaRPr lang="en-US" b="0" u="none"/>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Light" panose="020F0302020204030204" pitchFamily="34" charset="0"/>
                <a:ea typeface="Calibri" panose="020F0502020204030204" pitchFamily="34" charset="0"/>
                <a:cs typeface="Times New Roman" panose="02020603050405020304" pitchFamily="18" charset="0"/>
              </a:rPr>
              <a:t>Even though success is dependent on the person, there is a commonality that we know about successful students, and that commonality is that success is largely contingent on a set of behaviors. Intelligence isn’t fixed or pre-determined, the more you study and practice positive academic behaviors in college, the more likely you are to be successful.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b="0" u="none"/>
          </a:p>
        </p:txBody>
      </p:sp>
    </p:spTree>
    <p:extLst>
      <p:ext uri="{BB962C8B-B14F-4D97-AF65-F5344CB8AC3E}">
        <p14:creationId xmlns:p14="http://schemas.microsoft.com/office/powerpoint/2010/main" val="1577085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a:spcBef>
                <a:spcPts val="0"/>
              </a:spcBef>
              <a:spcAft>
                <a:spcPts val="300"/>
              </a:spcAft>
              <a:buFont typeface="Symbol" panose="05050102010706020507" pitchFamily="18" charset="2"/>
              <a:buNone/>
            </a:pPr>
            <a:r>
              <a:rPr lang="en-US" sz="1400" b="1" u="sng">
                <a:effectLst/>
                <a:latin typeface="Calibri Light" panose="020F0302020204030204" pitchFamily="34" charset="0"/>
                <a:ea typeface="Calibri" panose="020F0502020204030204" pitchFamily="34" charset="0"/>
                <a:cs typeface="Times New Roman" panose="02020603050405020304" pitchFamily="18" charset="0"/>
              </a:rPr>
              <a:t>AS&amp;R</a:t>
            </a:r>
          </a:p>
          <a:p>
            <a:pPr marL="0" marR="0" lvl="0" indent="0" algn="l">
              <a:spcBef>
                <a:spcPts val="0"/>
              </a:spcBef>
              <a:spcAft>
                <a:spcPts val="300"/>
              </a:spcAft>
              <a:buFont typeface="Symbol" panose="05050102010706020507" pitchFamily="18" charset="2"/>
              <a:buNone/>
            </a:pPr>
            <a:r>
              <a:rPr lang="en-US" sz="1400">
                <a:effectLst/>
                <a:latin typeface="Calibri Light" panose="020F0302020204030204" pitchFamily="34" charset="0"/>
                <a:ea typeface="Calibri" panose="020F0502020204030204" pitchFamily="34" charset="0"/>
                <a:cs typeface="Times New Roman" panose="02020603050405020304" pitchFamily="18" charset="0"/>
              </a:rPr>
              <a:t>The most basic academic behaviors a student can do are go to class, doing the reading before class, and take good notes. Statistically students who do all three of these behaviors are more academically successful and are more likely to achieve their desired GPA. </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400">
                <a:effectLst/>
                <a:latin typeface="Calibri Light" panose="020F0302020204030204" pitchFamily="34" charset="0"/>
                <a:ea typeface="Calibri" panose="020F0502020204030204" pitchFamily="34" charset="0"/>
                <a:cs typeface="Times New Roman" panose="02020603050405020304" pitchFamily="18" charset="0"/>
              </a:rPr>
              <a:t>Whether classes are face to face or online, these three apply and we know you can do them!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a:p>
            <a:r>
              <a:rPr lang="en-US">
                <a:cs typeface="Calibri"/>
              </a:rPr>
              <a:t>Let’s first talk about going to class. It may seem simple but let me tell you that some days when it is rainy or snowing and you are snuggled warm in bed, you are not going to want to get out of bed and attendance may not be required, it is still really important to go to class. </a:t>
            </a:r>
          </a:p>
          <a:p>
            <a:endParaRPr lang="en-US">
              <a:cs typeface="Calibri"/>
            </a:endParaRPr>
          </a:p>
          <a:p>
            <a:r>
              <a:rPr lang="en-US">
                <a:cs typeface="Calibri"/>
              </a:rPr>
              <a:t>Now, second is read before class. If you are going to go to class, being prepared can really help you be successful. It helps prime your brain for all the information and helps create a synthesis from your readings to your lectures and discussions. </a:t>
            </a:r>
          </a:p>
          <a:p>
            <a:endParaRPr lang="en-US">
              <a:cs typeface="Calibri"/>
            </a:endParaRPr>
          </a:p>
          <a:p>
            <a:r>
              <a:rPr lang="en-US">
                <a:cs typeface="Calibri"/>
              </a:rPr>
              <a:t>Now that you have gone to class and were prepared by doing the readings – if you are in class, you should take good notes. Now good notes doesn't mean writing everything down word for word, but instead writing down the main points and information that is shared that you can then go back and review after class or during the 2 hours of study time outside of the credit hours you are enrolled in. </a:t>
            </a:r>
          </a:p>
          <a:p>
            <a:endParaRPr lang="en-US">
              <a:cs typeface="Calibri"/>
            </a:endParaRPr>
          </a:p>
          <a:p>
            <a:r>
              <a:rPr lang="en-US">
                <a:cs typeface="Calibri"/>
              </a:rPr>
              <a:t>Once you have these 3 things down, you can start to expanding your behaviors by things like talking with your professors, participating in class, working well in advance of the due date and using resources, which brings us to Strategy 3. </a:t>
            </a:r>
          </a:p>
        </p:txBody>
      </p:sp>
      <p:sp>
        <p:nvSpPr>
          <p:cNvPr id="4" name="Slide Number Placeholder 3"/>
          <p:cNvSpPr>
            <a:spLocks noGrp="1"/>
          </p:cNvSpPr>
          <p:nvPr>
            <p:ph type="sldNum" sz="quarter" idx="5"/>
          </p:nvPr>
        </p:nvSpPr>
        <p:spPr/>
        <p:txBody>
          <a:bodyPr/>
          <a:lstStyle/>
          <a:p>
            <a:fld id="{769943EA-69D9-7E49-97CD-A49926F617C9}" type="slidenum">
              <a:rPr lang="en-US" smtClean="0"/>
              <a:t>8</a:t>
            </a:fld>
            <a:endParaRPr lang="en-US"/>
          </a:p>
        </p:txBody>
      </p:sp>
    </p:spTree>
    <p:extLst>
      <p:ext uri="{BB962C8B-B14F-4D97-AF65-F5344CB8AC3E}">
        <p14:creationId xmlns:p14="http://schemas.microsoft.com/office/powerpoint/2010/main" val="54405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a:cs typeface="Calibri" panose="020F0502020204030204"/>
              </a:rPr>
              <a:t>AAC:</a:t>
            </a:r>
            <a:endParaRPr lang="en-US">
              <a:cs typeface="Calibri" panose="020F0502020204030204"/>
            </a:endParaRPr>
          </a:p>
          <a:p>
            <a:endParaRPr lang="en-US">
              <a:cs typeface="Calibri" panose="020F0502020204030204"/>
            </a:endParaRPr>
          </a:p>
          <a:p>
            <a:r>
              <a:rPr lang="en-US">
                <a:cs typeface="Calibri" panose="020F0502020204030204"/>
              </a:rPr>
              <a:t>Strategy #3 to becoming a successful student is staying informed. Staying informed includes knowing about and understanding the tools and people available to you. </a:t>
            </a:r>
            <a:endParaRPr lang="en-US"/>
          </a:p>
          <a:p>
            <a:endParaRPr lang="en-US">
              <a:cs typeface="Calibri" panose="020F0502020204030204"/>
            </a:endParaRPr>
          </a:p>
          <a:p>
            <a:endParaRPr lang="en-US">
              <a:cs typeface="Calibri" panose="020F0502020204030204"/>
            </a:endParaRPr>
          </a:p>
        </p:txBody>
      </p:sp>
    </p:spTree>
    <p:extLst>
      <p:ext uri="{BB962C8B-B14F-4D97-AF65-F5344CB8AC3E}">
        <p14:creationId xmlns:p14="http://schemas.microsoft.com/office/powerpoint/2010/main" val="152974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838199" y="2184901"/>
            <a:ext cx="6155725" cy="2657032"/>
          </a:xfrm>
        </p:spPr>
        <p:txBody>
          <a:bodyPr anchor="t" anchorCtr="0">
            <a:normAutofit/>
          </a:bodyPr>
          <a:lstStyle>
            <a:lvl1pPr algn="l">
              <a:defRPr sz="5500" b="1">
                <a:solidFill>
                  <a:schemeClr val="bg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838200" y="4841933"/>
            <a:ext cx="6155726" cy="494797"/>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838198" y="5304529"/>
            <a:ext cx="6155726" cy="495309"/>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4583" cy="6857999"/>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20" name="Footer Placeholder 4">
            <a:extLst>
              <a:ext uri="{FF2B5EF4-FFF2-40B4-BE49-F238E27FC236}">
                <a16:creationId xmlns:a16="http://schemas.microsoft.com/office/drawing/2014/main" id="{9FFBE56B-A7B4-404B-AC1B-0618CFF1BFD9}"/>
              </a:ext>
            </a:extLst>
          </p:cNvPr>
          <p:cNvSpPr txBox="1">
            <a:spLocks/>
          </p:cNvSpPr>
          <p:nvPr userDrawn="1"/>
        </p:nvSpPr>
        <p:spPr>
          <a:xfrm>
            <a:off x="3729681" y="0"/>
            <a:ext cx="3264244" cy="1310073"/>
          </a:xfrm>
          <a:prstGeom prst="rect">
            <a:avLst/>
          </a:prstGeom>
          <a:noFill/>
        </p:spPr>
        <p:txBody>
          <a:bodyPr vert="horz" lIns="91440" tIns="45720" rIns="91440" bIns="45720" rtlCol="0" anchor="ctr"/>
          <a:lstStyle>
            <a:defPPr>
              <a:defRPr lang="en-US"/>
            </a:defPPr>
            <a:lvl1pPr marL="0" algn="l" defTabSz="914400" rtl="0" eaLnBrk="1" latinLnBrk="0" hangingPunct="1">
              <a:defRPr sz="2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Office of Strategic Communication</a:t>
            </a:r>
          </a:p>
        </p:txBody>
      </p:sp>
      <p:pic>
        <p:nvPicPr>
          <p:cNvPr id="22" name="Picture 21" descr="University of Iowa Logo in tab">
            <a:extLst>
              <a:ext uri="{FF2B5EF4-FFF2-40B4-BE49-F238E27FC236}">
                <a16:creationId xmlns:a16="http://schemas.microsoft.com/office/drawing/2014/main" id="{3B350327-455D-E242-AC33-A448799973A0}"/>
              </a:ext>
            </a:extLst>
          </p:cNvPr>
          <p:cNvPicPr>
            <a:picLocks noChangeAspect="1"/>
          </p:cNvPicPr>
          <p:nvPr userDrawn="1"/>
        </p:nvPicPr>
        <p:blipFill>
          <a:blip r:embed="rId2"/>
          <a:stretch>
            <a:fillRect/>
          </a:stretch>
        </p:blipFill>
        <p:spPr>
          <a:xfrm>
            <a:off x="825841" y="0"/>
            <a:ext cx="2693773" cy="1279542"/>
          </a:xfrm>
          <a:prstGeom prst="rect">
            <a:avLst/>
          </a:prstGeom>
        </p:spPr>
      </p:pic>
    </p:spTree>
    <p:extLst>
      <p:ext uri="{BB962C8B-B14F-4D97-AF65-F5344CB8AC3E}">
        <p14:creationId xmlns:p14="http://schemas.microsoft.com/office/powerpoint/2010/main" val="938048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6EBBA0-2B0E-FB4D-B3E3-D6D8CFD2D304}"/>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739345" y="494273"/>
            <a:ext cx="10515600" cy="869089"/>
          </a:xfrm>
        </p:spPr>
        <p:txBody>
          <a:bodyPr/>
          <a:lstStyle/>
          <a:p>
            <a:r>
              <a:rPr lang="en-US"/>
              <a:t>Click to edit Master title style</a:t>
            </a:r>
          </a:p>
        </p:txBody>
      </p:sp>
      <p:sp>
        <p:nvSpPr>
          <p:cNvPr id="7" name="Footer Placeholder 4">
            <a:extLst>
              <a:ext uri="{FF2B5EF4-FFF2-40B4-BE49-F238E27FC236}">
                <a16:creationId xmlns:a16="http://schemas.microsoft.com/office/drawing/2014/main" id="{4BDC48E3-2023-0242-985D-69E25BFFF8A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a:t>Becoming a Hawkeye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838200"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3" name="Picture 12" descr="University of Iowa Logo in tab">
            <a:extLst>
              <a:ext uri="{FF2B5EF4-FFF2-40B4-BE49-F238E27FC236}">
                <a16:creationId xmlns:a16="http://schemas.microsoft.com/office/drawing/2014/main" id="{F51089BB-12B1-B240-94C3-C431E554F07B}"/>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739346" y="1570038"/>
            <a:ext cx="10515600" cy="4114800"/>
          </a:xfrm>
        </p:spPr>
        <p:txBody>
          <a:bodyPr/>
          <a:lstStyle/>
          <a:p>
            <a:endParaRPr lang="en-US"/>
          </a:p>
        </p:txBody>
      </p:sp>
    </p:spTree>
    <p:extLst>
      <p:ext uri="{BB962C8B-B14F-4D97-AF65-F5344CB8AC3E}">
        <p14:creationId xmlns:p14="http://schemas.microsoft.com/office/powerpoint/2010/main" val="3142765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tx1"/>
        </a:solidFill>
        <a:effectLst/>
      </p:bgPr>
    </p:bg>
    <p:spTree>
      <p:nvGrpSpPr>
        <p:cNvPr id="1" name=""/>
        <p:cNvGrpSpPr/>
        <p:nvPr/>
      </p:nvGrpSpPr>
      <p:grpSpPr>
        <a:xfrm>
          <a:off x="0" y="0"/>
          <a:ext cx="0" cy="0"/>
          <a:chOff x="0" y="0"/>
          <a:chExt cx="0" cy="0"/>
        </a:xfrm>
      </p:grpSpPr>
      <p:pic>
        <p:nvPicPr>
          <p:cNvPr id="18" name="Picture 17" descr="University of Iowa Logo in tab">
            <a:extLst>
              <a:ext uri="{FF2B5EF4-FFF2-40B4-BE49-F238E27FC236}">
                <a16:creationId xmlns:a16="http://schemas.microsoft.com/office/drawing/2014/main" id="{3F3707A5-781C-0544-BEBE-D5FFCC2755C1}"/>
              </a:ext>
            </a:extLst>
          </p:cNvPr>
          <p:cNvPicPr>
            <a:picLocks noChangeAspect="1"/>
          </p:cNvPicPr>
          <p:nvPr userDrawn="1"/>
        </p:nvPicPr>
        <p:blipFill>
          <a:blip r:embed="rId2"/>
          <a:stretch>
            <a:fillRect/>
          </a:stretch>
        </p:blipFill>
        <p:spPr>
          <a:xfrm>
            <a:off x="8625016" y="0"/>
            <a:ext cx="2693773" cy="1279542"/>
          </a:xfrm>
          <a:prstGeom prst="rect">
            <a:avLst/>
          </a:prstGeom>
        </p:spPr>
      </p:pic>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838199" y="3367174"/>
            <a:ext cx="9144000" cy="1843238"/>
          </a:xfrm>
        </p:spPr>
        <p:txBody>
          <a:bodyPr anchor="t" anchorCtr="0">
            <a:normAutofit/>
          </a:bodyPr>
          <a:lstStyle>
            <a:lvl1pPr algn="l">
              <a:defRPr sz="6000" b="1">
                <a:solidFill>
                  <a:schemeClr val="bg1"/>
                </a:solidFill>
                <a:latin typeface="Arial" panose="020B0604020202020204" pitchFamily="34" charset="0"/>
                <a:cs typeface="Arial" panose="020B0604020202020204" pitchFamily="34" charset="0"/>
              </a:defRPr>
            </a:lvl1pPr>
          </a:lstStyle>
          <a:p>
            <a:r>
              <a:rPr lang="en-US"/>
              <a:t>Closing Slide Header</a:t>
            </a:r>
          </a:p>
        </p:txBody>
      </p:sp>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850556" y="2463764"/>
            <a:ext cx="8684173" cy="365125"/>
          </a:xfrm>
          <a:prstGeom prst="rect">
            <a:avLst/>
          </a:prstGeom>
          <a:noFill/>
        </p:spPr>
        <p:txBody>
          <a:bodyPr vert="horz" lIns="91440" tIns="45720" rIns="91440" bIns="45720" rtlCol="0" anchor="ctr"/>
          <a:lstStyle>
            <a:lvl1pPr algn="l">
              <a:defRPr sz="2400" b="0">
                <a:solidFill>
                  <a:schemeClr val="bg1"/>
                </a:solidFill>
              </a:defRPr>
            </a:lvl1pPr>
          </a:lstStyle>
          <a:p>
            <a:r>
              <a:rPr lang="en-US"/>
              <a:t>Becoming a Hawkeye</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638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Only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48C9EC-F08C-634B-9436-0DC9CB28E3D9}"/>
              </a:ext>
            </a:extLst>
          </p:cNvPr>
          <p:cNvPicPr>
            <a:picLocks noChangeAspect="1"/>
          </p:cNvPicPr>
          <p:nvPr userDrawn="1"/>
        </p:nvPicPr>
        <p:blipFill>
          <a:blip r:embed="rId2"/>
          <a:stretch>
            <a:fillRect/>
          </a:stretch>
        </p:blipFill>
        <p:spPr>
          <a:xfrm>
            <a:off x="2286000" y="1524000"/>
            <a:ext cx="7620000" cy="3810000"/>
          </a:xfrm>
          <a:prstGeom prst="rect">
            <a:avLst/>
          </a:prstGeom>
        </p:spPr>
      </p:pic>
    </p:spTree>
    <p:extLst>
      <p:ext uri="{BB962C8B-B14F-4D97-AF65-F5344CB8AC3E}">
        <p14:creationId xmlns:p14="http://schemas.microsoft.com/office/powerpoint/2010/main" val="2846242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838199" y="2677626"/>
            <a:ext cx="9144000" cy="1843238"/>
          </a:xfrm>
        </p:spPr>
        <p:txBody>
          <a:bodyPr anchor="t" anchorCtr="0">
            <a:normAutofit/>
          </a:bodyPr>
          <a:lstStyle>
            <a:lvl1pPr algn="l">
              <a:defRPr sz="6000" b="1">
                <a:solidFill>
                  <a:schemeClr val="bg1"/>
                </a:solidFill>
                <a:latin typeface="Arial" panose="020B0604020202020204" pitchFamily="34" charset="0"/>
                <a:cs typeface="Arial" panose="020B0604020202020204" pitchFamily="34" charset="0"/>
              </a:defRPr>
            </a:lvl1pPr>
          </a:lstStyle>
          <a:p>
            <a:r>
              <a:rPr lang="en-US"/>
              <a:t>Presentation Title Goes 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838199" y="4709626"/>
            <a:ext cx="9144000" cy="407460"/>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838199" y="5087150"/>
            <a:ext cx="9144000" cy="463108"/>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850556" y="1774216"/>
            <a:ext cx="8684173" cy="365125"/>
          </a:xfrm>
          <a:prstGeom prst="rect">
            <a:avLst/>
          </a:prstGeom>
          <a:noFill/>
        </p:spPr>
        <p:txBody>
          <a:bodyPr vert="horz" lIns="91440" tIns="45720" rIns="91440" bIns="45720" rtlCol="0" anchor="ctr"/>
          <a:lstStyle>
            <a:lvl1pPr algn="l">
              <a:defRPr sz="2400" b="0">
                <a:solidFill>
                  <a:schemeClr val="bg1"/>
                </a:solidFill>
              </a:defRPr>
            </a:lvl1pPr>
          </a:lstStyle>
          <a:p>
            <a:r>
              <a:rPr lang="en-US"/>
              <a:t>Becoming a Hawkeye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6" name="Picture 15" descr="University of Iowa Logo in tab">
            <a:extLst>
              <a:ext uri="{FF2B5EF4-FFF2-40B4-BE49-F238E27FC236}">
                <a16:creationId xmlns:a16="http://schemas.microsoft.com/office/drawing/2014/main" id="{8B51AF24-FB2E-1240-9EF9-F0F501C2FF78}"/>
              </a:ext>
            </a:extLst>
          </p:cNvPr>
          <p:cNvPicPr>
            <a:picLocks noChangeAspect="1"/>
          </p:cNvPicPr>
          <p:nvPr userDrawn="1"/>
        </p:nvPicPr>
        <p:blipFill>
          <a:blip r:embed="rId2"/>
          <a:stretch>
            <a:fillRect/>
          </a:stretch>
        </p:blipFill>
        <p:spPr>
          <a:xfrm>
            <a:off x="8625016" y="0"/>
            <a:ext cx="2693773" cy="1279542"/>
          </a:xfrm>
          <a:prstGeom prst="rect">
            <a:avLst/>
          </a:prstGeom>
        </p:spPr>
      </p:pic>
    </p:spTree>
    <p:extLst>
      <p:ext uri="{BB962C8B-B14F-4D97-AF65-F5344CB8AC3E}">
        <p14:creationId xmlns:p14="http://schemas.microsoft.com/office/powerpoint/2010/main" val="3559901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838199" y="2677626"/>
            <a:ext cx="9144000" cy="992326"/>
          </a:xfrm>
        </p:spPr>
        <p:txBody>
          <a:bodyPr anchor="t" anchorCtr="0">
            <a:normAutofit/>
          </a:bodyPr>
          <a:lstStyle>
            <a:lvl1pPr algn="l">
              <a:defRPr sz="6000" b="1">
                <a:solidFill>
                  <a:schemeClr val="bg1"/>
                </a:solidFill>
                <a:latin typeface="Arial" panose="020B0604020202020204" pitchFamily="34"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838199" y="3637441"/>
            <a:ext cx="9144000" cy="407460"/>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450876"/>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938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838199" y="2677626"/>
            <a:ext cx="9144000" cy="992326"/>
          </a:xfrm>
        </p:spPr>
        <p:txBody>
          <a:bodyPr anchor="t" anchorCtr="0">
            <a:normAutofit/>
          </a:bodyPr>
          <a:lstStyle>
            <a:lvl1pPr algn="l">
              <a:defRPr sz="6000" b="1">
                <a:solidFill>
                  <a:schemeClr val="tx1"/>
                </a:solidFill>
                <a:latin typeface="Arial" panose="020B0604020202020204" pitchFamily="34"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838199" y="3637441"/>
            <a:ext cx="9144000" cy="407460"/>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450876"/>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272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 Photo Background">
    <p:bg>
      <p:bgPr>
        <a:solidFill>
          <a:schemeClr val="bg1"/>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5FFEA7CF-83E7-764C-ABBA-82BBDBDAEC0D}"/>
              </a:ext>
            </a:extLst>
          </p:cNvPr>
          <p:cNvSpPr>
            <a:spLocks noGrp="1"/>
          </p:cNvSpPr>
          <p:nvPr>
            <p:ph type="pic" sz="quarter" idx="11"/>
          </p:nvPr>
        </p:nvSpPr>
        <p:spPr>
          <a:xfrm>
            <a:off x="0" y="0"/>
            <a:ext cx="12192000" cy="6858000"/>
          </a:xfrm>
        </p:spPr>
        <p:txBody>
          <a:bodyPr anchor="ctr" anchorCtr="0"/>
          <a:lstStyle>
            <a:lvl1pPr marL="0" indent="0" algn="ctr">
              <a:buNone/>
              <a:defRPr>
                <a:solidFill>
                  <a:schemeClr val="accent3"/>
                </a:solidFill>
              </a:defRPr>
            </a:lvl1pPr>
          </a:lstStyle>
          <a:p>
            <a:r>
              <a:rPr lang="en-US"/>
              <a:t>Click icon to add picture</a:t>
            </a:r>
          </a:p>
        </p:txBody>
      </p:sp>
      <p:sp>
        <p:nvSpPr>
          <p:cNvPr id="7" name="Text Placeholder 6">
            <a:extLst>
              <a:ext uri="{FF2B5EF4-FFF2-40B4-BE49-F238E27FC236}">
                <a16:creationId xmlns:a16="http://schemas.microsoft.com/office/drawing/2014/main" id="{8E5B506F-BBA1-9842-893B-0EB9BFBD1D66}"/>
              </a:ext>
            </a:extLst>
          </p:cNvPr>
          <p:cNvSpPr>
            <a:spLocks noGrp="1"/>
          </p:cNvSpPr>
          <p:nvPr>
            <p:ph type="body" sz="quarter" idx="12" hasCustomPrompt="1"/>
          </p:nvPr>
        </p:nvSpPr>
        <p:spPr>
          <a:xfrm>
            <a:off x="1072634" y="2316951"/>
            <a:ext cx="4769254" cy="707886"/>
          </a:xfrm>
          <a:solidFill>
            <a:schemeClr val="accent1"/>
          </a:solidFill>
        </p:spPr>
        <p:txBody>
          <a:bodyPr vert="horz" wrap="none" lIns="91440" anchor="ctr" anchorCtr="0">
            <a:spAutoFit/>
          </a:bodyPr>
          <a:lstStyle>
            <a:lvl1pPr marL="0" indent="0">
              <a:buNone/>
              <a:defRPr sz="4000" b="1"/>
            </a:lvl1pPr>
            <a:lvl2pPr marL="457200" indent="0">
              <a:buNone/>
              <a:defRPr/>
            </a:lvl2pPr>
            <a:lvl3pPr marL="914400" indent="0">
              <a:buNone/>
              <a:defRPr/>
            </a:lvl3pPr>
            <a:lvl4pPr marL="1371600" indent="0">
              <a:buNone/>
              <a:defRPr/>
            </a:lvl4pPr>
            <a:lvl5pPr marL="1828800" indent="0">
              <a:buNone/>
              <a:defRPr/>
            </a:lvl5pPr>
          </a:lstStyle>
          <a:p>
            <a:pPr lvl="0"/>
            <a:r>
              <a:rPr lang="en-US"/>
              <a:t>SECTION HEADER</a:t>
            </a:r>
          </a:p>
        </p:txBody>
      </p:sp>
    </p:spTree>
    <p:extLst>
      <p:ext uri="{BB962C8B-B14F-4D97-AF65-F5344CB8AC3E}">
        <p14:creationId xmlns:p14="http://schemas.microsoft.com/office/powerpoint/2010/main" val="3431613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ulle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6EBBA0-2B0E-FB4D-B3E3-D6D8CFD2D304}"/>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739345" y="494273"/>
            <a:ext cx="10515600" cy="86908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838200" y="1591689"/>
            <a:ext cx="10515600" cy="4388698"/>
          </a:xfrm>
        </p:spPr>
        <p:txBody>
          <a:bodyPr/>
          <a:lstStyle>
            <a:lvl1pPr marL="228600" indent="-228600">
              <a:buSzPct val="95000"/>
              <a:buFontTx/>
              <a:buBlip>
                <a:blip r:embed="rId2"/>
              </a:buBlip>
              <a:defRPr/>
            </a:lvl1pPr>
            <a:lvl2pPr marL="685800" indent="-228600">
              <a:buClr>
                <a:schemeClr val="tx2"/>
              </a:buClr>
              <a:buSzPct val="100000"/>
              <a:buFont typeface="Arial" panose="020B0604020202020204" pitchFamily="34" charset="0"/>
              <a:buChar char="•"/>
              <a:defRPr/>
            </a:lvl2pPr>
            <a:lvl3pPr marL="1143000" indent="-228600">
              <a:buClr>
                <a:schemeClr val="tx2"/>
              </a:buClr>
              <a:buSzPct val="100000"/>
              <a:buFont typeface="Arial" panose="020B0604020202020204" pitchFamily="34" charset="0"/>
              <a:buChar char="•"/>
              <a:defRPr/>
            </a:lvl3pPr>
            <a:lvl4pPr marL="1600200" indent="-228600">
              <a:buClr>
                <a:schemeClr val="tx2"/>
              </a:buClr>
              <a:buSzPct val="100000"/>
              <a:buFont typeface="Arial" panose="020B0604020202020204" pitchFamily="34" charset="0"/>
              <a:buChar char="•"/>
              <a:defRPr/>
            </a:lvl4pPr>
            <a:lvl5pPr marL="2057400" indent="-228600">
              <a:buClr>
                <a:schemeClr val="tx2"/>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4BDC48E3-2023-0242-985D-69E25BFFF8A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a:t>Becoming a Hawkeye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838200"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3" name="Picture 12" descr="University of Iowa Logo in tab">
            <a:extLst>
              <a:ext uri="{FF2B5EF4-FFF2-40B4-BE49-F238E27FC236}">
                <a16:creationId xmlns:a16="http://schemas.microsoft.com/office/drawing/2014/main" id="{F51089BB-12B1-B240-94C3-C431E554F07B}"/>
              </a:ext>
            </a:extLst>
          </p:cNvPr>
          <p:cNvPicPr>
            <a:picLocks noChangeAspect="1"/>
          </p:cNvPicPr>
          <p:nvPr userDrawn="1"/>
        </p:nvPicPr>
        <p:blipFill>
          <a:blip r:embed="rId3"/>
          <a:stretch>
            <a:fillRect/>
          </a:stretch>
        </p:blipFill>
        <p:spPr>
          <a:xfrm>
            <a:off x="838200" y="6131555"/>
            <a:ext cx="1545021" cy="733885"/>
          </a:xfrm>
          <a:prstGeom prst="rect">
            <a:avLst/>
          </a:prstGeom>
        </p:spPr>
      </p:pic>
    </p:spTree>
    <p:extLst>
      <p:ext uri="{BB962C8B-B14F-4D97-AF65-F5344CB8AC3E}">
        <p14:creationId xmlns:p14="http://schemas.microsoft.com/office/powerpoint/2010/main" val="691165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Bullet Slide - 2 Line 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6EBBA0-2B0E-FB4D-B3E3-D6D8CFD2D304}"/>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764058" y="365125"/>
            <a:ext cx="10515600" cy="1331865"/>
          </a:xfrm>
        </p:spPr>
        <p:txBody>
          <a:bodyPr/>
          <a:lstStyle/>
          <a:p>
            <a:r>
              <a:rPr lang="en-US"/>
              <a:t>Click to edit Master title style </a:t>
            </a:r>
            <a:br>
              <a:rPr lang="en-US"/>
            </a:br>
            <a:r>
              <a:rPr lang="en-US"/>
              <a:t>that runs to two lines</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838200" y="1987101"/>
            <a:ext cx="10515600" cy="4018000"/>
          </a:xfrm>
        </p:spPr>
        <p:txBody>
          <a:bodyPr/>
          <a:lstStyle>
            <a:lvl1pPr marL="228600" indent="-228600">
              <a:buSzPct val="95000"/>
              <a:buFontTx/>
              <a:buBlip>
                <a:blip r:embed="rId2"/>
              </a:buBlip>
              <a:defRPr/>
            </a:lvl1pPr>
            <a:lvl2pPr marL="685800" indent="-228600">
              <a:buClr>
                <a:schemeClr val="tx2"/>
              </a:buClr>
              <a:buSzPct val="100000"/>
              <a:buFont typeface="Arial" panose="020B0604020202020204" pitchFamily="34" charset="0"/>
              <a:buChar char="•"/>
              <a:defRPr/>
            </a:lvl2pPr>
            <a:lvl3pPr marL="1143000" indent="-228600">
              <a:buClr>
                <a:schemeClr val="tx2"/>
              </a:buClr>
              <a:buSzPct val="100000"/>
              <a:buFont typeface="Arial" panose="020B0604020202020204" pitchFamily="34" charset="0"/>
              <a:buChar char="•"/>
              <a:defRPr/>
            </a:lvl3pPr>
            <a:lvl4pPr marL="1600200" indent="-228600">
              <a:buClr>
                <a:schemeClr val="tx2"/>
              </a:buClr>
              <a:buSzPct val="100000"/>
              <a:buFont typeface="Arial" panose="020B0604020202020204" pitchFamily="34" charset="0"/>
              <a:buChar char="•"/>
              <a:defRPr/>
            </a:lvl4pPr>
            <a:lvl5pPr marL="2057400" indent="-228600">
              <a:buClr>
                <a:schemeClr val="tx2"/>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4BDC48E3-2023-0242-985D-69E25BFFF8A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a:t>Becoming a Hawkeye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8382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1" name="Picture 10" descr="University of Iowa Logo in tab">
            <a:extLst>
              <a:ext uri="{FF2B5EF4-FFF2-40B4-BE49-F238E27FC236}">
                <a16:creationId xmlns:a16="http://schemas.microsoft.com/office/drawing/2014/main" id="{CFF14CD2-6839-EF4B-BE95-D8FF44EDAFE3}"/>
              </a:ext>
            </a:extLst>
          </p:cNvPr>
          <p:cNvPicPr>
            <a:picLocks noChangeAspect="1"/>
          </p:cNvPicPr>
          <p:nvPr userDrawn="1"/>
        </p:nvPicPr>
        <p:blipFill>
          <a:blip r:embed="rId3"/>
          <a:stretch>
            <a:fillRect/>
          </a:stretch>
        </p:blipFill>
        <p:spPr>
          <a:xfrm>
            <a:off x="838200" y="6131555"/>
            <a:ext cx="1545021" cy="733885"/>
          </a:xfrm>
          <a:prstGeom prst="rect">
            <a:avLst/>
          </a:prstGeom>
        </p:spPr>
      </p:pic>
    </p:spTree>
    <p:extLst>
      <p:ext uri="{BB962C8B-B14F-4D97-AF65-F5344CB8AC3E}">
        <p14:creationId xmlns:p14="http://schemas.microsoft.com/office/powerpoint/2010/main" val="2897963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8E5D18-D14C-2E49-8475-3B6767E2DE9A}"/>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838200" y="1962386"/>
            <a:ext cx="5562600" cy="3923407"/>
          </a:xfrm>
        </p:spPr>
        <p:txBody>
          <a:bodyPr/>
          <a:lstStyle>
            <a:lvl1pPr marL="228600" indent="-228600">
              <a:buSzPct val="95000"/>
              <a:buFontTx/>
              <a:buBlip>
                <a:blip r:embed="rId2"/>
              </a:buBlip>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4BDC48E3-2023-0242-985D-69E25BFFF8A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a:t>Becoming a Hawkeye</a:t>
            </a: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7159502" y="0"/>
            <a:ext cx="5029200" cy="6392452"/>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10" name="Title 1">
            <a:extLst>
              <a:ext uri="{FF2B5EF4-FFF2-40B4-BE49-F238E27FC236}">
                <a16:creationId xmlns:a16="http://schemas.microsoft.com/office/drawing/2014/main" id="{DACFD86F-631F-DB40-8919-BA8E20BF834E}"/>
              </a:ext>
            </a:extLst>
          </p:cNvPr>
          <p:cNvSpPr>
            <a:spLocks noGrp="1"/>
          </p:cNvSpPr>
          <p:nvPr>
            <p:ph type="title"/>
          </p:nvPr>
        </p:nvSpPr>
        <p:spPr>
          <a:xfrm>
            <a:off x="764058" y="365125"/>
            <a:ext cx="5636742" cy="1331865"/>
          </a:xfrm>
        </p:spPr>
        <p:txBody>
          <a:bodyPr/>
          <a:lstStyle/>
          <a:p>
            <a:r>
              <a:rPr lang="en-US"/>
              <a:t>Click to edit Master title style</a:t>
            </a:r>
          </a:p>
        </p:txBody>
      </p:sp>
      <p:cxnSp>
        <p:nvCxnSpPr>
          <p:cNvPr id="11" name="Straight Connector 10">
            <a:extLst>
              <a:ext uri="{FF2B5EF4-FFF2-40B4-BE49-F238E27FC236}">
                <a16:creationId xmlns:a16="http://schemas.microsoft.com/office/drawing/2014/main" id="{B7458B34-F735-D249-820C-C797A1F1FED6}"/>
              </a:ext>
            </a:extLst>
          </p:cNvPr>
          <p:cNvCxnSpPr>
            <a:cxnSpLocks/>
          </p:cNvCxnSpPr>
          <p:nvPr userDrawn="1"/>
        </p:nvCxnSpPr>
        <p:spPr>
          <a:xfrm>
            <a:off x="8382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3" name="Picture 12" descr="University of Iowa Logo in tab">
            <a:extLst>
              <a:ext uri="{FF2B5EF4-FFF2-40B4-BE49-F238E27FC236}">
                <a16:creationId xmlns:a16="http://schemas.microsoft.com/office/drawing/2014/main" id="{331EC016-F850-1E4A-A65C-1A14626CEA65}"/>
              </a:ext>
            </a:extLst>
          </p:cNvPr>
          <p:cNvPicPr>
            <a:picLocks noChangeAspect="1"/>
          </p:cNvPicPr>
          <p:nvPr userDrawn="1"/>
        </p:nvPicPr>
        <p:blipFill>
          <a:blip r:embed="rId3"/>
          <a:stretch>
            <a:fillRect/>
          </a:stretch>
        </p:blipFill>
        <p:spPr>
          <a:xfrm>
            <a:off x="838200" y="6131555"/>
            <a:ext cx="1545021" cy="733885"/>
          </a:xfrm>
          <a:prstGeom prst="rect">
            <a:avLst/>
          </a:prstGeom>
        </p:spPr>
      </p:pic>
    </p:spTree>
    <p:extLst>
      <p:ext uri="{BB962C8B-B14F-4D97-AF65-F5344CB8AC3E}">
        <p14:creationId xmlns:p14="http://schemas.microsoft.com/office/powerpoint/2010/main" val="2625500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8D99024-F68B-C04C-A2AC-E78D62D8E79D}"/>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Footer Placeholder 4">
            <a:extLst>
              <a:ext uri="{FF2B5EF4-FFF2-40B4-BE49-F238E27FC236}">
                <a16:creationId xmlns:a16="http://schemas.microsoft.com/office/drawing/2014/main" id="{4BDC48E3-2023-0242-985D-69E25BFFF8A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a:t>Becoming a Hawkeye</a:t>
            </a:r>
          </a:p>
        </p:txBody>
      </p:sp>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170389" y="3243106"/>
            <a:ext cx="5021612" cy="3149712"/>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 Click icon to add picture </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159502"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695874"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751701" y="365125"/>
            <a:ext cx="5636742" cy="1331865"/>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userDrawn="1"/>
        </p:nvCxnSpPr>
        <p:spPr>
          <a:xfrm>
            <a:off x="8382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838200" y="1962386"/>
            <a:ext cx="5562600" cy="3923407"/>
          </a:xfrm>
        </p:spPr>
        <p:txBody>
          <a:bodyPr/>
          <a:lstStyle>
            <a:lvl1pPr marL="228600" indent="-228600">
              <a:buSzPct val="95000"/>
              <a:buFontTx/>
              <a:buBlip>
                <a:blip r:embed="rId2"/>
              </a:buBlip>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descr="University of Iowa Logo in tab">
            <a:extLst>
              <a:ext uri="{FF2B5EF4-FFF2-40B4-BE49-F238E27FC236}">
                <a16:creationId xmlns:a16="http://schemas.microsoft.com/office/drawing/2014/main" id="{ED076C9B-2E43-A040-8258-28E87FCCDB9B}"/>
              </a:ext>
            </a:extLst>
          </p:cNvPr>
          <p:cNvPicPr>
            <a:picLocks noChangeAspect="1"/>
          </p:cNvPicPr>
          <p:nvPr userDrawn="1"/>
        </p:nvPicPr>
        <p:blipFill>
          <a:blip r:embed="rId3"/>
          <a:stretch>
            <a:fillRect/>
          </a:stretch>
        </p:blipFill>
        <p:spPr>
          <a:xfrm>
            <a:off x="838200" y="6131555"/>
            <a:ext cx="1545021" cy="733885"/>
          </a:xfrm>
          <a:prstGeom prst="rect">
            <a:avLst/>
          </a:prstGeom>
        </p:spPr>
      </p:pic>
    </p:spTree>
    <p:extLst>
      <p:ext uri="{BB962C8B-B14F-4D97-AF65-F5344CB8AC3E}">
        <p14:creationId xmlns:p14="http://schemas.microsoft.com/office/powerpoint/2010/main" val="1338072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838200" y="365126"/>
            <a:ext cx="10515600" cy="8961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68" r:id="rId1"/>
    <p:sldLayoutId id="2147483673" r:id="rId2"/>
    <p:sldLayoutId id="2147483667" r:id="rId3"/>
    <p:sldLayoutId id="2147483663" r:id="rId4"/>
    <p:sldLayoutId id="2147483661" r:id="rId5"/>
    <p:sldLayoutId id="2147483670" r:id="rId6"/>
    <p:sldLayoutId id="2147483662" r:id="rId7"/>
    <p:sldLayoutId id="2147483671" r:id="rId8"/>
    <p:sldLayoutId id="2147483672" r:id="rId9"/>
    <p:sldLayoutId id="2147483665" r:id="rId10"/>
    <p:sldLayoutId id="2147483664" r:id="rId11"/>
    <p:sldLayoutId id="2147483666" r:id="rId12"/>
  </p:sldLayoutIdLst>
  <p:hf sldNum="0" hdr="0" dt="0"/>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19.jpeg"/><Relationship Id="rId3" Type="http://schemas.openxmlformats.org/officeDocument/2006/relationships/customXml" Target="../ink/ink1.xml"/><Relationship Id="rId7" Type="http://schemas.openxmlformats.org/officeDocument/2006/relationships/customXml" Target="../ink/ink4.xml"/><Relationship Id="rId12" Type="http://schemas.openxmlformats.org/officeDocument/2006/relationships/customXml" Target="../ink/ink9.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customXml" Target="../ink/ink3.xml"/><Relationship Id="rId11" Type="http://schemas.openxmlformats.org/officeDocument/2006/relationships/customXml" Target="../ink/ink8.xml"/><Relationship Id="rId5" Type="http://schemas.openxmlformats.org/officeDocument/2006/relationships/customXml" Target="../ink/ink2.xml"/><Relationship Id="rId10" Type="http://schemas.openxmlformats.org/officeDocument/2006/relationships/customXml" Target="../ink/ink7.xml"/><Relationship Id="rId4" Type="http://schemas.openxmlformats.org/officeDocument/2006/relationships/image" Target="../media/image19.png"/><Relationship Id="rId9" Type="http://schemas.openxmlformats.org/officeDocument/2006/relationships/customXml" Target="../ink/ink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27.jpe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27.jpe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DF05EA2-7962-4FB9-9B79-8196541E31FD}"/>
              </a:ext>
            </a:extLst>
          </p:cNvPr>
          <p:cNvPicPr>
            <a:picLocks noChangeAspect="1"/>
          </p:cNvPicPr>
          <p:nvPr/>
        </p:nvPicPr>
        <p:blipFill>
          <a:blip r:embed="rId3"/>
          <a:stretch>
            <a:fillRect/>
          </a:stretch>
        </p:blipFill>
        <p:spPr>
          <a:xfrm>
            <a:off x="-1583" y="-1212597"/>
            <a:ext cx="12467565" cy="8070840"/>
          </a:xfrm>
          <a:prstGeom prst="rect">
            <a:avLst/>
          </a:prstGeom>
        </p:spPr>
      </p:pic>
      <p:pic>
        <p:nvPicPr>
          <p:cNvPr id="20" name="Picture 19" descr="Graphical user interface, text, application&#10;&#10;Description automatically generated">
            <a:extLst>
              <a:ext uri="{FF2B5EF4-FFF2-40B4-BE49-F238E27FC236}">
                <a16:creationId xmlns:a16="http://schemas.microsoft.com/office/drawing/2014/main" id="{31D560AC-76A7-4E0D-84E0-3C8DD813D251}"/>
              </a:ext>
            </a:extLst>
          </p:cNvPr>
          <p:cNvPicPr>
            <a:picLocks noChangeAspect="1"/>
          </p:cNvPicPr>
          <p:nvPr/>
        </p:nvPicPr>
        <p:blipFill rotWithShape="1">
          <a:blip r:embed="rId4"/>
          <a:srcRect t="30941" b="6785"/>
          <a:stretch/>
        </p:blipFill>
        <p:spPr>
          <a:xfrm>
            <a:off x="0" y="2302933"/>
            <a:ext cx="12192000" cy="2675467"/>
          </a:xfrm>
          <a:prstGeom prst="rect">
            <a:avLst/>
          </a:prstGeom>
        </p:spPr>
      </p:pic>
      <p:pic>
        <p:nvPicPr>
          <p:cNvPr id="23" name="Picture 22" descr="Graphical user interface, text, application&#10;&#10;Description automatically generated">
            <a:extLst>
              <a:ext uri="{FF2B5EF4-FFF2-40B4-BE49-F238E27FC236}">
                <a16:creationId xmlns:a16="http://schemas.microsoft.com/office/drawing/2014/main" id="{7C510B85-4346-46AA-ABD1-DA985F19ED75}"/>
              </a:ext>
            </a:extLst>
          </p:cNvPr>
          <p:cNvPicPr>
            <a:picLocks noChangeAspect="1"/>
          </p:cNvPicPr>
          <p:nvPr/>
        </p:nvPicPr>
        <p:blipFill rotWithShape="1">
          <a:blip r:embed="rId4"/>
          <a:srcRect l="70537" r="7334" b="71686"/>
          <a:stretch/>
        </p:blipFill>
        <p:spPr>
          <a:xfrm>
            <a:off x="9042400" y="0"/>
            <a:ext cx="2698044" cy="1216464"/>
          </a:xfrm>
          <a:prstGeom prst="rect">
            <a:avLst/>
          </a:prstGeom>
        </p:spPr>
      </p:pic>
    </p:spTree>
    <p:extLst>
      <p:ext uri="{BB962C8B-B14F-4D97-AF65-F5344CB8AC3E}">
        <p14:creationId xmlns:p14="http://schemas.microsoft.com/office/powerpoint/2010/main" val="3892510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97ACC4-1F74-4A11-8D0E-65D24AC75044}"/>
              </a:ext>
            </a:extLst>
          </p:cNvPr>
          <p:cNvSpPr>
            <a:spLocks noGrp="1"/>
          </p:cNvSpPr>
          <p:nvPr>
            <p:ph type="title"/>
          </p:nvPr>
        </p:nvSpPr>
        <p:spPr/>
        <p:txBody>
          <a:bodyPr/>
          <a:lstStyle/>
          <a:p>
            <a:r>
              <a:rPr lang="en-US" sz="3700">
                <a:latin typeface="+mj-lt"/>
              </a:rPr>
              <a:t>How do you stay informed?  </a:t>
            </a:r>
          </a:p>
        </p:txBody>
      </p:sp>
      <p:sp>
        <p:nvSpPr>
          <p:cNvPr id="3" name="Text Placeholder 2">
            <a:extLst>
              <a:ext uri="{FF2B5EF4-FFF2-40B4-BE49-F238E27FC236}">
                <a16:creationId xmlns:a16="http://schemas.microsoft.com/office/drawing/2014/main" id="{53CE71F9-1A9E-44F2-9A86-455F657EAF3E}"/>
              </a:ext>
            </a:extLst>
          </p:cNvPr>
          <p:cNvSpPr>
            <a:spLocks noGrp="1"/>
          </p:cNvSpPr>
          <p:nvPr>
            <p:ph idx="1"/>
          </p:nvPr>
        </p:nvSpPr>
        <p:spPr/>
        <p:txBody>
          <a:bodyPr vert="horz" lIns="91440" tIns="45720" rIns="91440" bIns="45720" rtlCol="0" anchor="t">
            <a:normAutofit/>
          </a:bodyPr>
          <a:lstStyle/>
          <a:p>
            <a:pPr>
              <a:lnSpc>
                <a:spcPct val="150000"/>
              </a:lnSpc>
            </a:pPr>
            <a:r>
              <a:rPr lang="en-US" b="1" i="1">
                <a:latin typeface="+mn-lt"/>
                <a:cs typeface="Arial"/>
              </a:rPr>
              <a:t>MyUI</a:t>
            </a:r>
            <a:endParaRPr lang="en-US" b="1" i="1">
              <a:latin typeface="+mn-lt"/>
            </a:endParaRPr>
          </a:p>
          <a:p>
            <a:pPr>
              <a:lnSpc>
                <a:spcPct val="150000"/>
              </a:lnSpc>
            </a:pPr>
            <a:r>
              <a:rPr lang="en-US">
                <a:latin typeface="+mn-lt"/>
                <a:cs typeface="Arial"/>
              </a:rPr>
              <a:t>Email</a:t>
            </a:r>
          </a:p>
          <a:p>
            <a:pPr>
              <a:lnSpc>
                <a:spcPct val="150000"/>
              </a:lnSpc>
            </a:pPr>
            <a:r>
              <a:rPr lang="en-US">
                <a:latin typeface="+mn-lt"/>
                <a:cs typeface="Arial"/>
              </a:rPr>
              <a:t>ICON</a:t>
            </a:r>
          </a:p>
          <a:p>
            <a:pPr>
              <a:lnSpc>
                <a:spcPct val="150000"/>
              </a:lnSpc>
            </a:pPr>
            <a:r>
              <a:rPr lang="en-US">
                <a:latin typeface="+mn-lt"/>
                <a:cs typeface="Arial"/>
              </a:rPr>
              <a:t>Syllabus</a:t>
            </a:r>
            <a:endParaRPr lang="en-US">
              <a:latin typeface="+mn-lt"/>
            </a:endParaRPr>
          </a:p>
          <a:p>
            <a:pPr lvl="1">
              <a:lnSpc>
                <a:spcPct val="100000"/>
              </a:lnSpc>
              <a:buClr>
                <a:srgbClr val="62666A"/>
              </a:buClr>
            </a:pPr>
            <a:endParaRPr lang="en-US">
              <a:latin typeface="+mn-lt"/>
            </a:endParaRPr>
          </a:p>
        </p:txBody>
      </p:sp>
      <p:sp>
        <p:nvSpPr>
          <p:cNvPr id="2" name="Footer Placeholder 1">
            <a:extLst>
              <a:ext uri="{FF2B5EF4-FFF2-40B4-BE49-F238E27FC236}">
                <a16:creationId xmlns:a16="http://schemas.microsoft.com/office/drawing/2014/main" id="{2CDC593D-DF40-4FA7-A984-AAE042FFFA50}"/>
              </a:ext>
            </a:extLst>
          </p:cNvPr>
          <p:cNvSpPr>
            <a:spLocks noGrp="1"/>
          </p:cNvSpPr>
          <p:nvPr>
            <p:ph type="ftr" sz="quarter" idx="3"/>
          </p:nvPr>
        </p:nvSpPr>
        <p:spPr/>
        <p:txBody>
          <a:bodyPr/>
          <a:lstStyle/>
          <a:p>
            <a:r>
              <a:rPr lang="en-US"/>
              <a:t>Becoming a Hawkeye</a:t>
            </a:r>
          </a:p>
        </p:txBody>
      </p:sp>
    </p:spTree>
    <p:extLst>
      <p:ext uri="{BB962C8B-B14F-4D97-AF65-F5344CB8AC3E}">
        <p14:creationId xmlns:p14="http://schemas.microsoft.com/office/powerpoint/2010/main" val="3415917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llege application&#10;&#10;AI-generated content may be incorrect.">
            <a:extLst>
              <a:ext uri="{FF2B5EF4-FFF2-40B4-BE49-F238E27FC236}">
                <a16:creationId xmlns:a16="http://schemas.microsoft.com/office/drawing/2014/main" id="{9FFD860D-AD50-EBCC-4339-73CAC6C51275}"/>
              </a:ext>
            </a:extLst>
          </p:cNvPr>
          <p:cNvPicPr>
            <a:picLocks noChangeAspect="1"/>
          </p:cNvPicPr>
          <p:nvPr/>
        </p:nvPicPr>
        <p:blipFill>
          <a:blip r:embed="rId3"/>
          <a:stretch>
            <a:fillRect/>
          </a:stretch>
        </p:blipFill>
        <p:spPr>
          <a:xfrm>
            <a:off x="292361" y="0"/>
            <a:ext cx="11617287" cy="6858000"/>
          </a:xfrm>
          <a:prstGeom prst="rect">
            <a:avLst/>
          </a:prstGeom>
        </p:spPr>
      </p:pic>
      <p:sp>
        <p:nvSpPr>
          <p:cNvPr id="3" name="Oval 2">
            <a:extLst>
              <a:ext uri="{FF2B5EF4-FFF2-40B4-BE49-F238E27FC236}">
                <a16:creationId xmlns:a16="http://schemas.microsoft.com/office/drawing/2014/main" id="{8BF2DCE8-463E-E45E-87A9-522236D0CAED}"/>
              </a:ext>
            </a:extLst>
          </p:cNvPr>
          <p:cNvSpPr/>
          <p:nvPr/>
        </p:nvSpPr>
        <p:spPr>
          <a:xfrm>
            <a:off x="7508181" y="857238"/>
            <a:ext cx="3238172" cy="86185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E665F6B-8A7C-600C-10CD-C91FCADD450E}"/>
              </a:ext>
            </a:extLst>
          </p:cNvPr>
          <p:cNvSpPr/>
          <p:nvPr/>
        </p:nvSpPr>
        <p:spPr>
          <a:xfrm>
            <a:off x="10548040" y="100145"/>
            <a:ext cx="771337" cy="1958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err="1">
                <a:solidFill>
                  <a:srgbClr val="FFCD00"/>
                </a:solidFill>
                <a:cs typeface="Arial"/>
              </a:rPr>
              <a:t>Herky</a:t>
            </a:r>
            <a:r>
              <a:rPr lang="en-US" sz="800">
                <a:solidFill>
                  <a:srgbClr val="FFCD00"/>
                </a:solidFill>
                <a:cs typeface="Arial"/>
              </a:rPr>
              <a:t> Hawk,</a:t>
            </a:r>
          </a:p>
        </p:txBody>
      </p:sp>
    </p:spTree>
    <p:extLst>
      <p:ext uri="{BB962C8B-B14F-4D97-AF65-F5344CB8AC3E}">
        <p14:creationId xmlns:p14="http://schemas.microsoft.com/office/powerpoint/2010/main" val="3225221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97ACC4-1F74-4A11-8D0E-65D24AC75044}"/>
              </a:ext>
            </a:extLst>
          </p:cNvPr>
          <p:cNvSpPr>
            <a:spLocks noGrp="1"/>
          </p:cNvSpPr>
          <p:nvPr>
            <p:ph type="title"/>
          </p:nvPr>
        </p:nvSpPr>
        <p:spPr/>
        <p:txBody>
          <a:bodyPr/>
          <a:lstStyle/>
          <a:p>
            <a:r>
              <a:rPr lang="en-US" sz="3700">
                <a:latin typeface="+mj-lt"/>
              </a:rPr>
              <a:t>How do you stay informed?  </a:t>
            </a:r>
          </a:p>
        </p:txBody>
      </p:sp>
      <p:sp>
        <p:nvSpPr>
          <p:cNvPr id="3" name="Text Placeholder 2">
            <a:extLst>
              <a:ext uri="{FF2B5EF4-FFF2-40B4-BE49-F238E27FC236}">
                <a16:creationId xmlns:a16="http://schemas.microsoft.com/office/drawing/2014/main" id="{53CE71F9-1A9E-44F2-9A86-455F657EAF3E}"/>
              </a:ext>
            </a:extLst>
          </p:cNvPr>
          <p:cNvSpPr>
            <a:spLocks noGrp="1"/>
          </p:cNvSpPr>
          <p:nvPr>
            <p:ph idx="1"/>
          </p:nvPr>
        </p:nvSpPr>
        <p:spPr/>
        <p:txBody>
          <a:bodyPr vert="horz" lIns="91440" tIns="45720" rIns="91440" bIns="45720" rtlCol="0" anchor="t">
            <a:normAutofit/>
          </a:bodyPr>
          <a:lstStyle/>
          <a:p>
            <a:pPr>
              <a:lnSpc>
                <a:spcPct val="150000"/>
              </a:lnSpc>
            </a:pPr>
            <a:r>
              <a:rPr lang="en-US">
                <a:latin typeface="+mn-lt"/>
                <a:cs typeface="Arial"/>
              </a:rPr>
              <a:t>MyUI</a:t>
            </a:r>
          </a:p>
          <a:p>
            <a:pPr>
              <a:lnSpc>
                <a:spcPct val="150000"/>
              </a:lnSpc>
            </a:pPr>
            <a:r>
              <a:rPr lang="en-US" b="1" i="1">
                <a:latin typeface="+mn-lt"/>
                <a:cs typeface="Arial"/>
              </a:rPr>
              <a:t>Email</a:t>
            </a:r>
          </a:p>
          <a:p>
            <a:pPr>
              <a:lnSpc>
                <a:spcPct val="150000"/>
              </a:lnSpc>
            </a:pPr>
            <a:r>
              <a:rPr lang="en-US">
                <a:latin typeface="+mn-lt"/>
                <a:cs typeface="Arial"/>
              </a:rPr>
              <a:t>ICON</a:t>
            </a:r>
          </a:p>
          <a:p>
            <a:pPr>
              <a:lnSpc>
                <a:spcPct val="150000"/>
              </a:lnSpc>
            </a:pPr>
            <a:r>
              <a:rPr lang="en-US">
                <a:latin typeface="+mn-lt"/>
                <a:cs typeface="Arial"/>
              </a:rPr>
              <a:t>Syllabus</a:t>
            </a:r>
            <a:endParaRPr lang="en-US"/>
          </a:p>
          <a:p>
            <a:pPr lvl="1">
              <a:lnSpc>
                <a:spcPct val="100000"/>
              </a:lnSpc>
              <a:buClr>
                <a:srgbClr val="62666A"/>
              </a:buClr>
            </a:pPr>
            <a:endParaRPr lang="en-US">
              <a:latin typeface="+mn-lt"/>
            </a:endParaRPr>
          </a:p>
        </p:txBody>
      </p:sp>
      <p:sp>
        <p:nvSpPr>
          <p:cNvPr id="2" name="Footer Placeholder 1">
            <a:extLst>
              <a:ext uri="{FF2B5EF4-FFF2-40B4-BE49-F238E27FC236}">
                <a16:creationId xmlns:a16="http://schemas.microsoft.com/office/drawing/2014/main" id="{2CDC593D-DF40-4FA7-A984-AAE042FFFA50}"/>
              </a:ext>
            </a:extLst>
          </p:cNvPr>
          <p:cNvSpPr>
            <a:spLocks noGrp="1"/>
          </p:cNvSpPr>
          <p:nvPr>
            <p:ph type="ftr" sz="quarter" idx="3"/>
          </p:nvPr>
        </p:nvSpPr>
        <p:spPr/>
        <p:txBody>
          <a:bodyPr/>
          <a:lstStyle/>
          <a:p>
            <a:r>
              <a:rPr lang="en-US"/>
              <a:t>Becoming a Hawkeye</a:t>
            </a:r>
          </a:p>
        </p:txBody>
      </p:sp>
    </p:spTree>
    <p:extLst>
      <p:ext uri="{BB962C8B-B14F-4D97-AF65-F5344CB8AC3E}">
        <p14:creationId xmlns:p14="http://schemas.microsoft.com/office/powerpoint/2010/main" val="222676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909DD720-F6C4-4266-8D9E-81A3D97F2F30}"/>
              </a:ext>
            </a:extLst>
          </p:cNvPr>
          <p:cNvPicPr>
            <a:picLocks noChangeAspect="1"/>
          </p:cNvPicPr>
          <p:nvPr/>
        </p:nvPicPr>
        <p:blipFill>
          <a:blip r:embed="rId3"/>
          <a:stretch>
            <a:fillRect/>
          </a:stretch>
        </p:blipFill>
        <p:spPr>
          <a:xfrm>
            <a:off x="-392979" y="-323876"/>
            <a:ext cx="12501675" cy="8089319"/>
          </a:xfrm>
          <a:prstGeom prst="rect">
            <a:avLst/>
          </a:prstGeom>
        </p:spPr>
      </p:pic>
      <p:pic>
        <p:nvPicPr>
          <p:cNvPr id="4" name="Picture 5" descr="Logo, company name&#10;&#10;Description automatically generated">
            <a:extLst>
              <a:ext uri="{FF2B5EF4-FFF2-40B4-BE49-F238E27FC236}">
                <a16:creationId xmlns:a16="http://schemas.microsoft.com/office/drawing/2014/main" id="{D5C25AB5-BCA0-D25C-B102-839381FC6B0A}"/>
              </a:ext>
            </a:extLst>
          </p:cNvPr>
          <p:cNvPicPr>
            <a:picLocks noChangeAspect="1"/>
          </p:cNvPicPr>
          <p:nvPr/>
        </p:nvPicPr>
        <p:blipFill>
          <a:blip r:embed="rId4"/>
          <a:stretch>
            <a:fillRect/>
          </a:stretch>
        </p:blipFill>
        <p:spPr>
          <a:xfrm>
            <a:off x="1364763" y="0"/>
            <a:ext cx="9261195" cy="6885938"/>
          </a:xfrm>
          <a:prstGeom prst="rect">
            <a:avLst/>
          </a:prstGeom>
        </p:spPr>
      </p:pic>
      <p:sp>
        <p:nvSpPr>
          <p:cNvPr id="3" name="Oval 2">
            <a:extLst>
              <a:ext uri="{FF2B5EF4-FFF2-40B4-BE49-F238E27FC236}">
                <a16:creationId xmlns:a16="http://schemas.microsoft.com/office/drawing/2014/main" id="{8BF2DCE8-463E-E45E-87A9-522236D0CAED}"/>
              </a:ext>
            </a:extLst>
          </p:cNvPr>
          <p:cNvSpPr/>
          <p:nvPr/>
        </p:nvSpPr>
        <p:spPr>
          <a:xfrm>
            <a:off x="5196574" y="2949587"/>
            <a:ext cx="1597572" cy="154239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542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3" name="Ink 42">
                <a:extLst>
                  <a:ext uri="{FF2B5EF4-FFF2-40B4-BE49-F238E27FC236}">
                    <a16:creationId xmlns:a16="http://schemas.microsoft.com/office/drawing/2014/main" id="{F478C731-0B40-B47D-5413-C74F23DB8E71}"/>
                  </a:ext>
                </a:extLst>
              </p14:cNvPr>
              <p14:cNvContentPartPr/>
              <p14:nvPr/>
            </p14:nvContentPartPr>
            <p14:xfrm>
              <a:off x="5840320" y="5457336"/>
              <a:ext cx="7815" cy="7815"/>
            </p14:xfrm>
          </p:contentPart>
        </mc:Choice>
        <mc:Fallback xmlns="">
          <p:pic>
            <p:nvPicPr>
              <p:cNvPr id="43" name="Ink 42">
                <a:extLst>
                  <a:ext uri="{FF2B5EF4-FFF2-40B4-BE49-F238E27FC236}">
                    <a16:creationId xmlns:a16="http://schemas.microsoft.com/office/drawing/2014/main" id="{F478C731-0B40-B47D-5413-C74F23DB8E71}"/>
                  </a:ext>
                </a:extLst>
              </p:cNvPr>
              <p:cNvPicPr/>
              <p:nvPr/>
            </p:nvPicPr>
            <p:blipFill>
              <a:blip r:embed="rId4"/>
              <a:stretch>
                <a:fillRect/>
              </a:stretch>
            </p:blipFill>
            <p:spPr>
              <a:xfrm>
                <a:off x="5449570" y="5066586"/>
                <a:ext cx="781500" cy="781500"/>
              </a:xfrm>
              <a:prstGeom prst="rect">
                <a:avLst/>
              </a:prstGeom>
            </p:spPr>
          </p:pic>
        </mc:Fallback>
      </mc:AlternateContent>
      <p:sp>
        <p:nvSpPr>
          <p:cNvPr id="45" name="TextBox 44">
            <a:extLst>
              <a:ext uri="{FF2B5EF4-FFF2-40B4-BE49-F238E27FC236}">
                <a16:creationId xmlns:a16="http://schemas.microsoft.com/office/drawing/2014/main" id="{78E744D9-C54A-7972-9B85-741F7B95FFDB}"/>
              </a:ext>
            </a:extLst>
          </p:cNvPr>
          <p:cNvSpPr txBox="1"/>
          <p:nvPr/>
        </p:nvSpPr>
        <p:spPr>
          <a:xfrm>
            <a:off x="2977661" y="2954215"/>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000">
              <a:latin typeface="Roboto"/>
              <a:ea typeface="Roboto"/>
              <a:cs typeface="Arial"/>
            </a:endParaRPr>
          </a:p>
        </p:txBody>
      </p:sp>
      <mc:AlternateContent xmlns:mc="http://schemas.openxmlformats.org/markup-compatibility/2006" xmlns:p14="http://schemas.microsoft.com/office/powerpoint/2010/main">
        <mc:Choice Requires="p14">
          <p:contentPart p14:bwMode="auto" r:id="rId5">
            <p14:nvContentPartPr>
              <p14:cNvPr id="55" name="Ink 54">
                <a:extLst>
                  <a:ext uri="{FF2B5EF4-FFF2-40B4-BE49-F238E27FC236}">
                    <a16:creationId xmlns:a16="http://schemas.microsoft.com/office/drawing/2014/main" id="{51360F47-AFA2-3919-5804-FD3652FB30D5}"/>
                  </a:ext>
                </a:extLst>
              </p14:cNvPr>
              <p14:cNvContentPartPr/>
              <p14:nvPr/>
            </p14:nvContentPartPr>
            <p14:xfrm>
              <a:off x="3700859" y="2956413"/>
              <a:ext cx="7815" cy="7815"/>
            </p14:xfrm>
          </p:contentPart>
        </mc:Choice>
        <mc:Fallback xmlns="">
          <p:pic>
            <p:nvPicPr>
              <p:cNvPr id="55" name="Ink 54">
                <a:extLst>
                  <a:ext uri="{FF2B5EF4-FFF2-40B4-BE49-F238E27FC236}">
                    <a16:creationId xmlns:a16="http://schemas.microsoft.com/office/drawing/2014/main" id="{51360F47-AFA2-3919-5804-FD3652FB30D5}"/>
                  </a:ext>
                </a:extLst>
              </p:cNvPr>
              <p:cNvPicPr/>
              <p:nvPr/>
            </p:nvPicPr>
            <p:blipFill>
              <a:blip r:embed="rId4"/>
              <a:stretch>
                <a:fillRect/>
              </a:stretch>
            </p:blipFill>
            <p:spPr>
              <a:xfrm>
                <a:off x="3310109" y="2565663"/>
                <a:ext cx="781500" cy="7815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6" name="Ink 55">
                <a:extLst>
                  <a:ext uri="{FF2B5EF4-FFF2-40B4-BE49-F238E27FC236}">
                    <a16:creationId xmlns:a16="http://schemas.microsoft.com/office/drawing/2014/main" id="{289C3BBB-6879-186F-862C-2C7E5A72D993}"/>
                  </a:ext>
                </a:extLst>
              </p14:cNvPr>
              <p14:cNvContentPartPr/>
              <p14:nvPr/>
            </p14:nvContentPartPr>
            <p14:xfrm>
              <a:off x="3407782" y="3054105"/>
              <a:ext cx="7815" cy="7815"/>
            </p14:xfrm>
          </p:contentPart>
        </mc:Choice>
        <mc:Fallback xmlns="">
          <p:pic>
            <p:nvPicPr>
              <p:cNvPr id="56" name="Ink 55">
                <a:extLst>
                  <a:ext uri="{FF2B5EF4-FFF2-40B4-BE49-F238E27FC236}">
                    <a16:creationId xmlns:a16="http://schemas.microsoft.com/office/drawing/2014/main" id="{289C3BBB-6879-186F-862C-2C7E5A72D993}"/>
                  </a:ext>
                </a:extLst>
              </p:cNvPr>
              <p:cNvPicPr/>
              <p:nvPr/>
            </p:nvPicPr>
            <p:blipFill>
              <a:blip r:embed="rId4"/>
              <a:stretch>
                <a:fillRect/>
              </a:stretch>
            </p:blipFill>
            <p:spPr>
              <a:xfrm>
                <a:off x="3017032" y="2663355"/>
                <a:ext cx="781500" cy="7815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7" name="Ink 56">
                <a:extLst>
                  <a:ext uri="{FF2B5EF4-FFF2-40B4-BE49-F238E27FC236}">
                    <a16:creationId xmlns:a16="http://schemas.microsoft.com/office/drawing/2014/main" id="{6C8D0352-1778-5A7F-0B42-8A04BB53D589}"/>
                  </a:ext>
                </a:extLst>
              </p14:cNvPr>
              <p14:cNvContentPartPr/>
              <p14:nvPr/>
            </p14:nvContentPartPr>
            <p14:xfrm>
              <a:off x="3407782" y="3054105"/>
              <a:ext cx="7815" cy="7815"/>
            </p14:xfrm>
          </p:contentPart>
        </mc:Choice>
        <mc:Fallback xmlns="">
          <p:pic>
            <p:nvPicPr>
              <p:cNvPr id="57" name="Ink 56">
                <a:extLst>
                  <a:ext uri="{FF2B5EF4-FFF2-40B4-BE49-F238E27FC236}">
                    <a16:creationId xmlns:a16="http://schemas.microsoft.com/office/drawing/2014/main" id="{6C8D0352-1778-5A7F-0B42-8A04BB53D589}"/>
                  </a:ext>
                </a:extLst>
              </p:cNvPr>
              <p:cNvPicPr/>
              <p:nvPr/>
            </p:nvPicPr>
            <p:blipFill>
              <a:blip r:embed="rId4"/>
              <a:stretch>
                <a:fillRect/>
              </a:stretch>
            </p:blipFill>
            <p:spPr>
              <a:xfrm>
                <a:off x="3017032" y="2663355"/>
                <a:ext cx="781500" cy="7815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8" name="Ink 57">
                <a:extLst>
                  <a:ext uri="{FF2B5EF4-FFF2-40B4-BE49-F238E27FC236}">
                    <a16:creationId xmlns:a16="http://schemas.microsoft.com/office/drawing/2014/main" id="{4AAE82F2-8968-AABE-EB29-C3C10495F0C7}"/>
                  </a:ext>
                </a:extLst>
              </p14:cNvPr>
              <p14:cNvContentPartPr/>
              <p14:nvPr/>
            </p14:nvContentPartPr>
            <p14:xfrm>
              <a:off x="3407782" y="3054105"/>
              <a:ext cx="7815" cy="7815"/>
            </p14:xfrm>
          </p:contentPart>
        </mc:Choice>
        <mc:Fallback xmlns="">
          <p:pic>
            <p:nvPicPr>
              <p:cNvPr id="58" name="Ink 57">
                <a:extLst>
                  <a:ext uri="{FF2B5EF4-FFF2-40B4-BE49-F238E27FC236}">
                    <a16:creationId xmlns:a16="http://schemas.microsoft.com/office/drawing/2014/main" id="{4AAE82F2-8968-AABE-EB29-C3C10495F0C7}"/>
                  </a:ext>
                </a:extLst>
              </p:cNvPr>
              <p:cNvPicPr/>
              <p:nvPr/>
            </p:nvPicPr>
            <p:blipFill>
              <a:blip r:embed="rId4"/>
              <a:stretch>
                <a:fillRect/>
              </a:stretch>
            </p:blipFill>
            <p:spPr>
              <a:xfrm>
                <a:off x="3017032" y="2663355"/>
                <a:ext cx="781500" cy="7815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0" name="Ink 59">
                <a:extLst>
                  <a:ext uri="{FF2B5EF4-FFF2-40B4-BE49-F238E27FC236}">
                    <a16:creationId xmlns:a16="http://schemas.microsoft.com/office/drawing/2014/main" id="{1D28A1B5-72DE-5DBC-885F-AE1AF218CBE5}"/>
                  </a:ext>
                </a:extLst>
              </p14:cNvPr>
              <p14:cNvContentPartPr/>
              <p14:nvPr/>
            </p14:nvContentPartPr>
            <p14:xfrm>
              <a:off x="3837628" y="3054105"/>
              <a:ext cx="7815" cy="7815"/>
            </p14:xfrm>
          </p:contentPart>
        </mc:Choice>
        <mc:Fallback xmlns="">
          <p:pic>
            <p:nvPicPr>
              <p:cNvPr id="60" name="Ink 59">
                <a:extLst>
                  <a:ext uri="{FF2B5EF4-FFF2-40B4-BE49-F238E27FC236}">
                    <a16:creationId xmlns:a16="http://schemas.microsoft.com/office/drawing/2014/main" id="{1D28A1B5-72DE-5DBC-885F-AE1AF218CBE5}"/>
                  </a:ext>
                </a:extLst>
              </p:cNvPr>
              <p:cNvPicPr/>
              <p:nvPr/>
            </p:nvPicPr>
            <p:blipFill>
              <a:blip r:embed="rId4"/>
              <a:stretch>
                <a:fillRect/>
              </a:stretch>
            </p:blipFill>
            <p:spPr>
              <a:xfrm>
                <a:off x="3446878" y="2663355"/>
                <a:ext cx="781500" cy="7815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1" name="Ink 60">
                <a:extLst>
                  <a:ext uri="{FF2B5EF4-FFF2-40B4-BE49-F238E27FC236}">
                    <a16:creationId xmlns:a16="http://schemas.microsoft.com/office/drawing/2014/main" id="{46AD34E0-FB16-2B02-1856-7D85B7505583}"/>
                  </a:ext>
                </a:extLst>
              </p14:cNvPr>
              <p14:cNvContentPartPr/>
              <p14:nvPr/>
            </p14:nvContentPartPr>
            <p14:xfrm>
              <a:off x="3857166" y="2897797"/>
              <a:ext cx="7815" cy="7815"/>
            </p14:xfrm>
          </p:contentPart>
        </mc:Choice>
        <mc:Fallback xmlns="">
          <p:pic>
            <p:nvPicPr>
              <p:cNvPr id="61" name="Ink 60">
                <a:extLst>
                  <a:ext uri="{FF2B5EF4-FFF2-40B4-BE49-F238E27FC236}">
                    <a16:creationId xmlns:a16="http://schemas.microsoft.com/office/drawing/2014/main" id="{46AD34E0-FB16-2B02-1856-7D85B7505583}"/>
                  </a:ext>
                </a:extLst>
              </p:cNvPr>
              <p:cNvPicPr/>
              <p:nvPr/>
            </p:nvPicPr>
            <p:blipFill>
              <a:blip r:embed="rId4"/>
              <a:stretch>
                <a:fillRect/>
              </a:stretch>
            </p:blipFill>
            <p:spPr>
              <a:xfrm>
                <a:off x="3466416" y="2507047"/>
                <a:ext cx="781500" cy="7815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6" name="Ink 65">
                <a:extLst>
                  <a:ext uri="{FF2B5EF4-FFF2-40B4-BE49-F238E27FC236}">
                    <a16:creationId xmlns:a16="http://schemas.microsoft.com/office/drawing/2014/main" id="{C5F39E8A-548E-D7D0-4D37-C5D922AC198A}"/>
                  </a:ext>
                </a:extLst>
              </p14:cNvPr>
              <p14:cNvContentPartPr/>
              <p14:nvPr/>
            </p14:nvContentPartPr>
            <p14:xfrm>
              <a:off x="3857166" y="2995490"/>
              <a:ext cx="7815" cy="7815"/>
            </p14:xfrm>
          </p:contentPart>
        </mc:Choice>
        <mc:Fallback xmlns="">
          <p:pic>
            <p:nvPicPr>
              <p:cNvPr id="66" name="Ink 65">
                <a:extLst>
                  <a:ext uri="{FF2B5EF4-FFF2-40B4-BE49-F238E27FC236}">
                    <a16:creationId xmlns:a16="http://schemas.microsoft.com/office/drawing/2014/main" id="{C5F39E8A-548E-D7D0-4D37-C5D922AC198A}"/>
                  </a:ext>
                </a:extLst>
              </p:cNvPr>
              <p:cNvPicPr/>
              <p:nvPr/>
            </p:nvPicPr>
            <p:blipFill>
              <a:blip r:embed="rId4"/>
              <a:stretch>
                <a:fillRect/>
              </a:stretch>
            </p:blipFill>
            <p:spPr>
              <a:xfrm>
                <a:off x="3466416" y="2604740"/>
                <a:ext cx="781500" cy="7815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7" name="Ink 76">
                <a:extLst>
                  <a:ext uri="{FF2B5EF4-FFF2-40B4-BE49-F238E27FC236}">
                    <a16:creationId xmlns:a16="http://schemas.microsoft.com/office/drawing/2014/main" id="{73E41FBB-6DC1-7D71-A5DA-CC2FE4EF3674}"/>
                  </a:ext>
                </a:extLst>
              </p14:cNvPr>
              <p14:cNvContentPartPr/>
              <p14:nvPr/>
            </p14:nvContentPartPr>
            <p14:xfrm>
              <a:off x="13411474" y="3386259"/>
              <a:ext cx="7815" cy="7815"/>
            </p14:xfrm>
          </p:contentPart>
        </mc:Choice>
        <mc:Fallback xmlns="">
          <p:pic>
            <p:nvPicPr>
              <p:cNvPr id="77" name="Ink 76">
                <a:extLst>
                  <a:ext uri="{FF2B5EF4-FFF2-40B4-BE49-F238E27FC236}">
                    <a16:creationId xmlns:a16="http://schemas.microsoft.com/office/drawing/2014/main" id="{73E41FBB-6DC1-7D71-A5DA-CC2FE4EF3674}"/>
                  </a:ext>
                </a:extLst>
              </p:cNvPr>
              <p:cNvPicPr/>
              <p:nvPr/>
            </p:nvPicPr>
            <p:blipFill>
              <a:blip r:embed="rId4"/>
              <a:stretch>
                <a:fillRect/>
              </a:stretch>
            </p:blipFill>
            <p:spPr>
              <a:xfrm>
                <a:off x="13020724" y="2995509"/>
                <a:ext cx="781500" cy="781500"/>
              </a:xfrm>
              <a:prstGeom prst="rect">
                <a:avLst/>
              </a:prstGeom>
            </p:spPr>
          </p:pic>
        </mc:Fallback>
      </mc:AlternateContent>
      <p:sp>
        <p:nvSpPr>
          <p:cNvPr id="24" name="Rectangle 23">
            <a:extLst>
              <a:ext uri="{FF2B5EF4-FFF2-40B4-BE49-F238E27FC236}">
                <a16:creationId xmlns:a16="http://schemas.microsoft.com/office/drawing/2014/main" id="{1CE0B032-668D-5D6E-F3DA-3A99CD933E6D}"/>
              </a:ext>
            </a:extLst>
          </p:cNvPr>
          <p:cNvSpPr/>
          <p:nvPr/>
        </p:nvSpPr>
        <p:spPr>
          <a:xfrm>
            <a:off x="1695938" y="1891323"/>
            <a:ext cx="8847015" cy="403273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web page&#10;&#10;AI-generated content may be incorrect.">
            <a:extLst>
              <a:ext uri="{FF2B5EF4-FFF2-40B4-BE49-F238E27FC236}">
                <a16:creationId xmlns:a16="http://schemas.microsoft.com/office/drawing/2014/main" id="{1F7C4310-C84B-A835-609B-5DF8C66F9856}"/>
              </a:ext>
            </a:extLst>
          </p:cNvPr>
          <p:cNvPicPr>
            <a:picLocks noChangeAspect="1"/>
          </p:cNvPicPr>
          <p:nvPr/>
        </p:nvPicPr>
        <p:blipFill>
          <a:blip r:embed="rId13"/>
          <a:srcRect l="-54" t="932" r="-433" b="1065"/>
          <a:stretch>
            <a:fillRect/>
          </a:stretch>
        </p:blipFill>
        <p:spPr>
          <a:xfrm>
            <a:off x="2917338" y="2548"/>
            <a:ext cx="6173481" cy="6525048"/>
          </a:xfrm>
          <a:prstGeom prst="rect">
            <a:avLst/>
          </a:prstGeom>
        </p:spPr>
      </p:pic>
    </p:spTree>
    <p:extLst>
      <p:ext uri="{BB962C8B-B14F-4D97-AF65-F5344CB8AC3E}">
        <p14:creationId xmlns:p14="http://schemas.microsoft.com/office/powerpoint/2010/main" val="3066213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97ACC4-1F74-4A11-8D0E-65D24AC75044}"/>
              </a:ext>
            </a:extLst>
          </p:cNvPr>
          <p:cNvSpPr>
            <a:spLocks noGrp="1"/>
          </p:cNvSpPr>
          <p:nvPr>
            <p:ph type="title"/>
          </p:nvPr>
        </p:nvSpPr>
        <p:spPr/>
        <p:txBody>
          <a:bodyPr/>
          <a:lstStyle/>
          <a:p>
            <a:r>
              <a:rPr lang="en-US" sz="3700">
                <a:latin typeface="+mj-lt"/>
              </a:rPr>
              <a:t>How do you stay informed?  </a:t>
            </a:r>
          </a:p>
        </p:txBody>
      </p:sp>
      <p:sp>
        <p:nvSpPr>
          <p:cNvPr id="3" name="Text Placeholder 2">
            <a:extLst>
              <a:ext uri="{FF2B5EF4-FFF2-40B4-BE49-F238E27FC236}">
                <a16:creationId xmlns:a16="http://schemas.microsoft.com/office/drawing/2014/main" id="{53CE71F9-1A9E-44F2-9A86-455F657EAF3E}"/>
              </a:ext>
            </a:extLst>
          </p:cNvPr>
          <p:cNvSpPr>
            <a:spLocks noGrp="1"/>
          </p:cNvSpPr>
          <p:nvPr>
            <p:ph idx="1"/>
          </p:nvPr>
        </p:nvSpPr>
        <p:spPr/>
        <p:txBody>
          <a:bodyPr vert="horz" lIns="91440" tIns="45720" rIns="91440" bIns="45720" rtlCol="0" anchor="t">
            <a:normAutofit/>
          </a:bodyPr>
          <a:lstStyle/>
          <a:p>
            <a:pPr>
              <a:lnSpc>
                <a:spcPct val="150000"/>
              </a:lnSpc>
            </a:pPr>
            <a:r>
              <a:rPr lang="en-US">
                <a:latin typeface="+mn-lt"/>
                <a:cs typeface="Arial"/>
              </a:rPr>
              <a:t>Email</a:t>
            </a:r>
            <a:endParaRPr lang="en-US">
              <a:latin typeface="+mn-lt"/>
            </a:endParaRPr>
          </a:p>
          <a:p>
            <a:pPr>
              <a:lnSpc>
                <a:spcPct val="150000"/>
              </a:lnSpc>
            </a:pPr>
            <a:r>
              <a:rPr lang="en-US" err="1">
                <a:latin typeface="+mn-lt"/>
                <a:cs typeface="Arial"/>
              </a:rPr>
              <a:t>MyUI</a:t>
            </a:r>
            <a:endParaRPr lang="en-US">
              <a:latin typeface="+mn-lt"/>
            </a:endParaRPr>
          </a:p>
          <a:p>
            <a:pPr>
              <a:lnSpc>
                <a:spcPct val="150000"/>
              </a:lnSpc>
            </a:pPr>
            <a:r>
              <a:rPr lang="en-US" b="1" i="1">
                <a:latin typeface="+mn-lt"/>
                <a:cs typeface="Arial"/>
              </a:rPr>
              <a:t>ICON</a:t>
            </a:r>
          </a:p>
          <a:p>
            <a:pPr>
              <a:lnSpc>
                <a:spcPct val="150000"/>
              </a:lnSpc>
            </a:pPr>
            <a:r>
              <a:rPr lang="en-US">
                <a:latin typeface="+mn-lt"/>
                <a:cs typeface="Arial"/>
              </a:rPr>
              <a:t>Syllabus</a:t>
            </a:r>
            <a:endParaRPr lang="en-US">
              <a:latin typeface="+mn-lt"/>
            </a:endParaRPr>
          </a:p>
          <a:p>
            <a:pPr lvl="1">
              <a:lnSpc>
                <a:spcPct val="100000"/>
              </a:lnSpc>
              <a:buClr>
                <a:srgbClr val="62666A"/>
              </a:buClr>
            </a:pPr>
            <a:endParaRPr lang="en-US">
              <a:latin typeface="+mn-lt"/>
            </a:endParaRPr>
          </a:p>
        </p:txBody>
      </p:sp>
      <p:sp>
        <p:nvSpPr>
          <p:cNvPr id="2" name="Footer Placeholder 1">
            <a:extLst>
              <a:ext uri="{FF2B5EF4-FFF2-40B4-BE49-F238E27FC236}">
                <a16:creationId xmlns:a16="http://schemas.microsoft.com/office/drawing/2014/main" id="{2CDC593D-DF40-4FA7-A984-AAE042FFFA50}"/>
              </a:ext>
            </a:extLst>
          </p:cNvPr>
          <p:cNvSpPr>
            <a:spLocks noGrp="1"/>
          </p:cNvSpPr>
          <p:nvPr>
            <p:ph type="ftr" sz="quarter" idx="3"/>
          </p:nvPr>
        </p:nvSpPr>
        <p:spPr/>
        <p:txBody>
          <a:bodyPr/>
          <a:lstStyle/>
          <a:p>
            <a:r>
              <a:rPr lang="en-US"/>
              <a:t>Becoming a Hawkeye</a:t>
            </a:r>
          </a:p>
        </p:txBody>
      </p:sp>
    </p:spTree>
    <p:extLst>
      <p:ext uri="{BB962C8B-B14F-4D97-AF65-F5344CB8AC3E}">
        <p14:creationId xmlns:p14="http://schemas.microsoft.com/office/powerpoint/2010/main" val="1259084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5D6E5B47-72EC-77C6-8D76-9DD7573E70B7}"/>
              </a:ext>
            </a:extLst>
          </p:cNvPr>
          <p:cNvSpPr/>
          <p:nvPr/>
        </p:nvSpPr>
        <p:spPr>
          <a:xfrm>
            <a:off x="4467085" y="3856733"/>
            <a:ext cx="1038092" cy="902290"/>
          </a:xfrm>
          <a:prstGeom prst="ellipse">
            <a:avLst/>
          </a:prstGeom>
          <a:noFill/>
          <a:ln w="38100">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Background pattern&#10;&#10;Description automatically generated">
            <a:extLst>
              <a:ext uri="{FF2B5EF4-FFF2-40B4-BE49-F238E27FC236}">
                <a16:creationId xmlns:a16="http://schemas.microsoft.com/office/drawing/2014/main" id="{70E1564B-BF2B-F678-5B94-8C82CB7D17FF}"/>
              </a:ext>
            </a:extLst>
          </p:cNvPr>
          <p:cNvPicPr>
            <a:picLocks noChangeAspect="1"/>
          </p:cNvPicPr>
          <p:nvPr/>
        </p:nvPicPr>
        <p:blipFill>
          <a:blip r:embed="rId3"/>
          <a:stretch>
            <a:fillRect/>
          </a:stretch>
        </p:blipFill>
        <p:spPr>
          <a:xfrm>
            <a:off x="0" y="-268696"/>
            <a:ext cx="12501675" cy="8089319"/>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544DB98F-3178-7790-211C-A20B1B8F6815}"/>
              </a:ext>
            </a:extLst>
          </p:cNvPr>
          <p:cNvPicPr>
            <a:picLocks noChangeAspect="1"/>
          </p:cNvPicPr>
          <p:nvPr/>
        </p:nvPicPr>
        <p:blipFill>
          <a:blip r:embed="rId4"/>
          <a:stretch>
            <a:fillRect/>
          </a:stretch>
        </p:blipFill>
        <p:spPr>
          <a:xfrm>
            <a:off x="2206780" y="484962"/>
            <a:ext cx="7258050" cy="5572125"/>
          </a:xfrm>
          <a:prstGeom prst="rect">
            <a:avLst/>
          </a:prstGeom>
        </p:spPr>
      </p:pic>
      <p:sp>
        <p:nvSpPr>
          <p:cNvPr id="4" name="Oval 3">
            <a:extLst>
              <a:ext uri="{FF2B5EF4-FFF2-40B4-BE49-F238E27FC236}">
                <a16:creationId xmlns:a16="http://schemas.microsoft.com/office/drawing/2014/main" id="{F0F016BB-5F20-093E-A16E-95A11B9E8E40}"/>
              </a:ext>
            </a:extLst>
          </p:cNvPr>
          <p:cNvSpPr/>
          <p:nvPr/>
        </p:nvSpPr>
        <p:spPr>
          <a:xfrm>
            <a:off x="8227740" y="2128257"/>
            <a:ext cx="1238250" cy="59055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AF5F82C-493B-7780-0367-69984992237C}"/>
              </a:ext>
            </a:extLst>
          </p:cNvPr>
          <p:cNvSpPr/>
          <p:nvPr/>
        </p:nvSpPr>
        <p:spPr>
          <a:xfrm>
            <a:off x="2443046" y="2546426"/>
            <a:ext cx="1095375" cy="11715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5156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70E1564B-BF2B-F678-5B94-8C82CB7D17FF}"/>
              </a:ext>
            </a:extLst>
          </p:cNvPr>
          <p:cNvPicPr>
            <a:picLocks noChangeAspect="1"/>
          </p:cNvPicPr>
          <p:nvPr/>
        </p:nvPicPr>
        <p:blipFill>
          <a:blip r:embed="rId3"/>
          <a:stretch>
            <a:fillRect/>
          </a:stretch>
        </p:blipFill>
        <p:spPr>
          <a:xfrm>
            <a:off x="4803" y="-245171"/>
            <a:ext cx="12501675" cy="8089319"/>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6CDDF25E-FB72-755D-D5B0-8854D795AD86}"/>
              </a:ext>
            </a:extLst>
          </p:cNvPr>
          <p:cNvPicPr>
            <a:picLocks noChangeAspect="1"/>
          </p:cNvPicPr>
          <p:nvPr/>
        </p:nvPicPr>
        <p:blipFill>
          <a:blip r:embed="rId4"/>
          <a:stretch>
            <a:fillRect/>
          </a:stretch>
        </p:blipFill>
        <p:spPr>
          <a:xfrm>
            <a:off x="-3717" y="0"/>
            <a:ext cx="6858024" cy="4339689"/>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69E64BA4-A448-EA87-D5F5-D05BBA82B5CE}"/>
              </a:ext>
            </a:extLst>
          </p:cNvPr>
          <p:cNvPicPr>
            <a:picLocks noChangeAspect="1"/>
          </p:cNvPicPr>
          <p:nvPr/>
        </p:nvPicPr>
        <p:blipFill>
          <a:blip r:embed="rId5"/>
          <a:stretch>
            <a:fillRect/>
          </a:stretch>
        </p:blipFill>
        <p:spPr>
          <a:xfrm>
            <a:off x="5339575" y="2527609"/>
            <a:ext cx="6855792" cy="4330396"/>
          </a:xfrm>
          <a:prstGeom prst="rect">
            <a:avLst/>
          </a:prstGeom>
        </p:spPr>
      </p:pic>
    </p:spTree>
    <p:extLst>
      <p:ext uri="{BB962C8B-B14F-4D97-AF65-F5344CB8AC3E}">
        <p14:creationId xmlns:p14="http://schemas.microsoft.com/office/powerpoint/2010/main" val="589835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97ACC4-1F74-4A11-8D0E-65D24AC75044}"/>
              </a:ext>
            </a:extLst>
          </p:cNvPr>
          <p:cNvSpPr>
            <a:spLocks noGrp="1"/>
          </p:cNvSpPr>
          <p:nvPr>
            <p:ph type="title"/>
          </p:nvPr>
        </p:nvSpPr>
        <p:spPr/>
        <p:txBody>
          <a:bodyPr/>
          <a:lstStyle/>
          <a:p>
            <a:r>
              <a:rPr lang="en-US" sz="3700">
                <a:latin typeface="+mj-lt"/>
              </a:rPr>
              <a:t>How do you stay informed?  </a:t>
            </a:r>
          </a:p>
        </p:txBody>
      </p:sp>
      <p:sp>
        <p:nvSpPr>
          <p:cNvPr id="3" name="Text Placeholder 2">
            <a:extLst>
              <a:ext uri="{FF2B5EF4-FFF2-40B4-BE49-F238E27FC236}">
                <a16:creationId xmlns:a16="http://schemas.microsoft.com/office/drawing/2014/main" id="{53CE71F9-1A9E-44F2-9A86-455F657EAF3E}"/>
              </a:ext>
            </a:extLst>
          </p:cNvPr>
          <p:cNvSpPr>
            <a:spLocks noGrp="1"/>
          </p:cNvSpPr>
          <p:nvPr>
            <p:ph idx="1"/>
          </p:nvPr>
        </p:nvSpPr>
        <p:spPr/>
        <p:txBody>
          <a:bodyPr vert="horz" lIns="91440" tIns="45720" rIns="91440" bIns="45720" rtlCol="0" anchor="t">
            <a:normAutofit/>
          </a:bodyPr>
          <a:lstStyle/>
          <a:p>
            <a:pPr>
              <a:lnSpc>
                <a:spcPct val="150000"/>
              </a:lnSpc>
            </a:pPr>
            <a:r>
              <a:rPr lang="en-US">
                <a:latin typeface="+mn-lt"/>
                <a:cs typeface="Arial"/>
              </a:rPr>
              <a:t>Email</a:t>
            </a:r>
            <a:endParaRPr lang="en-US">
              <a:latin typeface="+mn-lt"/>
            </a:endParaRPr>
          </a:p>
          <a:p>
            <a:pPr>
              <a:lnSpc>
                <a:spcPct val="150000"/>
              </a:lnSpc>
            </a:pPr>
            <a:r>
              <a:rPr lang="en-US" err="1">
                <a:latin typeface="+mn-lt"/>
                <a:cs typeface="Arial"/>
              </a:rPr>
              <a:t>MyUI</a:t>
            </a:r>
            <a:endParaRPr lang="en-US">
              <a:latin typeface="+mn-lt"/>
            </a:endParaRPr>
          </a:p>
          <a:p>
            <a:pPr>
              <a:lnSpc>
                <a:spcPct val="150000"/>
              </a:lnSpc>
            </a:pPr>
            <a:r>
              <a:rPr lang="en-US">
                <a:latin typeface="+mn-lt"/>
                <a:cs typeface="Arial"/>
              </a:rPr>
              <a:t>ICON</a:t>
            </a:r>
          </a:p>
          <a:p>
            <a:pPr>
              <a:lnSpc>
                <a:spcPct val="150000"/>
              </a:lnSpc>
            </a:pPr>
            <a:r>
              <a:rPr lang="en-US" b="1" i="1">
                <a:latin typeface="+mn-lt"/>
                <a:cs typeface="Arial"/>
              </a:rPr>
              <a:t>Syllabus</a:t>
            </a:r>
            <a:endParaRPr lang="en-US" b="1" i="1">
              <a:latin typeface="+mn-lt"/>
            </a:endParaRPr>
          </a:p>
          <a:p>
            <a:pPr lvl="1">
              <a:lnSpc>
                <a:spcPct val="100000"/>
              </a:lnSpc>
              <a:buClr>
                <a:srgbClr val="62666A"/>
              </a:buClr>
            </a:pPr>
            <a:endParaRPr lang="en-US">
              <a:latin typeface="+mn-lt"/>
            </a:endParaRPr>
          </a:p>
        </p:txBody>
      </p:sp>
      <p:sp>
        <p:nvSpPr>
          <p:cNvPr id="2" name="Footer Placeholder 1">
            <a:extLst>
              <a:ext uri="{FF2B5EF4-FFF2-40B4-BE49-F238E27FC236}">
                <a16:creationId xmlns:a16="http://schemas.microsoft.com/office/drawing/2014/main" id="{2CDC593D-DF40-4FA7-A984-AAE042FFFA50}"/>
              </a:ext>
            </a:extLst>
          </p:cNvPr>
          <p:cNvSpPr>
            <a:spLocks noGrp="1"/>
          </p:cNvSpPr>
          <p:nvPr>
            <p:ph type="ftr" sz="quarter" idx="3"/>
          </p:nvPr>
        </p:nvSpPr>
        <p:spPr/>
        <p:txBody>
          <a:bodyPr/>
          <a:lstStyle/>
          <a:p>
            <a:r>
              <a:rPr lang="en-US"/>
              <a:t>Becoming a Hawkeye</a:t>
            </a:r>
          </a:p>
        </p:txBody>
      </p:sp>
    </p:spTree>
    <p:extLst>
      <p:ext uri="{BB962C8B-B14F-4D97-AF65-F5344CB8AC3E}">
        <p14:creationId xmlns:p14="http://schemas.microsoft.com/office/powerpoint/2010/main" val="3091123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70E1564B-BF2B-F678-5B94-8C82CB7D17FF}"/>
              </a:ext>
            </a:extLst>
          </p:cNvPr>
          <p:cNvPicPr>
            <a:picLocks noChangeAspect="1"/>
          </p:cNvPicPr>
          <p:nvPr/>
        </p:nvPicPr>
        <p:blipFill>
          <a:blip r:embed="rId3"/>
          <a:stretch>
            <a:fillRect/>
          </a:stretch>
        </p:blipFill>
        <p:spPr>
          <a:xfrm>
            <a:off x="163807" y="-312090"/>
            <a:ext cx="12501675" cy="8089319"/>
          </a:xfrm>
          <a:prstGeom prst="rect">
            <a:avLst/>
          </a:prstGeom>
        </p:spPr>
      </p:pic>
      <p:pic>
        <p:nvPicPr>
          <p:cNvPr id="3" name="Picture 2">
            <a:extLst>
              <a:ext uri="{FF2B5EF4-FFF2-40B4-BE49-F238E27FC236}">
                <a16:creationId xmlns:a16="http://schemas.microsoft.com/office/drawing/2014/main" id="{A0809DC6-8D4C-EA20-EB61-0345794C5E17}"/>
              </a:ext>
            </a:extLst>
          </p:cNvPr>
          <p:cNvPicPr>
            <a:picLocks noChangeAspect="1"/>
          </p:cNvPicPr>
          <p:nvPr/>
        </p:nvPicPr>
        <p:blipFill>
          <a:blip r:embed="rId4"/>
          <a:stretch>
            <a:fillRect/>
          </a:stretch>
        </p:blipFill>
        <p:spPr>
          <a:xfrm>
            <a:off x="2448997" y="0"/>
            <a:ext cx="7294005" cy="6858000"/>
          </a:xfrm>
          <a:prstGeom prst="rect">
            <a:avLst/>
          </a:prstGeom>
        </p:spPr>
      </p:pic>
    </p:spTree>
    <p:extLst>
      <p:ext uri="{BB962C8B-B14F-4D97-AF65-F5344CB8AC3E}">
        <p14:creationId xmlns:p14="http://schemas.microsoft.com/office/powerpoint/2010/main" val="3779490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91050253-C470-4FC2-8ECA-83090DB7D09E}"/>
              </a:ext>
            </a:extLst>
          </p:cNvPr>
          <p:cNvPicPr>
            <a:picLocks noChangeAspect="1"/>
          </p:cNvPicPr>
          <p:nvPr/>
        </p:nvPicPr>
        <p:blipFill>
          <a:blip r:embed="rId3"/>
          <a:stretch>
            <a:fillRect/>
          </a:stretch>
        </p:blipFill>
        <p:spPr>
          <a:xfrm>
            <a:off x="0" y="-48562"/>
            <a:ext cx="12406489" cy="8027728"/>
          </a:xfrm>
          <a:prstGeom prst="rect">
            <a:avLst/>
          </a:prstGeom>
        </p:spPr>
      </p:pic>
      <p:sp>
        <p:nvSpPr>
          <p:cNvPr id="2" name="Title 1">
            <a:extLst>
              <a:ext uri="{FF2B5EF4-FFF2-40B4-BE49-F238E27FC236}">
                <a16:creationId xmlns:a16="http://schemas.microsoft.com/office/drawing/2014/main" id="{41A80C14-2E1F-4925-AB80-6A33D955DA80}"/>
              </a:ext>
            </a:extLst>
          </p:cNvPr>
          <p:cNvSpPr>
            <a:spLocks noGrp="1"/>
          </p:cNvSpPr>
          <p:nvPr>
            <p:ph type="ctrTitle"/>
          </p:nvPr>
        </p:nvSpPr>
        <p:spPr/>
        <p:txBody>
          <a:bodyPr>
            <a:normAutofit fontScale="90000"/>
          </a:bodyPr>
          <a:lstStyle/>
          <a:p>
            <a:r>
              <a:rPr lang="en-US">
                <a:latin typeface="+mj-lt"/>
              </a:rPr>
              <a:t>Understand Time &amp; Expectations</a:t>
            </a:r>
          </a:p>
        </p:txBody>
      </p:sp>
      <p:sp>
        <p:nvSpPr>
          <p:cNvPr id="3" name="TextBox 2">
            <a:extLst>
              <a:ext uri="{FF2B5EF4-FFF2-40B4-BE49-F238E27FC236}">
                <a16:creationId xmlns:a16="http://schemas.microsoft.com/office/drawing/2014/main" id="{ED2A685E-47C8-E2BF-A938-C80F6C0CE276}"/>
              </a:ext>
            </a:extLst>
          </p:cNvPr>
          <p:cNvSpPr txBox="1"/>
          <p:nvPr/>
        </p:nvSpPr>
        <p:spPr>
          <a:xfrm>
            <a:off x="914400" y="1890956"/>
            <a:ext cx="30595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Strategy 1</a:t>
            </a:r>
            <a:endParaRPr lang="en-US" sz="3200" b="1">
              <a:cs typeface="Arial"/>
            </a:endParaRPr>
          </a:p>
        </p:txBody>
      </p:sp>
      <p:pic>
        <p:nvPicPr>
          <p:cNvPr id="7" name="Picture 6" descr="Shape&#10;&#10;Description automatically generated with low confidence">
            <a:extLst>
              <a:ext uri="{FF2B5EF4-FFF2-40B4-BE49-F238E27FC236}">
                <a16:creationId xmlns:a16="http://schemas.microsoft.com/office/drawing/2014/main" id="{FD540A6A-405A-4500-9D94-B31D90FD8F42}"/>
              </a:ext>
            </a:extLst>
          </p:cNvPr>
          <p:cNvPicPr>
            <a:picLocks noChangeAspect="1"/>
          </p:cNvPicPr>
          <p:nvPr/>
        </p:nvPicPr>
        <p:blipFill>
          <a:blip r:embed="rId4"/>
          <a:stretch>
            <a:fillRect/>
          </a:stretch>
        </p:blipFill>
        <p:spPr>
          <a:xfrm>
            <a:off x="5423391" y="3356066"/>
            <a:ext cx="1345218" cy="1345218"/>
          </a:xfrm>
          <a:prstGeom prst="rect">
            <a:avLst/>
          </a:prstGeom>
        </p:spPr>
      </p:pic>
      <p:sp>
        <p:nvSpPr>
          <p:cNvPr id="4" name="TextBox 3">
            <a:extLst>
              <a:ext uri="{FF2B5EF4-FFF2-40B4-BE49-F238E27FC236}">
                <a16:creationId xmlns:a16="http://schemas.microsoft.com/office/drawing/2014/main" id="{20E4BBCC-DDF4-F9C0-953F-F86027C9F947}"/>
              </a:ext>
            </a:extLst>
          </p:cNvPr>
          <p:cNvSpPr txBox="1"/>
          <p:nvPr/>
        </p:nvSpPr>
        <p:spPr>
          <a:xfrm>
            <a:off x="5296210" y="3050478"/>
            <a:ext cx="1828800" cy="1828800"/>
          </a:xfrm>
          <a:prstGeom prst="rect">
            <a:avLst/>
          </a:prstGeom>
          <a:noFill/>
        </p:spPr>
        <p:txBody>
          <a:bodyPr wrap="square" rtlCol="0">
            <a:spAutoFit/>
          </a:bodyPr>
          <a:lstStyle/>
          <a:p>
            <a:pPr algn="l"/>
            <a:endParaRPr lang="en-US"/>
          </a:p>
        </p:txBody>
      </p:sp>
    </p:spTree>
    <p:extLst>
      <p:ext uri="{BB962C8B-B14F-4D97-AF65-F5344CB8AC3E}">
        <p14:creationId xmlns:p14="http://schemas.microsoft.com/office/powerpoint/2010/main" val="1146469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B141B71-83C2-494F-A667-0D7A30B447E4}"/>
              </a:ext>
            </a:extLst>
          </p:cNvPr>
          <p:cNvPicPr>
            <a:picLocks noChangeAspect="1"/>
          </p:cNvPicPr>
          <p:nvPr/>
        </p:nvPicPr>
        <p:blipFill>
          <a:blip r:embed="rId3"/>
          <a:stretch>
            <a:fillRect/>
          </a:stretch>
        </p:blipFill>
        <p:spPr>
          <a:xfrm>
            <a:off x="0" y="-48562"/>
            <a:ext cx="12406489" cy="8027728"/>
          </a:xfrm>
          <a:prstGeom prst="rect">
            <a:avLst/>
          </a:prstGeom>
        </p:spPr>
      </p:pic>
      <p:sp>
        <p:nvSpPr>
          <p:cNvPr id="2" name="Title 1">
            <a:extLst>
              <a:ext uri="{FF2B5EF4-FFF2-40B4-BE49-F238E27FC236}">
                <a16:creationId xmlns:a16="http://schemas.microsoft.com/office/drawing/2014/main" id="{41A80C14-2E1F-4925-AB80-6A33D955DA80}"/>
              </a:ext>
            </a:extLst>
          </p:cNvPr>
          <p:cNvSpPr>
            <a:spLocks noGrp="1"/>
          </p:cNvSpPr>
          <p:nvPr>
            <p:ph type="ctrTitle"/>
          </p:nvPr>
        </p:nvSpPr>
        <p:spPr/>
        <p:txBody>
          <a:bodyPr>
            <a:normAutofit/>
          </a:bodyPr>
          <a:lstStyle/>
          <a:p>
            <a:r>
              <a:rPr lang="en-US">
                <a:latin typeface="+mj-lt"/>
                <a:cs typeface="Arial"/>
              </a:rPr>
              <a:t>Utilize Resources</a:t>
            </a:r>
          </a:p>
        </p:txBody>
      </p:sp>
      <p:sp>
        <p:nvSpPr>
          <p:cNvPr id="4" name="TextBox 3">
            <a:extLst>
              <a:ext uri="{FF2B5EF4-FFF2-40B4-BE49-F238E27FC236}">
                <a16:creationId xmlns:a16="http://schemas.microsoft.com/office/drawing/2014/main" id="{3463145E-9ADB-FF62-1AC2-F53E0927CCF2}"/>
              </a:ext>
            </a:extLst>
          </p:cNvPr>
          <p:cNvSpPr txBox="1"/>
          <p:nvPr/>
        </p:nvSpPr>
        <p:spPr>
          <a:xfrm>
            <a:off x="836246" y="1871417"/>
            <a:ext cx="30595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Strategy 4</a:t>
            </a:r>
            <a:endParaRPr lang="en-US" sz="3200" b="1">
              <a:cs typeface="Arial"/>
            </a:endParaRPr>
          </a:p>
        </p:txBody>
      </p:sp>
      <p:pic>
        <p:nvPicPr>
          <p:cNvPr id="6" name="Picture 5" descr="Shape&#10;&#10;Description automatically generated with low confidence">
            <a:extLst>
              <a:ext uri="{FF2B5EF4-FFF2-40B4-BE49-F238E27FC236}">
                <a16:creationId xmlns:a16="http://schemas.microsoft.com/office/drawing/2014/main" id="{CE3ABBF8-A05A-46CF-85D5-D55E2269D6A1}"/>
              </a:ext>
            </a:extLst>
          </p:cNvPr>
          <p:cNvPicPr>
            <a:picLocks noChangeAspect="1"/>
          </p:cNvPicPr>
          <p:nvPr/>
        </p:nvPicPr>
        <p:blipFill>
          <a:blip r:embed="rId4"/>
          <a:stretch>
            <a:fillRect/>
          </a:stretch>
        </p:blipFill>
        <p:spPr>
          <a:xfrm>
            <a:off x="7302781" y="2258469"/>
            <a:ext cx="1830640" cy="1830640"/>
          </a:xfrm>
          <a:prstGeom prst="rect">
            <a:avLst/>
          </a:prstGeom>
        </p:spPr>
      </p:pic>
    </p:spTree>
    <p:extLst>
      <p:ext uri="{BB962C8B-B14F-4D97-AF65-F5344CB8AC3E}">
        <p14:creationId xmlns:p14="http://schemas.microsoft.com/office/powerpoint/2010/main" val="1178964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DC593D-DF40-4FA7-A984-AAE042FFFA50}"/>
              </a:ext>
            </a:extLst>
          </p:cNvPr>
          <p:cNvSpPr>
            <a:spLocks noGrp="1"/>
          </p:cNvSpPr>
          <p:nvPr>
            <p:ph type="ftr" sz="quarter" idx="3"/>
          </p:nvPr>
        </p:nvSpPr>
        <p:spPr/>
        <p:txBody>
          <a:bodyPr/>
          <a:lstStyle/>
          <a:p>
            <a:r>
              <a:rPr lang="en-US"/>
              <a:t>Becoming a Hawkeye</a:t>
            </a:r>
          </a:p>
        </p:txBody>
      </p:sp>
      <p:pic>
        <p:nvPicPr>
          <p:cNvPr id="13" name="Picture Placeholder 12" descr="A person sitting at a desk&#10;&#10;Description automatically generated with medium confidence">
            <a:extLst>
              <a:ext uri="{FF2B5EF4-FFF2-40B4-BE49-F238E27FC236}">
                <a16:creationId xmlns:a16="http://schemas.microsoft.com/office/drawing/2014/main" id="{D6DD13DD-E7EE-47DF-80C0-31FC6B06A4CD}"/>
              </a:ext>
            </a:extLst>
          </p:cNvPr>
          <p:cNvPicPr>
            <a:picLocks noGrp="1" noChangeAspect="1"/>
          </p:cNvPicPr>
          <p:nvPr>
            <p:ph type="pic" sz="quarter" idx="14"/>
          </p:nvPr>
        </p:nvPicPr>
        <p:blipFill>
          <a:blip r:embed="rId3"/>
          <a:srcRect t="7459" b="7459"/>
          <a:stretch>
            <a:fillRect/>
          </a:stretch>
        </p:blipFill>
        <p:spPr/>
      </p:pic>
      <p:sp>
        <p:nvSpPr>
          <p:cNvPr id="6" name="Title 5">
            <a:extLst>
              <a:ext uri="{FF2B5EF4-FFF2-40B4-BE49-F238E27FC236}">
                <a16:creationId xmlns:a16="http://schemas.microsoft.com/office/drawing/2014/main" id="{2D97ACC4-1F74-4A11-8D0E-65D24AC75044}"/>
              </a:ext>
            </a:extLst>
          </p:cNvPr>
          <p:cNvSpPr>
            <a:spLocks noGrp="1"/>
          </p:cNvSpPr>
          <p:nvPr>
            <p:ph type="title"/>
          </p:nvPr>
        </p:nvSpPr>
        <p:spPr/>
        <p:txBody>
          <a:bodyPr/>
          <a:lstStyle/>
          <a:p>
            <a:r>
              <a:rPr lang="en-US" sz="3700">
                <a:latin typeface="+mj-lt"/>
              </a:rPr>
              <a:t>What do you have access to? </a:t>
            </a:r>
          </a:p>
        </p:txBody>
      </p:sp>
      <p:sp>
        <p:nvSpPr>
          <p:cNvPr id="3" name="Text Placeholder 2">
            <a:extLst>
              <a:ext uri="{FF2B5EF4-FFF2-40B4-BE49-F238E27FC236}">
                <a16:creationId xmlns:a16="http://schemas.microsoft.com/office/drawing/2014/main" id="{53CE71F9-1A9E-44F2-9A86-455F657EAF3E}"/>
              </a:ext>
            </a:extLst>
          </p:cNvPr>
          <p:cNvSpPr>
            <a:spLocks noGrp="1"/>
          </p:cNvSpPr>
          <p:nvPr>
            <p:ph idx="1"/>
          </p:nvPr>
        </p:nvSpPr>
        <p:spPr/>
        <p:txBody>
          <a:bodyPr vert="horz" lIns="91440" tIns="45720" rIns="91440" bIns="45720" rtlCol="0" anchor="t">
            <a:normAutofit lnSpcReduction="10000"/>
          </a:bodyPr>
          <a:lstStyle/>
          <a:p>
            <a:pPr>
              <a:lnSpc>
                <a:spcPct val="100000"/>
              </a:lnSpc>
            </a:pPr>
            <a:r>
              <a:rPr lang="en-US">
                <a:latin typeface="+mn-lt"/>
                <a:cs typeface="Arial"/>
              </a:rPr>
              <a:t>Places: Early &amp; often</a:t>
            </a:r>
          </a:p>
          <a:p>
            <a:pPr lvl="1"/>
            <a:r>
              <a:rPr lang="en-US">
                <a:latin typeface="+mn-lt"/>
                <a:cs typeface="Arial"/>
              </a:rPr>
              <a:t>Physical &amp; Virtual Options</a:t>
            </a:r>
          </a:p>
          <a:p>
            <a:pPr lvl="1"/>
            <a:r>
              <a:rPr lang="en-US">
                <a:latin typeface="+mn-lt"/>
                <a:cs typeface="Arial"/>
              </a:rPr>
              <a:t>Supplemental Instruction</a:t>
            </a:r>
          </a:p>
          <a:p>
            <a:pPr lvl="1"/>
            <a:r>
              <a:rPr lang="en-US">
                <a:latin typeface="+mn-lt"/>
                <a:cs typeface="Arial"/>
              </a:rPr>
              <a:t>Faculty Drop-In Hours</a:t>
            </a:r>
          </a:p>
          <a:p>
            <a:pPr lvl="1"/>
            <a:r>
              <a:rPr lang="en-US">
                <a:latin typeface="+mn-lt"/>
                <a:cs typeface="Arial"/>
              </a:rPr>
              <a:t>Campus Help Labs </a:t>
            </a:r>
            <a:endParaRPr lang="en-US">
              <a:latin typeface="+mn-lt"/>
            </a:endParaRPr>
          </a:p>
          <a:p>
            <a:pPr>
              <a:lnSpc>
                <a:spcPct val="100000"/>
              </a:lnSpc>
            </a:pPr>
            <a:r>
              <a:rPr lang="en-US">
                <a:latin typeface="+mn-lt"/>
                <a:cs typeface="Arial"/>
              </a:rPr>
              <a:t>Websites: Tutor Iowa</a:t>
            </a:r>
          </a:p>
          <a:p>
            <a:pPr lvl="1"/>
            <a:r>
              <a:rPr lang="en-US">
                <a:latin typeface="+mn-lt"/>
                <a:cs typeface="Arial"/>
              </a:rPr>
              <a:t>tutor.uiowa.edu</a:t>
            </a:r>
          </a:p>
          <a:p>
            <a:pPr>
              <a:lnSpc>
                <a:spcPct val="100000"/>
              </a:lnSpc>
            </a:pPr>
            <a:r>
              <a:rPr lang="en-US">
                <a:latin typeface="+mn-lt"/>
                <a:cs typeface="Arial"/>
              </a:rPr>
              <a:t>People: Don’t do it alone</a:t>
            </a:r>
          </a:p>
          <a:p>
            <a:pPr lvl="1"/>
            <a:r>
              <a:rPr lang="en-US">
                <a:latin typeface="+mn-lt"/>
                <a:cs typeface="Arial"/>
              </a:rPr>
              <a:t>Support Team</a:t>
            </a:r>
          </a:p>
        </p:txBody>
      </p:sp>
      <p:pic>
        <p:nvPicPr>
          <p:cNvPr id="17" name="Picture Placeholder 16" descr="A picture containing text, indoor, computer, electronics&#10;&#10;Description automatically generated">
            <a:extLst>
              <a:ext uri="{FF2B5EF4-FFF2-40B4-BE49-F238E27FC236}">
                <a16:creationId xmlns:a16="http://schemas.microsoft.com/office/drawing/2014/main" id="{B710A54A-E9E6-47AE-9CA1-3D8B601BC6B8}"/>
              </a:ext>
            </a:extLst>
          </p:cNvPr>
          <p:cNvPicPr>
            <a:picLocks noGrp="1" noChangeAspect="1"/>
          </p:cNvPicPr>
          <p:nvPr>
            <p:ph type="pic" sz="quarter" idx="11"/>
          </p:nvPr>
        </p:nvPicPr>
        <p:blipFill>
          <a:blip r:embed="rId4"/>
          <a:srcRect t="8183" b="8183"/>
          <a:stretch>
            <a:fillRect/>
          </a:stretch>
        </p:blipFill>
        <p:spPr/>
      </p:pic>
      <p:pic>
        <p:nvPicPr>
          <p:cNvPr id="21" name="Picture Placeholder 20" descr="A group of people walking outside of a building&#10;&#10;Description automatically generated with medium confidence">
            <a:extLst>
              <a:ext uri="{FF2B5EF4-FFF2-40B4-BE49-F238E27FC236}">
                <a16:creationId xmlns:a16="http://schemas.microsoft.com/office/drawing/2014/main" id="{9217C14C-89BB-43C4-BFD0-564D4CEBF3A5}"/>
              </a:ext>
            </a:extLst>
          </p:cNvPr>
          <p:cNvPicPr>
            <a:picLocks noGrp="1" noChangeAspect="1"/>
          </p:cNvPicPr>
          <p:nvPr>
            <p:ph type="pic" sz="quarter" idx="15"/>
          </p:nvPr>
        </p:nvPicPr>
        <p:blipFill>
          <a:blip r:embed="rId5"/>
          <a:srcRect t="11696" b="11696"/>
          <a:stretch>
            <a:fillRect/>
          </a:stretch>
        </p:blipFill>
        <p:spPr/>
      </p:pic>
    </p:spTree>
    <p:extLst>
      <p:ext uri="{BB962C8B-B14F-4D97-AF65-F5344CB8AC3E}">
        <p14:creationId xmlns:p14="http://schemas.microsoft.com/office/powerpoint/2010/main" val="1840563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909DD720-F6C4-4266-8D9E-81A3D97F2F30}"/>
              </a:ext>
            </a:extLst>
          </p:cNvPr>
          <p:cNvPicPr>
            <a:picLocks noChangeAspect="1"/>
          </p:cNvPicPr>
          <p:nvPr/>
        </p:nvPicPr>
        <p:blipFill>
          <a:blip r:embed="rId3"/>
          <a:stretch>
            <a:fillRect/>
          </a:stretch>
        </p:blipFill>
        <p:spPr>
          <a:xfrm>
            <a:off x="-298386" y="-124179"/>
            <a:ext cx="12501675" cy="8089319"/>
          </a:xfrm>
          <a:prstGeom prst="rect">
            <a:avLst/>
          </a:prstGeom>
        </p:spPr>
      </p:pic>
      <p:pic>
        <p:nvPicPr>
          <p:cNvPr id="2" name="Picture 2" descr="Graphical user interface, application&#10;&#10;Description automatically generated">
            <a:extLst>
              <a:ext uri="{FF2B5EF4-FFF2-40B4-BE49-F238E27FC236}">
                <a16:creationId xmlns:a16="http://schemas.microsoft.com/office/drawing/2014/main" id="{2BC1162E-4E47-C71C-5190-47649D0587DC}"/>
              </a:ext>
            </a:extLst>
          </p:cNvPr>
          <p:cNvPicPr>
            <a:picLocks noChangeAspect="1"/>
          </p:cNvPicPr>
          <p:nvPr/>
        </p:nvPicPr>
        <p:blipFill rotWithShape="1">
          <a:blip r:embed="rId4"/>
          <a:srcRect t="5822" r="50593" b="3348"/>
          <a:stretch/>
        </p:blipFill>
        <p:spPr>
          <a:xfrm>
            <a:off x="806939" y="372451"/>
            <a:ext cx="10587697" cy="6108527"/>
          </a:xfrm>
          <a:prstGeom prst="rect">
            <a:avLst/>
          </a:prstGeom>
        </p:spPr>
      </p:pic>
    </p:spTree>
    <p:extLst>
      <p:ext uri="{BB962C8B-B14F-4D97-AF65-F5344CB8AC3E}">
        <p14:creationId xmlns:p14="http://schemas.microsoft.com/office/powerpoint/2010/main" val="4239168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DC593D-DF40-4FA7-A984-AAE042FFFA50}"/>
              </a:ext>
            </a:extLst>
          </p:cNvPr>
          <p:cNvSpPr>
            <a:spLocks noGrp="1"/>
          </p:cNvSpPr>
          <p:nvPr>
            <p:ph type="ftr" sz="quarter" idx="3"/>
          </p:nvPr>
        </p:nvSpPr>
        <p:spPr/>
        <p:txBody>
          <a:bodyPr/>
          <a:lstStyle/>
          <a:p>
            <a:r>
              <a:rPr lang="en-US"/>
              <a:t>Becoming a Hawkeye</a:t>
            </a:r>
          </a:p>
        </p:txBody>
      </p:sp>
      <p:pic>
        <p:nvPicPr>
          <p:cNvPr id="13" name="Picture Placeholder 12" descr="A person sitting at a desk&#10;&#10;Description automatically generated with medium confidence">
            <a:extLst>
              <a:ext uri="{FF2B5EF4-FFF2-40B4-BE49-F238E27FC236}">
                <a16:creationId xmlns:a16="http://schemas.microsoft.com/office/drawing/2014/main" id="{D6DD13DD-E7EE-47DF-80C0-31FC6B06A4CD}"/>
              </a:ext>
            </a:extLst>
          </p:cNvPr>
          <p:cNvPicPr>
            <a:picLocks noGrp="1" noChangeAspect="1"/>
          </p:cNvPicPr>
          <p:nvPr>
            <p:ph type="pic" sz="quarter" idx="14"/>
          </p:nvPr>
        </p:nvPicPr>
        <p:blipFill>
          <a:blip r:embed="rId3"/>
          <a:srcRect t="7459" b="7459"/>
          <a:stretch>
            <a:fillRect/>
          </a:stretch>
        </p:blipFill>
        <p:spPr/>
      </p:pic>
      <p:sp>
        <p:nvSpPr>
          <p:cNvPr id="6" name="Title 5">
            <a:extLst>
              <a:ext uri="{FF2B5EF4-FFF2-40B4-BE49-F238E27FC236}">
                <a16:creationId xmlns:a16="http://schemas.microsoft.com/office/drawing/2014/main" id="{2D97ACC4-1F74-4A11-8D0E-65D24AC75044}"/>
              </a:ext>
            </a:extLst>
          </p:cNvPr>
          <p:cNvSpPr>
            <a:spLocks noGrp="1"/>
          </p:cNvSpPr>
          <p:nvPr>
            <p:ph type="title"/>
          </p:nvPr>
        </p:nvSpPr>
        <p:spPr/>
        <p:txBody>
          <a:bodyPr/>
          <a:lstStyle/>
          <a:p>
            <a:r>
              <a:rPr lang="en-US" sz="3700">
                <a:latin typeface="+mj-lt"/>
              </a:rPr>
              <a:t>What do you have access to? </a:t>
            </a:r>
          </a:p>
        </p:txBody>
      </p:sp>
      <p:sp>
        <p:nvSpPr>
          <p:cNvPr id="3" name="Text Placeholder 2">
            <a:extLst>
              <a:ext uri="{FF2B5EF4-FFF2-40B4-BE49-F238E27FC236}">
                <a16:creationId xmlns:a16="http://schemas.microsoft.com/office/drawing/2014/main" id="{53CE71F9-1A9E-44F2-9A86-455F657EAF3E}"/>
              </a:ext>
            </a:extLst>
          </p:cNvPr>
          <p:cNvSpPr>
            <a:spLocks noGrp="1"/>
          </p:cNvSpPr>
          <p:nvPr>
            <p:ph idx="1"/>
          </p:nvPr>
        </p:nvSpPr>
        <p:spPr/>
        <p:txBody>
          <a:bodyPr vert="horz" lIns="91440" tIns="45720" rIns="91440" bIns="45720" rtlCol="0" anchor="t">
            <a:normAutofit lnSpcReduction="10000"/>
          </a:bodyPr>
          <a:lstStyle/>
          <a:p>
            <a:pPr>
              <a:lnSpc>
                <a:spcPct val="100000"/>
              </a:lnSpc>
            </a:pPr>
            <a:r>
              <a:rPr lang="en-US">
                <a:latin typeface="+mn-lt"/>
                <a:cs typeface="Arial"/>
              </a:rPr>
              <a:t>Places: Early &amp; often</a:t>
            </a:r>
          </a:p>
          <a:p>
            <a:pPr lvl="1"/>
            <a:r>
              <a:rPr lang="en-US">
                <a:latin typeface="+mn-lt"/>
                <a:cs typeface="Arial"/>
              </a:rPr>
              <a:t>Physical &amp; Virtual Options</a:t>
            </a:r>
          </a:p>
          <a:p>
            <a:pPr lvl="1"/>
            <a:r>
              <a:rPr lang="en-US">
                <a:latin typeface="+mn-lt"/>
                <a:cs typeface="Arial"/>
              </a:rPr>
              <a:t>Supplemental Instruction</a:t>
            </a:r>
          </a:p>
          <a:p>
            <a:pPr lvl="1"/>
            <a:r>
              <a:rPr lang="en-US">
                <a:latin typeface="+mn-lt"/>
                <a:cs typeface="Arial"/>
              </a:rPr>
              <a:t>Faculty Drop-In Hours</a:t>
            </a:r>
          </a:p>
          <a:p>
            <a:pPr lvl="1"/>
            <a:r>
              <a:rPr lang="en-US">
                <a:latin typeface="+mn-lt"/>
                <a:cs typeface="Arial"/>
              </a:rPr>
              <a:t>Campus Help Labs </a:t>
            </a:r>
            <a:endParaRPr lang="en-US">
              <a:latin typeface="+mn-lt"/>
            </a:endParaRPr>
          </a:p>
          <a:p>
            <a:pPr>
              <a:lnSpc>
                <a:spcPct val="100000"/>
              </a:lnSpc>
            </a:pPr>
            <a:r>
              <a:rPr lang="en-US">
                <a:latin typeface="+mn-lt"/>
                <a:cs typeface="Arial"/>
              </a:rPr>
              <a:t>Websites: Tutor Iowa</a:t>
            </a:r>
          </a:p>
          <a:p>
            <a:pPr lvl="1"/>
            <a:r>
              <a:rPr lang="en-US">
                <a:latin typeface="+mn-lt"/>
                <a:cs typeface="Arial"/>
              </a:rPr>
              <a:t>tutor.uiowa.edu</a:t>
            </a:r>
          </a:p>
          <a:p>
            <a:pPr>
              <a:lnSpc>
                <a:spcPct val="100000"/>
              </a:lnSpc>
            </a:pPr>
            <a:r>
              <a:rPr lang="en-US" b="1">
                <a:latin typeface="+mn-lt"/>
                <a:cs typeface="Arial"/>
              </a:rPr>
              <a:t>People: Don’t do it alone</a:t>
            </a:r>
          </a:p>
          <a:p>
            <a:pPr lvl="1"/>
            <a:r>
              <a:rPr lang="en-US" b="1">
                <a:latin typeface="+mn-lt"/>
                <a:cs typeface="Arial"/>
              </a:rPr>
              <a:t>Support Team</a:t>
            </a:r>
          </a:p>
        </p:txBody>
      </p:sp>
      <p:pic>
        <p:nvPicPr>
          <p:cNvPr id="17" name="Picture Placeholder 16" descr="A picture containing text, indoor, computer, electronics&#10;&#10;Description automatically generated">
            <a:extLst>
              <a:ext uri="{FF2B5EF4-FFF2-40B4-BE49-F238E27FC236}">
                <a16:creationId xmlns:a16="http://schemas.microsoft.com/office/drawing/2014/main" id="{B710A54A-E9E6-47AE-9CA1-3D8B601BC6B8}"/>
              </a:ext>
            </a:extLst>
          </p:cNvPr>
          <p:cNvPicPr>
            <a:picLocks noGrp="1" noChangeAspect="1"/>
          </p:cNvPicPr>
          <p:nvPr>
            <p:ph type="pic" sz="quarter" idx="11"/>
          </p:nvPr>
        </p:nvPicPr>
        <p:blipFill>
          <a:blip r:embed="rId4"/>
          <a:srcRect t="8183" b="8183"/>
          <a:stretch>
            <a:fillRect/>
          </a:stretch>
        </p:blipFill>
        <p:spPr/>
      </p:pic>
      <p:pic>
        <p:nvPicPr>
          <p:cNvPr id="21" name="Picture Placeholder 20" descr="A group of people walking outside of a building&#10;&#10;Description automatically generated with medium confidence">
            <a:extLst>
              <a:ext uri="{FF2B5EF4-FFF2-40B4-BE49-F238E27FC236}">
                <a16:creationId xmlns:a16="http://schemas.microsoft.com/office/drawing/2014/main" id="{9217C14C-89BB-43C4-BFD0-564D4CEBF3A5}"/>
              </a:ext>
            </a:extLst>
          </p:cNvPr>
          <p:cNvPicPr>
            <a:picLocks noGrp="1" noChangeAspect="1"/>
          </p:cNvPicPr>
          <p:nvPr>
            <p:ph type="pic" sz="quarter" idx="15"/>
          </p:nvPr>
        </p:nvPicPr>
        <p:blipFill>
          <a:blip r:embed="rId5"/>
          <a:srcRect t="11696" b="11696"/>
          <a:stretch>
            <a:fillRect/>
          </a:stretch>
        </p:blipFill>
        <p:spPr/>
      </p:pic>
    </p:spTree>
    <p:extLst>
      <p:ext uri="{BB962C8B-B14F-4D97-AF65-F5344CB8AC3E}">
        <p14:creationId xmlns:p14="http://schemas.microsoft.com/office/powerpoint/2010/main" val="1589023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BD93F1-110F-3A91-F93E-2F97D0791FB3}"/>
              </a:ext>
            </a:extLst>
          </p:cNvPr>
          <p:cNvSpPr>
            <a:spLocks noGrp="1"/>
          </p:cNvSpPr>
          <p:nvPr>
            <p:ph type="ftr" sz="quarter" idx="3"/>
          </p:nvPr>
        </p:nvSpPr>
        <p:spPr/>
        <p:txBody>
          <a:bodyPr/>
          <a:lstStyle/>
          <a:p>
            <a:r>
              <a:rPr lang="en-US"/>
              <a:t>Becoming a Hawkeye</a:t>
            </a:r>
          </a:p>
        </p:txBody>
      </p:sp>
      <p:pic>
        <p:nvPicPr>
          <p:cNvPr id="10" name="Picture Placeholder 9" descr="A picture containing indoor, person, clothing, office building&#10;&#10;Description automatically generated">
            <a:extLst>
              <a:ext uri="{FF2B5EF4-FFF2-40B4-BE49-F238E27FC236}">
                <a16:creationId xmlns:a16="http://schemas.microsoft.com/office/drawing/2014/main" id="{16313356-495F-FDF2-5DBF-3E2053078F65}"/>
              </a:ext>
            </a:extLst>
          </p:cNvPr>
          <p:cNvPicPr>
            <a:picLocks noGrp="1" noChangeAspect="1"/>
          </p:cNvPicPr>
          <p:nvPr>
            <p:ph type="pic" sz="quarter" idx="11"/>
          </p:nvPr>
        </p:nvPicPr>
        <p:blipFill>
          <a:blip r:embed="rId3"/>
          <a:srcRect t="2956" b="2956"/>
          <a:stretch>
            <a:fillRect/>
          </a:stretch>
        </p:blipFill>
        <p:spPr/>
      </p:pic>
      <p:pic>
        <p:nvPicPr>
          <p:cNvPr id="12" name="Picture Placeholder 11" descr="A picture containing outdoor, building, tree, sky&#10;&#10;Description automatically generated">
            <a:extLst>
              <a:ext uri="{FF2B5EF4-FFF2-40B4-BE49-F238E27FC236}">
                <a16:creationId xmlns:a16="http://schemas.microsoft.com/office/drawing/2014/main" id="{F70CEEC7-76E6-22AB-2CD5-0D4BA4A6FDCF}"/>
              </a:ext>
            </a:extLst>
          </p:cNvPr>
          <p:cNvPicPr>
            <a:picLocks noGrp="1" noChangeAspect="1"/>
          </p:cNvPicPr>
          <p:nvPr>
            <p:ph type="pic" sz="quarter" idx="15"/>
          </p:nvPr>
        </p:nvPicPr>
        <p:blipFill>
          <a:blip r:embed="rId4"/>
          <a:srcRect l="33321" r="33321"/>
          <a:stretch>
            <a:fillRect/>
          </a:stretch>
        </p:blipFill>
        <p:spPr>
          <a:xfrm>
            <a:off x="9708596" y="0"/>
            <a:ext cx="2483404" cy="3191425"/>
          </a:xfrm>
        </p:spPr>
      </p:pic>
      <p:sp>
        <p:nvSpPr>
          <p:cNvPr id="6" name="Title 5">
            <a:extLst>
              <a:ext uri="{FF2B5EF4-FFF2-40B4-BE49-F238E27FC236}">
                <a16:creationId xmlns:a16="http://schemas.microsoft.com/office/drawing/2014/main" id="{47662BBF-076F-C545-63B1-4621A5149A02}"/>
              </a:ext>
            </a:extLst>
          </p:cNvPr>
          <p:cNvSpPr>
            <a:spLocks noGrp="1"/>
          </p:cNvSpPr>
          <p:nvPr>
            <p:ph type="title"/>
          </p:nvPr>
        </p:nvSpPr>
        <p:spPr/>
        <p:txBody>
          <a:bodyPr/>
          <a:lstStyle/>
          <a:p>
            <a:r>
              <a:rPr lang="en-US">
                <a:latin typeface="Arial"/>
                <a:cs typeface="Arial"/>
              </a:rPr>
              <a:t>Academic Advising</a:t>
            </a:r>
            <a:br>
              <a:rPr lang="en-US">
                <a:latin typeface="Arial"/>
                <a:cs typeface="Arial"/>
              </a:rPr>
            </a:br>
            <a:r>
              <a:rPr lang="en-US">
                <a:latin typeface="Arial"/>
                <a:cs typeface="Arial"/>
              </a:rPr>
              <a:t>at Iowa</a:t>
            </a:r>
            <a:endParaRPr lang="en-US"/>
          </a:p>
        </p:txBody>
      </p:sp>
      <p:sp>
        <p:nvSpPr>
          <p:cNvPr id="7" name="Content Placeholder 6">
            <a:extLst>
              <a:ext uri="{FF2B5EF4-FFF2-40B4-BE49-F238E27FC236}">
                <a16:creationId xmlns:a16="http://schemas.microsoft.com/office/drawing/2014/main" id="{68A23C73-B446-C1B3-508D-EBAF0607ECD1}"/>
              </a:ext>
            </a:extLst>
          </p:cNvPr>
          <p:cNvSpPr>
            <a:spLocks noGrp="1"/>
          </p:cNvSpPr>
          <p:nvPr>
            <p:ph idx="1"/>
          </p:nvPr>
        </p:nvSpPr>
        <p:spPr/>
        <p:txBody>
          <a:bodyPr vert="horz" lIns="91440" tIns="45720" rIns="91440" bIns="45720" rtlCol="0" anchor="t">
            <a:normAutofit/>
          </a:bodyPr>
          <a:lstStyle/>
          <a:p>
            <a:r>
              <a:rPr lang="en-US">
                <a:latin typeface="Arial"/>
                <a:cs typeface="Arial"/>
              </a:rPr>
              <a:t>Academic Advising Center</a:t>
            </a:r>
          </a:p>
          <a:p>
            <a:pPr marL="0" indent="0">
              <a:buNone/>
            </a:pPr>
            <a:endParaRPr lang="en-US"/>
          </a:p>
          <a:p>
            <a:r>
              <a:rPr lang="en-US">
                <a:latin typeface="Arial"/>
                <a:cs typeface="Arial"/>
              </a:rPr>
              <a:t>College Advising</a:t>
            </a:r>
          </a:p>
        </p:txBody>
      </p:sp>
      <p:pic>
        <p:nvPicPr>
          <p:cNvPr id="18" name="Picture Placeholder 17" descr="A group of people sitting at a desk&#10;&#10;Description automatically generated with medium confidence">
            <a:extLst>
              <a:ext uri="{FF2B5EF4-FFF2-40B4-BE49-F238E27FC236}">
                <a16:creationId xmlns:a16="http://schemas.microsoft.com/office/drawing/2014/main" id="{2719327C-1208-D627-67E8-5E24E517C553}"/>
              </a:ext>
            </a:extLst>
          </p:cNvPr>
          <p:cNvPicPr>
            <a:picLocks noGrp="1" noChangeAspect="1"/>
          </p:cNvPicPr>
          <p:nvPr>
            <p:ph type="pic" sz="quarter" idx="14"/>
          </p:nvPr>
        </p:nvPicPr>
        <p:blipFill rotWithShape="1">
          <a:blip r:embed="rId5"/>
          <a:srcRect l="55189" t="-1642" r="11453" b="1642"/>
          <a:stretch/>
        </p:blipFill>
        <p:spPr>
          <a:xfrm>
            <a:off x="7159502" y="0"/>
            <a:ext cx="2483404" cy="3191425"/>
          </a:xfrm>
        </p:spPr>
      </p:pic>
    </p:spTree>
    <p:extLst>
      <p:ext uri="{BB962C8B-B14F-4D97-AF65-F5344CB8AC3E}">
        <p14:creationId xmlns:p14="http://schemas.microsoft.com/office/powerpoint/2010/main" val="295692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BE89A-60DE-E3FC-B6BA-7BE6BE722F88}"/>
              </a:ext>
            </a:extLst>
          </p:cNvPr>
          <p:cNvSpPr>
            <a:spLocks noGrp="1"/>
          </p:cNvSpPr>
          <p:nvPr>
            <p:ph type="title"/>
          </p:nvPr>
        </p:nvSpPr>
        <p:spPr/>
        <p:txBody>
          <a:bodyPr/>
          <a:lstStyle/>
          <a:p>
            <a:r>
              <a:rPr lang="en-US">
                <a:latin typeface="Arial"/>
                <a:cs typeface="Arial"/>
              </a:rPr>
              <a:t>College Advising</a:t>
            </a:r>
            <a:endParaRPr lang="en-US"/>
          </a:p>
        </p:txBody>
      </p:sp>
      <p:sp>
        <p:nvSpPr>
          <p:cNvPr id="3" name="Content Placeholder 2">
            <a:extLst>
              <a:ext uri="{FF2B5EF4-FFF2-40B4-BE49-F238E27FC236}">
                <a16:creationId xmlns:a16="http://schemas.microsoft.com/office/drawing/2014/main" id="{3BBFBA9C-61B5-EB66-ABD7-1D9F8F108627}"/>
              </a:ext>
            </a:extLst>
          </p:cNvPr>
          <p:cNvSpPr>
            <a:spLocks noGrp="1"/>
          </p:cNvSpPr>
          <p:nvPr>
            <p:ph idx="1"/>
          </p:nvPr>
        </p:nvSpPr>
        <p:spPr>
          <a:xfrm>
            <a:off x="838200" y="1715881"/>
            <a:ext cx="10515600" cy="4018000"/>
          </a:xfrm>
        </p:spPr>
        <p:txBody>
          <a:bodyPr vert="horz" lIns="91440" tIns="45720" rIns="91440" bIns="45720" rtlCol="0" anchor="t">
            <a:normAutofit/>
          </a:bodyPr>
          <a:lstStyle/>
          <a:p>
            <a:r>
              <a:rPr lang="en-US">
                <a:latin typeface="Arial"/>
                <a:cs typeface="Arial"/>
              </a:rPr>
              <a:t>College of Education</a:t>
            </a:r>
            <a:endParaRPr lang="en-US"/>
          </a:p>
          <a:p>
            <a:r>
              <a:rPr lang="en-US">
                <a:latin typeface="Arial"/>
                <a:cs typeface="Arial"/>
              </a:rPr>
              <a:t>College of Engineering</a:t>
            </a:r>
          </a:p>
          <a:p>
            <a:r>
              <a:rPr lang="en-US">
                <a:latin typeface="Arial"/>
                <a:cs typeface="Arial"/>
              </a:rPr>
              <a:t>College of Liberal Arts and Sciences</a:t>
            </a:r>
          </a:p>
          <a:p>
            <a:r>
              <a:rPr lang="en-US">
                <a:latin typeface="Arial"/>
                <a:cs typeface="Arial"/>
              </a:rPr>
              <a:t>College of Nursing</a:t>
            </a:r>
          </a:p>
          <a:p>
            <a:r>
              <a:rPr lang="en-US">
                <a:latin typeface="Arial"/>
                <a:cs typeface="Arial"/>
              </a:rPr>
              <a:t>College of Pharmacy</a:t>
            </a:r>
          </a:p>
          <a:p>
            <a:r>
              <a:rPr lang="en-US">
                <a:latin typeface="Arial"/>
                <a:cs typeface="Arial"/>
              </a:rPr>
              <a:t>College of Public Health</a:t>
            </a:r>
          </a:p>
          <a:p>
            <a:r>
              <a:rPr lang="en-US" err="1">
                <a:latin typeface="Arial"/>
                <a:cs typeface="Arial"/>
              </a:rPr>
              <a:t>Tippie</a:t>
            </a:r>
            <a:r>
              <a:rPr lang="en-US">
                <a:latin typeface="Arial"/>
                <a:cs typeface="Arial"/>
              </a:rPr>
              <a:t> College of Business</a:t>
            </a:r>
          </a:p>
          <a:p>
            <a:endParaRPr lang="en-US">
              <a:latin typeface="Arial"/>
              <a:cs typeface="Arial"/>
            </a:endParaRPr>
          </a:p>
        </p:txBody>
      </p:sp>
      <p:sp>
        <p:nvSpPr>
          <p:cNvPr id="4" name="Footer Placeholder 3">
            <a:extLst>
              <a:ext uri="{FF2B5EF4-FFF2-40B4-BE49-F238E27FC236}">
                <a16:creationId xmlns:a16="http://schemas.microsoft.com/office/drawing/2014/main" id="{AF4C689B-74EC-3E80-B448-AB48759AB95D}"/>
              </a:ext>
            </a:extLst>
          </p:cNvPr>
          <p:cNvSpPr>
            <a:spLocks noGrp="1"/>
          </p:cNvSpPr>
          <p:nvPr>
            <p:ph type="ftr" sz="quarter" idx="3"/>
          </p:nvPr>
        </p:nvSpPr>
        <p:spPr/>
        <p:txBody>
          <a:bodyPr/>
          <a:lstStyle/>
          <a:p>
            <a:r>
              <a:rPr lang="en-US"/>
              <a:t>Becoming a Hawkeye</a:t>
            </a:r>
          </a:p>
        </p:txBody>
      </p:sp>
    </p:spTree>
    <p:extLst>
      <p:ext uri="{BB962C8B-B14F-4D97-AF65-F5344CB8AC3E}">
        <p14:creationId xmlns:p14="http://schemas.microsoft.com/office/powerpoint/2010/main" val="2535774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1E81BA0-0A78-7932-C78A-401D9E32CCFA}"/>
              </a:ext>
            </a:extLst>
          </p:cNvPr>
          <p:cNvSpPr>
            <a:spLocks noGrp="1"/>
          </p:cNvSpPr>
          <p:nvPr>
            <p:ph type="ftr" sz="quarter" idx="3"/>
          </p:nvPr>
        </p:nvSpPr>
        <p:spPr/>
        <p:txBody>
          <a:bodyPr/>
          <a:lstStyle/>
          <a:p>
            <a:r>
              <a:rPr lang="en-US"/>
              <a:t>Becoming a Hawkeye</a:t>
            </a:r>
          </a:p>
        </p:txBody>
      </p:sp>
      <p:pic>
        <p:nvPicPr>
          <p:cNvPr id="9" name="Picture 9">
            <a:extLst>
              <a:ext uri="{FF2B5EF4-FFF2-40B4-BE49-F238E27FC236}">
                <a16:creationId xmlns:a16="http://schemas.microsoft.com/office/drawing/2014/main" id="{B03E08B7-588D-B2A1-7A76-1DA35A4027F3}"/>
              </a:ext>
            </a:extLst>
          </p:cNvPr>
          <p:cNvPicPr>
            <a:picLocks noGrp="1" noChangeAspect="1"/>
          </p:cNvPicPr>
          <p:nvPr>
            <p:ph type="pic" sz="quarter" idx="11"/>
          </p:nvPr>
        </p:nvPicPr>
        <p:blipFill>
          <a:blip r:embed="rId3"/>
          <a:srcRect l="23777" r="23777"/>
          <a:stretch/>
        </p:blipFill>
        <p:spPr>
          <a:xfrm>
            <a:off x="7159502" y="0"/>
            <a:ext cx="5029200" cy="6386760"/>
          </a:xfrm>
        </p:spPr>
      </p:pic>
      <p:sp>
        <p:nvSpPr>
          <p:cNvPr id="15" name="Content Placeholder 14">
            <a:extLst>
              <a:ext uri="{FF2B5EF4-FFF2-40B4-BE49-F238E27FC236}">
                <a16:creationId xmlns:a16="http://schemas.microsoft.com/office/drawing/2014/main" id="{34DBE624-1BBB-67DC-4108-CFC4ED009F7E}"/>
              </a:ext>
            </a:extLst>
          </p:cNvPr>
          <p:cNvSpPr>
            <a:spLocks noGrp="1"/>
          </p:cNvSpPr>
          <p:nvPr>
            <p:ph idx="1"/>
          </p:nvPr>
        </p:nvSpPr>
        <p:spPr>
          <a:xfrm>
            <a:off x="533400" y="1993647"/>
            <a:ext cx="5562600" cy="3923407"/>
          </a:xfrm>
        </p:spPr>
        <p:txBody>
          <a:bodyPr vert="horz" lIns="91440" tIns="45720" rIns="91440" bIns="45720" rtlCol="0" anchor="t">
            <a:normAutofit/>
          </a:bodyPr>
          <a:lstStyle/>
          <a:p>
            <a:pPr marL="0" indent="0">
              <a:buNone/>
            </a:pPr>
            <a:r>
              <a:rPr lang="en-US" sz="4800" b="1">
                <a:latin typeface="Arial"/>
                <a:cs typeface="Arial"/>
              </a:rPr>
              <a:t>Develop Your Support Team</a:t>
            </a:r>
            <a:endParaRPr lang="en-US" sz="4800" b="1"/>
          </a:p>
        </p:txBody>
      </p:sp>
    </p:spTree>
    <p:extLst>
      <p:ext uri="{BB962C8B-B14F-4D97-AF65-F5344CB8AC3E}">
        <p14:creationId xmlns:p14="http://schemas.microsoft.com/office/powerpoint/2010/main" val="4220345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11905-DA37-E3AF-2505-4F316CB24612}"/>
              </a:ext>
            </a:extLst>
          </p:cNvPr>
          <p:cNvSpPr>
            <a:spLocks noGrp="1"/>
          </p:cNvSpPr>
          <p:nvPr>
            <p:ph type="title"/>
          </p:nvPr>
        </p:nvSpPr>
        <p:spPr/>
        <p:txBody>
          <a:bodyPr/>
          <a:lstStyle/>
          <a:p>
            <a:r>
              <a:rPr lang="en-US">
                <a:latin typeface="Arial"/>
                <a:cs typeface="Arial"/>
              </a:rPr>
              <a:t>Take-Aways for Students</a:t>
            </a:r>
            <a:endParaRPr lang="en-US"/>
          </a:p>
        </p:txBody>
      </p:sp>
      <p:sp>
        <p:nvSpPr>
          <p:cNvPr id="3" name="Content Placeholder 2">
            <a:extLst>
              <a:ext uri="{FF2B5EF4-FFF2-40B4-BE49-F238E27FC236}">
                <a16:creationId xmlns:a16="http://schemas.microsoft.com/office/drawing/2014/main" id="{58265A2D-4AF8-7F0B-F071-61ED56552497}"/>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Strategies to remember:</a:t>
            </a:r>
          </a:p>
          <a:p>
            <a:pPr marL="0" indent="0">
              <a:buNone/>
            </a:pPr>
            <a:r>
              <a:rPr lang="en-US">
                <a:latin typeface="Arial"/>
                <a:cs typeface="Arial"/>
              </a:rPr>
              <a:t>1. Understand time and expectations</a:t>
            </a:r>
          </a:p>
          <a:p>
            <a:pPr marL="0" indent="0">
              <a:buNone/>
            </a:pPr>
            <a:r>
              <a:rPr lang="en-US">
                <a:latin typeface="Arial"/>
                <a:cs typeface="Arial"/>
              </a:rPr>
              <a:t>2. Practice foundational academic behaviors</a:t>
            </a:r>
          </a:p>
          <a:p>
            <a:pPr marL="0" indent="0">
              <a:buNone/>
            </a:pPr>
            <a:r>
              <a:rPr lang="en-US">
                <a:latin typeface="Arial"/>
                <a:cs typeface="Arial"/>
              </a:rPr>
              <a:t>3. Stay informed</a:t>
            </a:r>
          </a:p>
          <a:p>
            <a:pPr marL="0" indent="0">
              <a:buNone/>
            </a:pPr>
            <a:r>
              <a:rPr lang="en-US">
                <a:latin typeface="Arial"/>
                <a:cs typeface="Arial"/>
              </a:rPr>
              <a:t>4. Utilize resources</a:t>
            </a:r>
            <a:endParaRPr lang="en-US"/>
          </a:p>
        </p:txBody>
      </p:sp>
      <p:sp>
        <p:nvSpPr>
          <p:cNvPr id="4" name="Footer Placeholder 3">
            <a:extLst>
              <a:ext uri="{FF2B5EF4-FFF2-40B4-BE49-F238E27FC236}">
                <a16:creationId xmlns:a16="http://schemas.microsoft.com/office/drawing/2014/main" id="{DAF39054-ECE3-6EF4-F56C-918A182609C9}"/>
              </a:ext>
            </a:extLst>
          </p:cNvPr>
          <p:cNvSpPr>
            <a:spLocks noGrp="1"/>
          </p:cNvSpPr>
          <p:nvPr>
            <p:ph type="ftr" sz="quarter" idx="3"/>
          </p:nvPr>
        </p:nvSpPr>
        <p:spPr/>
        <p:txBody>
          <a:bodyPr/>
          <a:lstStyle/>
          <a:p>
            <a:r>
              <a:rPr lang="en-US"/>
              <a:t>Becoming a Hawkeye</a:t>
            </a:r>
          </a:p>
        </p:txBody>
      </p:sp>
    </p:spTree>
    <p:extLst>
      <p:ext uri="{BB962C8B-B14F-4D97-AF65-F5344CB8AC3E}">
        <p14:creationId xmlns:p14="http://schemas.microsoft.com/office/powerpoint/2010/main" val="3796158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B047F-E5BD-C63A-F13F-4730C3AA829C}"/>
              </a:ext>
            </a:extLst>
          </p:cNvPr>
          <p:cNvSpPr>
            <a:spLocks noGrp="1"/>
          </p:cNvSpPr>
          <p:nvPr>
            <p:ph type="title"/>
          </p:nvPr>
        </p:nvSpPr>
        <p:spPr/>
        <p:txBody>
          <a:bodyPr/>
          <a:lstStyle/>
          <a:p>
            <a:r>
              <a:rPr lang="en-US">
                <a:latin typeface="Arial"/>
                <a:cs typeface="Arial"/>
              </a:rPr>
              <a:t>Take-Aways for Families and Guests</a:t>
            </a:r>
            <a:endParaRPr lang="en-US"/>
          </a:p>
        </p:txBody>
      </p:sp>
      <p:sp>
        <p:nvSpPr>
          <p:cNvPr id="3" name="Content Placeholder 2">
            <a:extLst>
              <a:ext uri="{FF2B5EF4-FFF2-40B4-BE49-F238E27FC236}">
                <a16:creationId xmlns:a16="http://schemas.microsoft.com/office/drawing/2014/main" id="{9A133777-F591-5A44-76F1-547E38972E2B}"/>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Ask questions:</a:t>
            </a:r>
          </a:p>
          <a:p>
            <a:pPr>
              <a:buFont typeface="Arial"/>
              <a:buChar char="•"/>
            </a:pPr>
            <a:r>
              <a:rPr lang="en-US">
                <a:latin typeface="Arial"/>
                <a:cs typeface="Arial"/>
              </a:rPr>
              <a:t>How are you managing your time?</a:t>
            </a:r>
          </a:p>
          <a:p>
            <a:pPr>
              <a:buFont typeface="Arial"/>
              <a:buChar char="•"/>
            </a:pPr>
            <a:r>
              <a:rPr lang="en-US">
                <a:latin typeface="Arial"/>
                <a:cs typeface="Arial"/>
              </a:rPr>
              <a:t>What academic behaviors are working? </a:t>
            </a:r>
            <a:endParaRPr lang="en-US"/>
          </a:p>
          <a:p>
            <a:pPr>
              <a:buFont typeface="Arial"/>
              <a:buChar char="•"/>
            </a:pPr>
            <a:r>
              <a:rPr lang="en-US">
                <a:latin typeface="Arial"/>
                <a:cs typeface="Arial"/>
              </a:rPr>
              <a:t>What academic behaviors aren't working? What changes will you make?</a:t>
            </a:r>
          </a:p>
          <a:p>
            <a:pPr>
              <a:buFont typeface="Arial"/>
              <a:buChar char="•"/>
            </a:pPr>
            <a:r>
              <a:rPr lang="en-US">
                <a:latin typeface="Arial"/>
                <a:cs typeface="Arial"/>
              </a:rPr>
              <a:t>How often are you checking your email?</a:t>
            </a:r>
          </a:p>
          <a:p>
            <a:pPr>
              <a:buFont typeface="Arial"/>
              <a:buChar char="•"/>
            </a:pPr>
            <a:r>
              <a:rPr lang="en-US">
                <a:latin typeface="Arial"/>
                <a:cs typeface="Arial"/>
              </a:rPr>
              <a:t>What campus resources have you used so far?</a:t>
            </a:r>
          </a:p>
          <a:p>
            <a:pPr>
              <a:buFont typeface="Arial"/>
              <a:buChar char="•"/>
            </a:pPr>
            <a:r>
              <a:rPr lang="en-US">
                <a:latin typeface="Arial"/>
                <a:cs typeface="Arial"/>
              </a:rPr>
              <a:t>Who is part of your support team?</a:t>
            </a:r>
          </a:p>
        </p:txBody>
      </p:sp>
      <p:sp>
        <p:nvSpPr>
          <p:cNvPr id="4" name="Footer Placeholder 3">
            <a:extLst>
              <a:ext uri="{FF2B5EF4-FFF2-40B4-BE49-F238E27FC236}">
                <a16:creationId xmlns:a16="http://schemas.microsoft.com/office/drawing/2014/main" id="{BF236620-7079-779A-83B1-AA4C580EC55A}"/>
              </a:ext>
            </a:extLst>
          </p:cNvPr>
          <p:cNvSpPr>
            <a:spLocks noGrp="1"/>
          </p:cNvSpPr>
          <p:nvPr>
            <p:ph type="ftr" sz="quarter" idx="3"/>
          </p:nvPr>
        </p:nvSpPr>
        <p:spPr/>
        <p:txBody>
          <a:bodyPr/>
          <a:lstStyle/>
          <a:p>
            <a:r>
              <a:rPr lang="en-US"/>
              <a:t>Becoming a Hawkeye</a:t>
            </a:r>
          </a:p>
        </p:txBody>
      </p:sp>
    </p:spTree>
    <p:extLst>
      <p:ext uri="{BB962C8B-B14F-4D97-AF65-F5344CB8AC3E}">
        <p14:creationId xmlns:p14="http://schemas.microsoft.com/office/powerpoint/2010/main" val="4176215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848C61-C124-4C49-97C4-0B76F6D2E36A}"/>
              </a:ext>
            </a:extLst>
          </p:cNvPr>
          <p:cNvSpPr>
            <a:spLocks noGrp="1"/>
          </p:cNvSpPr>
          <p:nvPr>
            <p:ph type="ctrTitle"/>
          </p:nvPr>
        </p:nvSpPr>
        <p:spPr>
          <a:xfrm>
            <a:off x="846698" y="2306287"/>
            <a:ext cx="9144000" cy="1843238"/>
          </a:xfrm>
          <a:solidFill>
            <a:schemeClr val="tx1"/>
          </a:solidFill>
        </p:spPr>
        <p:txBody>
          <a:bodyPr>
            <a:normAutofit/>
          </a:bodyPr>
          <a:lstStyle/>
          <a:p>
            <a:r>
              <a:rPr lang="en-US" sz="4000" dirty="0">
                <a:solidFill>
                  <a:schemeClr val="accent1"/>
                </a:solidFill>
                <a:latin typeface="Arial"/>
                <a:cs typeface="Arial"/>
              </a:rPr>
              <a:t>Office of Student Learning</a:t>
            </a:r>
            <a:br>
              <a:rPr lang="en-US" dirty="0">
                <a:latin typeface="Arial"/>
                <a:cs typeface="Arial"/>
              </a:rPr>
            </a:br>
            <a:r>
              <a:rPr lang="en-US" sz="2400" dirty="0">
                <a:latin typeface="Arial"/>
                <a:cs typeface="Arial"/>
              </a:rPr>
              <a:t>319.467.1561</a:t>
            </a:r>
            <a:br>
              <a:rPr lang="en-US" sz="2400" dirty="0">
                <a:latin typeface="Arial"/>
                <a:cs typeface="Arial"/>
              </a:rPr>
            </a:br>
            <a:r>
              <a:rPr lang="en-US" sz="2400" dirty="0">
                <a:latin typeface="Arial"/>
                <a:cs typeface="Arial"/>
              </a:rPr>
              <a:t>ui-learning@uiowa.edu</a:t>
            </a:r>
            <a:br>
              <a:rPr lang="en-US" sz="2400" dirty="0">
                <a:latin typeface="Arial"/>
                <a:cs typeface="Arial"/>
              </a:rPr>
            </a:br>
            <a:r>
              <a:rPr lang="en-US" sz="2400" dirty="0">
                <a:latin typeface="Arial"/>
                <a:cs typeface="Arial"/>
              </a:rPr>
              <a:t>tutor.uiowa.edu</a:t>
            </a:r>
            <a:endParaRPr lang="en-US" dirty="0">
              <a:latin typeface="Arial"/>
              <a:cs typeface="Arial"/>
            </a:endParaRPr>
          </a:p>
        </p:txBody>
      </p:sp>
      <p:sp>
        <p:nvSpPr>
          <p:cNvPr id="4" name="Title 7">
            <a:extLst>
              <a:ext uri="{FF2B5EF4-FFF2-40B4-BE49-F238E27FC236}">
                <a16:creationId xmlns:a16="http://schemas.microsoft.com/office/drawing/2014/main" id="{B147E692-2971-47F2-8B88-5F53DB5BA11B}"/>
              </a:ext>
            </a:extLst>
          </p:cNvPr>
          <p:cNvSpPr txBox="1">
            <a:spLocks/>
          </p:cNvSpPr>
          <p:nvPr/>
        </p:nvSpPr>
        <p:spPr>
          <a:xfrm>
            <a:off x="850556" y="4440512"/>
            <a:ext cx="9144000" cy="184323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r>
              <a:rPr lang="en-US" sz="4000">
                <a:solidFill>
                  <a:schemeClr val="accent1"/>
                </a:solidFill>
                <a:latin typeface="Arial"/>
                <a:cs typeface="Arial"/>
              </a:rPr>
              <a:t>Academic Advising Center</a:t>
            </a:r>
            <a:br>
              <a:rPr lang="en-US">
                <a:latin typeface="Arial"/>
                <a:cs typeface="Arial"/>
              </a:rPr>
            </a:br>
            <a:r>
              <a:rPr lang="en-US" sz="2400">
                <a:latin typeface="Arial"/>
                <a:cs typeface="Arial"/>
              </a:rPr>
              <a:t>319.353.5700</a:t>
            </a:r>
            <a:br>
              <a:rPr lang="en-US" sz="2400">
                <a:latin typeface="Arial"/>
                <a:cs typeface="Arial"/>
              </a:rPr>
            </a:br>
            <a:r>
              <a:rPr lang="en-US" sz="2400">
                <a:latin typeface="Arial"/>
                <a:cs typeface="Arial"/>
              </a:rPr>
              <a:t>advising-center@uiowa.edu</a:t>
            </a:r>
            <a:br>
              <a:rPr lang="en-US" sz="2400">
                <a:latin typeface="Arial"/>
                <a:cs typeface="Arial"/>
              </a:rPr>
            </a:br>
            <a:r>
              <a:rPr lang="en-US" sz="2400">
                <a:latin typeface="Arial"/>
                <a:cs typeface="Arial"/>
              </a:rPr>
              <a:t>advisingcenter.uiowa.edu</a:t>
            </a:r>
            <a:endParaRPr lang="en-US">
              <a:latin typeface="Arial"/>
              <a:cs typeface="Arial"/>
            </a:endParaRPr>
          </a:p>
        </p:txBody>
      </p:sp>
    </p:spTree>
    <p:extLst>
      <p:ext uri="{BB962C8B-B14F-4D97-AF65-F5344CB8AC3E}">
        <p14:creationId xmlns:p14="http://schemas.microsoft.com/office/powerpoint/2010/main" val="3987231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3363EF7-AD9F-AC2D-2BB8-532871476577}"/>
              </a:ext>
            </a:extLst>
          </p:cNvPr>
          <p:cNvSpPr>
            <a:spLocks noGrp="1"/>
          </p:cNvSpPr>
          <p:nvPr>
            <p:ph idx="1"/>
          </p:nvPr>
        </p:nvSpPr>
        <p:spPr/>
        <p:txBody>
          <a:bodyPr vert="horz" lIns="91440" tIns="45720" rIns="91440" bIns="45720" rtlCol="0" anchor="t">
            <a:normAutofit/>
          </a:bodyPr>
          <a:lstStyle/>
          <a:p>
            <a:r>
              <a:rPr lang="en-US">
                <a:latin typeface="Arial"/>
                <a:cs typeface="Arial"/>
              </a:rPr>
              <a:t>Academics</a:t>
            </a:r>
          </a:p>
          <a:p>
            <a:pPr lvl="1"/>
            <a:r>
              <a:rPr lang="en-US">
                <a:latin typeface="Arial"/>
                <a:cs typeface="Arial"/>
              </a:rPr>
              <a:t>Study 2 hours/week for every credit hour</a:t>
            </a:r>
          </a:p>
          <a:p>
            <a:r>
              <a:rPr lang="en-US">
                <a:latin typeface="Arial"/>
                <a:cs typeface="Arial"/>
              </a:rPr>
              <a:t>Engagement</a:t>
            </a:r>
          </a:p>
          <a:p>
            <a:r>
              <a:rPr lang="en-US">
                <a:latin typeface="Arial"/>
                <a:cs typeface="Arial"/>
              </a:rPr>
              <a:t>Work</a:t>
            </a:r>
          </a:p>
          <a:p>
            <a:r>
              <a:rPr lang="en-US">
                <a:latin typeface="Arial"/>
                <a:cs typeface="Arial"/>
              </a:rPr>
              <a:t>Social</a:t>
            </a:r>
          </a:p>
          <a:p>
            <a:r>
              <a:rPr lang="en-US">
                <a:latin typeface="Arial"/>
                <a:cs typeface="Arial"/>
              </a:rPr>
              <a:t>Balancing multiple commitments</a:t>
            </a:r>
          </a:p>
          <a:p>
            <a:endParaRPr lang="en-US"/>
          </a:p>
          <a:p>
            <a:endParaRPr lang="en-US"/>
          </a:p>
          <a:p>
            <a:endParaRPr lang="en-US"/>
          </a:p>
          <a:p>
            <a:endParaRPr lang="en-US"/>
          </a:p>
        </p:txBody>
      </p:sp>
      <p:sp>
        <p:nvSpPr>
          <p:cNvPr id="2" name="Footer Placeholder 1">
            <a:extLst>
              <a:ext uri="{FF2B5EF4-FFF2-40B4-BE49-F238E27FC236}">
                <a16:creationId xmlns:a16="http://schemas.microsoft.com/office/drawing/2014/main" id="{2CDC593D-DF40-4FA7-A984-AAE042FFFA50}"/>
              </a:ext>
            </a:extLst>
          </p:cNvPr>
          <p:cNvSpPr>
            <a:spLocks noGrp="1"/>
          </p:cNvSpPr>
          <p:nvPr>
            <p:ph type="ftr" sz="quarter" idx="3"/>
          </p:nvPr>
        </p:nvSpPr>
        <p:spPr/>
        <p:txBody>
          <a:bodyPr/>
          <a:lstStyle/>
          <a:p>
            <a:r>
              <a:rPr lang="en-US"/>
              <a:t>Becoming a Hawkeye</a:t>
            </a:r>
          </a:p>
        </p:txBody>
      </p:sp>
      <p:pic>
        <p:nvPicPr>
          <p:cNvPr id="7" name="Picture Placeholder 6" descr="A group of people sitting on the grass in front of a building&#10;&#10;Description automatically generated with medium confidence">
            <a:extLst>
              <a:ext uri="{FF2B5EF4-FFF2-40B4-BE49-F238E27FC236}">
                <a16:creationId xmlns:a16="http://schemas.microsoft.com/office/drawing/2014/main" id="{32FD1FD6-C689-43CA-A418-E51618C44F2B}"/>
              </a:ext>
            </a:extLst>
          </p:cNvPr>
          <p:cNvPicPr>
            <a:picLocks noGrp="1" noChangeAspect="1"/>
          </p:cNvPicPr>
          <p:nvPr>
            <p:ph type="pic" sz="quarter" idx="11"/>
          </p:nvPr>
        </p:nvPicPr>
        <p:blipFill>
          <a:blip r:embed="rId3"/>
          <a:srcRect t="7628" b="7628"/>
          <a:stretch>
            <a:fillRect/>
          </a:stretch>
        </p:blipFill>
        <p:spPr/>
      </p:pic>
      <p:sp>
        <p:nvSpPr>
          <p:cNvPr id="6" name="Title 5">
            <a:extLst>
              <a:ext uri="{FF2B5EF4-FFF2-40B4-BE49-F238E27FC236}">
                <a16:creationId xmlns:a16="http://schemas.microsoft.com/office/drawing/2014/main" id="{2D97ACC4-1F74-4A11-8D0E-65D24AC75044}"/>
              </a:ext>
            </a:extLst>
          </p:cNvPr>
          <p:cNvSpPr>
            <a:spLocks noGrp="1"/>
          </p:cNvSpPr>
          <p:nvPr>
            <p:ph type="title"/>
          </p:nvPr>
        </p:nvSpPr>
        <p:spPr/>
        <p:txBody>
          <a:bodyPr/>
          <a:lstStyle/>
          <a:p>
            <a:r>
              <a:rPr lang="en-US" sz="3700">
                <a:latin typeface="+mj-lt"/>
                <a:cs typeface="Arial"/>
              </a:rPr>
              <a:t>What will your time </a:t>
            </a:r>
            <a:br>
              <a:rPr lang="en-US" sz="3700">
                <a:latin typeface="+mj-lt"/>
                <a:cs typeface="Arial"/>
              </a:rPr>
            </a:br>
            <a:r>
              <a:rPr lang="en-US" sz="3700">
                <a:latin typeface="+mj-lt"/>
                <a:cs typeface="Arial"/>
              </a:rPr>
              <a:t>look like? </a:t>
            </a:r>
            <a:endParaRPr lang="en-US" sz="3700">
              <a:latin typeface="+mj-lt"/>
            </a:endParaRPr>
          </a:p>
        </p:txBody>
      </p:sp>
    </p:spTree>
    <p:extLst>
      <p:ext uri="{BB962C8B-B14F-4D97-AF65-F5344CB8AC3E}">
        <p14:creationId xmlns:p14="http://schemas.microsoft.com/office/powerpoint/2010/main" val="1610704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8716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771A3B93-45B6-4B02-9038-B6952B9F66BF}"/>
              </a:ext>
            </a:extLst>
          </p:cNvPr>
          <p:cNvPicPr>
            <a:picLocks noChangeAspect="1"/>
          </p:cNvPicPr>
          <p:nvPr/>
        </p:nvPicPr>
        <p:blipFill>
          <a:blip r:embed="rId3"/>
          <a:stretch>
            <a:fillRect/>
          </a:stretch>
        </p:blipFill>
        <p:spPr>
          <a:xfrm>
            <a:off x="-298386" y="-124179"/>
            <a:ext cx="12501675" cy="8089319"/>
          </a:xfrm>
          <a:prstGeom prst="rect">
            <a:avLst/>
          </a:prstGeom>
        </p:spPr>
      </p:pic>
      <p:pic>
        <p:nvPicPr>
          <p:cNvPr id="6" name="Picture 5">
            <a:extLst>
              <a:ext uri="{FF2B5EF4-FFF2-40B4-BE49-F238E27FC236}">
                <a16:creationId xmlns:a16="http://schemas.microsoft.com/office/drawing/2014/main" id="{4A466AFA-D468-458F-A6DC-A57EEA9F7B97}"/>
              </a:ext>
            </a:extLst>
          </p:cNvPr>
          <p:cNvPicPr>
            <a:picLocks noChangeAspect="1"/>
          </p:cNvPicPr>
          <p:nvPr/>
        </p:nvPicPr>
        <p:blipFill rotWithShape="1">
          <a:blip r:embed="rId4"/>
          <a:srcRect l="1019" t="2309" r="1017" b="3011"/>
          <a:stretch/>
        </p:blipFill>
        <p:spPr>
          <a:xfrm>
            <a:off x="124178" y="745067"/>
            <a:ext cx="11943644" cy="5328355"/>
          </a:xfrm>
          <a:prstGeom prst="rect">
            <a:avLst/>
          </a:prstGeom>
        </p:spPr>
      </p:pic>
    </p:spTree>
    <p:extLst>
      <p:ext uri="{BB962C8B-B14F-4D97-AF65-F5344CB8AC3E}">
        <p14:creationId xmlns:p14="http://schemas.microsoft.com/office/powerpoint/2010/main" val="64089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998C1D5-C95D-4A85-AAC1-A629C4047171}"/>
              </a:ext>
            </a:extLst>
          </p:cNvPr>
          <p:cNvPicPr>
            <a:picLocks noChangeAspect="1"/>
          </p:cNvPicPr>
          <p:nvPr/>
        </p:nvPicPr>
        <p:blipFill>
          <a:blip r:embed="rId3"/>
          <a:stretch>
            <a:fillRect/>
          </a:stretch>
        </p:blipFill>
        <p:spPr>
          <a:xfrm>
            <a:off x="-298386" y="-124179"/>
            <a:ext cx="12501675" cy="8089319"/>
          </a:xfrm>
          <a:prstGeom prst="rect">
            <a:avLst/>
          </a:prstGeom>
        </p:spPr>
      </p:pic>
      <p:pic>
        <p:nvPicPr>
          <p:cNvPr id="3" name="Picture 2">
            <a:extLst>
              <a:ext uri="{FF2B5EF4-FFF2-40B4-BE49-F238E27FC236}">
                <a16:creationId xmlns:a16="http://schemas.microsoft.com/office/drawing/2014/main" id="{B646D1E5-EAAB-4E47-AAC0-E2A6F47B37D5}"/>
              </a:ext>
            </a:extLst>
          </p:cNvPr>
          <p:cNvPicPr>
            <a:picLocks noChangeAspect="1"/>
          </p:cNvPicPr>
          <p:nvPr/>
        </p:nvPicPr>
        <p:blipFill rotWithShape="1">
          <a:blip r:embed="rId4"/>
          <a:srcRect l="1851" t="4421" r="2038" b="5109"/>
          <a:stretch/>
        </p:blipFill>
        <p:spPr>
          <a:xfrm>
            <a:off x="225778" y="812800"/>
            <a:ext cx="11717866" cy="5192889"/>
          </a:xfrm>
          <a:prstGeom prst="rect">
            <a:avLst/>
          </a:prstGeom>
        </p:spPr>
      </p:pic>
    </p:spTree>
    <p:extLst>
      <p:ext uri="{BB962C8B-B14F-4D97-AF65-F5344CB8AC3E}">
        <p14:creationId xmlns:p14="http://schemas.microsoft.com/office/powerpoint/2010/main" val="823320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3363EF7-AD9F-AC2D-2BB8-532871476577}"/>
              </a:ext>
            </a:extLst>
          </p:cNvPr>
          <p:cNvSpPr>
            <a:spLocks noGrp="1"/>
          </p:cNvSpPr>
          <p:nvPr>
            <p:ph idx="1"/>
          </p:nvPr>
        </p:nvSpPr>
        <p:spPr/>
        <p:txBody>
          <a:bodyPr vert="horz" lIns="91440" tIns="45720" rIns="91440" bIns="45720" rtlCol="0" anchor="t">
            <a:normAutofit/>
          </a:bodyPr>
          <a:lstStyle/>
          <a:p>
            <a:r>
              <a:rPr lang="en-US">
                <a:latin typeface="Arial"/>
                <a:cs typeface="Arial"/>
              </a:rPr>
              <a:t>Academics</a:t>
            </a:r>
          </a:p>
          <a:p>
            <a:pPr lvl="1"/>
            <a:r>
              <a:rPr lang="en-US">
                <a:latin typeface="Arial"/>
                <a:cs typeface="Arial"/>
              </a:rPr>
              <a:t>Study 2 hours/week for every credit hour</a:t>
            </a:r>
          </a:p>
          <a:p>
            <a:r>
              <a:rPr lang="en-US">
                <a:latin typeface="Arial"/>
                <a:cs typeface="Arial"/>
              </a:rPr>
              <a:t>Engagement</a:t>
            </a:r>
          </a:p>
          <a:p>
            <a:r>
              <a:rPr lang="en-US">
                <a:latin typeface="Arial"/>
                <a:cs typeface="Arial"/>
              </a:rPr>
              <a:t>Work</a:t>
            </a:r>
          </a:p>
          <a:p>
            <a:r>
              <a:rPr lang="en-US">
                <a:latin typeface="Arial"/>
                <a:cs typeface="Arial"/>
              </a:rPr>
              <a:t>Social</a:t>
            </a:r>
          </a:p>
          <a:p>
            <a:r>
              <a:rPr lang="en-US">
                <a:latin typeface="Arial"/>
                <a:cs typeface="Arial"/>
              </a:rPr>
              <a:t>Balancing multiple commitments</a:t>
            </a:r>
          </a:p>
          <a:p>
            <a:endParaRPr lang="en-US"/>
          </a:p>
          <a:p>
            <a:endParaRPr lang="en-US"/>
          </a:p>
          <a:p>
            <a:endParaRPr lang="en-US"/>
          </a:p>
          <a:p>
            <a:endParaRPr lang="en-US"/>
          </a:p>
        </p:txBody>
      </p:sp>
      <p:sp>
        <p:nvSpPr>
          <p:cNvPr id="2" name="Footer Placeholder 1">
            <a:extLst>
              <a:ext uri="{FF2B5EF4-FFF2-40B4-BE49-F238E27FC236}">
                <a16:creationId xmlns:a16="http://schemas.microsoft.com/office/drawing/2014/main" id="{2CDC593D-DF40-4FA7-A984-AAE042FFFA50}"/>
              </a:ext>
            </a:extLst>
          </p:cNvPr>
          <p:cNvSpPr>
            <a:spLocks noGrp="1"/>
          </p:cNvSpPr>
          <p:nvPr>
            <p:ph type="ftr" sz="quarter" idx="3"/>
          </p:nvPr>
        </p:nvSpPr>
        <p:spPr/>
        <p:txBody>
          <a:bodyPr/>
          <a:lstStyle/>
          <a:p>
            <a:r>
              <a:rPr lang="en-US"/>
              <a:t>Becoming a Hawkeye</a:t>
            </a:r>
          </a:p>
        </p:txBody>
      </p:sp>
      <p:pic>
        <p:nvPicPr>
          <p:cNvPr id="7" name="Picture Placeholder 6" descr="A group of people sitting on the grass in front of a building&#10;&#10;Description automatically generated with medium confidence">
            <a:extLst>
              <a:ext uri="{FF2B5EF4-FFF2-40B4-BE49-F238E27FC236}">
                <a16:creationId xmlns:a16="http://schemas.microsoft.com/office/drawing/2014/main" id="{32FD1FD6-C689-43CA-A418-E51618C44F2B}"/>
              </a:ext>
            </a:extLst>
          </p:cNvPr>
          <p:cNvPicPr>
            <a:picLocks noGrp="1" noChangeAspect="1"/>
          </p:cNvPicPr>
          <p:nvPr>
            <p:ph type="pic" sz="quarter" idx="11"/>
          </p:nvPr>
        </p:nvPicPr>
        <p:blipFill>
          <a:blip r:embed="rId3"/>
          <a:srcRect t="7628" b="7628"/>
          <a:stretch>
            <a:fillRect/>
          </a:stretch>
        </p:blipFill>
        <p:spPr/>
      </p:pic>
      <p:sp>
        <p:nvSpPr>
          <p:cNvPr id="6" name="Title 5">
            <a:extLst>
              <a:ext uri="{FF2B5EF4-FFF2-40B4-BE49-F238E27FC236}">
                <a16:creationId xmlns:a16="http://schemas.microsoft.com/office/drawing/2014/main" id="{2D97ACC4-1F74-4A11-8D0E-65D24AC75044}"/>
              </a:ext>
            </a:extLst>
          </p:cNvPr>
          <p:cNvSpPr>
            <a:spLocks noGrp="1"/>
          </p:cNvSpPr>
          <p:nvPr>
            <p:ph type="title"/>
          </p:nvPr>
        </p:nvSpPr>
        <p:spPr/>
        <p:txBody>
          <a:bodyPr/>
          <a:lstStyle/>
          <a:p>
            <a:r>
              <a:rPr lang="en-US" sz="3700">
                <a:latin typeface="+mj-lt"/>
                <a:cs typeface="Arial"/>
              </a:rPr>
              <a:t>What will your time </a:t>
            </a:r>
            <a:br>
              <a:rPr lang="en-US" sz="3700">
                <a:latin typeface="+mj-lt"/>
                <a:cs typeface="Arial"/>
              </a:rPr>
            </a:br>
            <a:r>
              <a:rPr lang="en-US" sz="3700">
                <a:latin typeface="+mj-lt"/>
                <a:cs typeface="Arial"/>
              </a:rPr>
              <a:t>look like? </a:t>
            </a:r>
            <a:endParaRPr lang="en-US" sz="3700">
              <a:latin typeface="+mj-lt"/>
            </a:endParaRPr>
          </a:p>
        </p:txBody>
      </p:sp>
    </p:spTree>
    <p:extLst>
      <p:ext uri="{BB962C8B-B14F-4D97-AF65-F5344CB8AC3E}">
        <p14:creationId xmlns:p14="http://schemas.microsoft.com/office/powerpoint/2010/main" val="3414776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BF18B8A-45BF-4F6B-A855-48B5599EA58A}"/>
              </a:ext>
            </a:extLst>
          </p:cNvPr>
          <p:cNvPicPr>
            <a:picLocks noChangeAspect="1"/>
          </p:cNvPicPr>
          <p:nvPr/>
        </p:nvPicPr>
        <p:blipFill>
          <a:blip r:embed="rId3"/>
          <a:stretch>
            <a:fillRect/>
          </a:stretch>
        </p:blipFill>
        <p:spPr>
          <a:xfrm>
            <a:off x="-108857" y="-224408"/>
            <a:ext cx="12406489" cy="8027728"/>
          </a:xfrm>
          <a:prstGeom prst="rect">
            <a:avLst/>
          </a:prstGeom>
        </p:spPr>
      </p:pic>
      <p:sp>
        <p:nvSpPr>
          <p:cNvPr id="2" name="Title 1">
            <a:extLst>
              <a:ext uri="{FF2B5EF4-FFF2-40B4-BE49-F238E27FC236}">
                <a16:creationId xmlns:a16="http://schemas.microsoft.com/office/drawing/2014/main" id="{41A80C14-2E1F-4925-AB80-6A33D955DA80}"/>
              </a:ext>
            </a:extLst>
          </p:cNvPr>
          <p:cNvSpPr>
            <a:spLocks noGrp="1"/>
          </p:cNvSpPr>
          <p:nvPr>
            <p:ph type="ctrTitle"/>
          </p:nvPr>
        </p:nvSpPr>
        <p:spPr>
          <a:xfrm>
            <a:off x="838198" y="2677626"/>
            <a:ext cx="10292645" cy="992326"/>
          </a:xfrm>
        </p:spPr>
        <p:txBody>
          <a:bodyPr>
            <a:normAutofit fontScale="90000"/>
          </a:bodyPr>
          <a:lstStyle/>
          <a:p>
            <a:r>
              <a:rPr lang="en-US">
                <a:latin typeface="+mj-lt"/>
              </a:rPr>
              <a:t>Practice Foundational</a:t>
            </a:r>
            <a:br>
              <a:rPr lang="en-US">
                <a:latin typeface="+mj-lt"/>
              </a:rPr>
            </a:br>
            <a:r>
              <a:rPr lang="en-US">
                <a:latin typeface="+mj-lt"/>
              </a:rPr>
              <a:t>Academic Behaviors</a:t>
            </a:r>
          </a:p>
        </p:txBody>
      </p:sp>
      <p:sp>
        <p:nvSpPr>
          <p:cNvPr id="9" name="TextBox 8">
            <a:extLst>
              <a:ext uri="{FF2B5EF4-FFF2-40B4-BE49-F238E27FC236}">
                <a16:creationId xmlns:a16="http://schemas.microsoft.com/office/drawing/2014/main" id="{9E5D92CA-CDC0-70F3-7F2E-97356058C9B9}"/>
              </a:ext>
            </a:extLst>
          </p:cNvPr>
          <p:cNvSpPr txBox="1"/>
          <p:nvPr/>
        </p:nvSpPr>
        <p:spPr>
          <a:xfrm>
            <a:off x="904631" y="1881186"/>
            <a:ext cx="30595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Strategy 2</a:t>
            </a:r>
          </a:p>
        </p:txBody>
      </p:sp>
      <p:pic>
        <p:nvPicPr>
          <p:cNvPr id="7" name="Picture 6" descr="Shape&#10;&#10;Description automatically generated with low confidence">
            <a:extLst>
              <a:ext uri="{FF2B5EF4-FFF2-40B4-BE49-F238E27FC236}">
                <a16:creationId xmlns:a16="http://schemas.microsoft.com/office/drawing/2014/main" id="{3469ABDA-2A48-4D30-9F77-3913785D3236}"/>
              </a:ext>
            </a:extLst>
          </p:cNvPr>
          <p:cNvPicPr>
            <a:picLocks noChangeAspect="1"/>
          </p:cNvPicPr>
          <p:nvPr/>
        </p:nvPicPr>
        <p:blipFill>
          <a:blip r:embed="rId4"/>
          <a:stretch>
            <a:fillRect/>
          </a:stretch>
        </p:blipFill>
        <p:spPr>
          <a:xfrm>
            <a:off x="8199091" y="2677626"/>
            <a:ext cx="1380067" cy="1380067"/>
          </a:xfrm>
          <a:prstGeom prst="rect">
            <a:avLst/>
          </a:prstGeom>
        </p:spPr>
      </p:pic>
    </p:spTree>
    <p:extLst>
      <p:ext uri="{BB962C8B-B14F-4D97-AF65-F5344CB8AC3E}">
        <p14:creationId xmlns:p14="http://schemas.microsoft.com/office/powerpoint/2010/main" val="658464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7A66B61-AE15-5DE6-A6DE-DFD6C3E35437}"/>
              </a:ext>
            </a:extLst>
          </p:cNvPr>
          <p:cNvSpPr>
            <a:spLocks noGrp="1"/>
          </p:cNvSpPr>
          <p:nvPr>
            <p:ph type="ftr" sz="quarter" idx="3"/>
          </p:nvPr>
        </p:nvSpPr>
        <p:spPr/>
        <p:txBody>
          <a:bodyPr/>
          <a:lstStyle/>
          <a:p>
            <a:r>
              <a:rPr lang="en-US"/>
              <a:t>Becoming a Hawkeye</a:t>
            </a:r>
          </a:p>
        </p:txBody>
      </p:sp>
      <p:sp>
        <p:nvSpPr>
          <p:cNvPr id="5" name="Title 4">
            <a:extLst>
              <a:ext uri="{FF2B5EF4-FFF2-40B4-BE49-F238E27FC236}">
                <a16:creationId xmlns:a16="http://schemas.microsoft.com/office/drawing/2014/main" id="{49824BDC-F641-12FC-5BCC-6785741405FC}"/>
              </a:ext>
            </a:extLst>
          </p:cNvPr>
          <p:cNvSpPr>
            <a:spLocks noGrp="1"/>
          </p:cNvSpPr>
          <p:nvPr>
            <p:ph type="title"/>
          </p:nvPr>
        </p:nvSpPr>
        <p:spPr/>
        <p:txBody>
          <a:bodyPr/>
          <a:lstStyle/>
          <a:p>
            <a:r>
              <a:rPr lang="en-US">
                <a:latin typeface="Arial"/>
                <a:cs typeface="Arial"/>
              </a:rPr>
              <a:t>What strategies will help me?</a:t>
            </a:r>
            <a:endParaRPr lang="en-US"/>
          </a:p>
        </p:txBody>
      </p:sp>
      <p:sp>
        <p:nvSpPr>
          <p:cNvPr id="2" name="Content Placeholder 1">
            <a:extLst>
              <a:ext uri="{FF2B5EF4-FFF2-40B4-BE49-F238E27FC236}">
                <a16:creationId xmlns:a16="http://schemas.microsoft.com/office/drawing/2014/main" id="{1F136E46-89BC-03CC-97EF-E0C1AC79F2D6}"/>
              </a:ext>
            </a:extLst>
          </p:cNvPr>
          <p:cNvSpPr>
            <a:spLocks noGrp="1"/>
          </p:cNvSpPr>
          <p:nvPr>
            <p:ph idx="1"/>
          </p:nvPr>
        </p:nvSpPr>
        <p:spPr/>
        <p:txBody>
          <a:bodyPr vert="horz" lIns="91440" tIns="45720" rIns="91440" bIns="45720" rtlCol="0" anchor="t">
            <a:normAutofit/>
          </a:bodyPr>
          <a:lstStyle/>
          <a:p>
            <a:r>
              <a:rPr lang="en-US">
                <a:latin typeface="Arial"/>
                <a:cs typeface="Arial"/>
              </a:rPr>
              <a:t>Go to class</a:t>
            </a:r>
          </a:p>
          <a:p>
            <a:r>
              <a:rPr lang="en-US">
                <a:latin typeface="Arial"/>
                <a:cs typeface="Arial"/>
              </a:rPr>
              <a:t>Read before class</a:t>
            </a:r>
          </a:p>
          <a:p>
            <a:r>
              <a:rPr lang="en-US">
                <a:latin typeface="Arial"/>
                <a:cs typeface="Arial"/>
              </a:rPr>
              <a:t>Take good notes</a:t>
            </a:r>
          </a:p>
        </p:txBody>
      </p:sp>
      <p:pic>
        <p:nvPicPr>
          <p:cNvPr id="15" name="Picture Placeholder 14" descr="A person wearing a garment&#10;&#10;Description automatically generated with low confidence">
            <a:extLst>
              <a:ext uri="{FF2B5EF4-FFF2-40B4-BE49-F238E27FC236}">
                <a16:creationId xmlns:a16="http://schemas.microsoft.com/office/drawing/2014/main" id="{2861C8CD-4519-4342-BB17-33D94B273030}"/>
              </a:ext>
            </a:extLst>
          </p:cNvPr>
          <p:cNvPicPr>
            <a:picLocks noGrp="1" noChangeAspect="1"/>
          </p:cNvPicPr>
          <p:nvPr>
            <p:ph type="pic" sz="quarter" idx="14"/>
          </p:nvPr>
        </p:nvPicPr>
        <p:blipFill>
          <a:blip r:embed="rId3"/>
          <a:srcRect t="7161" b="7161"/>
          <a:stretch>
            <a:fillRect/>
          </a:stretch>
        </p:blipFill>
        <p:spPr/>
      </p:pic>
      <p:pic>
        <p:nvPicPr>
          <p:cNvPr id="25" name="Picture Placeholder 24" descr="A person reading a book in a library&#10;&#10;Description automatically generated with medium confidence">
            <a:extLst>
              <a:ext uri="{FF2B5EF4-FFF2-40B4-BE49-F238E27FC236}">
                <a16:creationId xmlns:a16="http://schemas.microsoft.com/office/drawing/2014/main" id="{CAF52410-1450-47AA-BC0F-A95923132979}"/>
              </a:ext>
            </a:extLst>
          </p:cNvPr>
          <p:cNvPicPr>
            <a:picLocks noGrp="1" noChangeAspect="1"/>
          </p:cNvPicPr>
          <p:nvPr>
            <p:ph type="pic" sz="quarter" idx="11"/>
          </p:nvPr>
        </p:nvPicPr>
        <p:blipFill>
          <a:blip r:embed="rId4"/>
          <a:srcRect t="2956" b="2956"/>
          <a:stretch>
            <a:fillRect/>
          </a:stretch>
        </p:blipFill>
        <p:spPr/>
      </p:pic>
      <p:pic>
        <p:nvPicPr>
          <p:cNvPr id="31" name="Picture Placeholder 30" descr="A person sitting at a table&#10;&#10;Description automatically generated with medium confidence">
            <a:extLst>
              <a:ext uri="{FF2B5EF4-FFF2-40B4-BE49-F238E27FC236}">
                <a16:creationId xmlns:a16="http://schemas.microsoft.com/office/drawing/2014/main" id="{01CB61A3-1D82-4C5D-BD30-F0D2FD573588}"/>
              </a:ext>
            </a:extLst>
          </p:cNvPr>
          <p:cNvPicPr>
            <a:picLocks noGrp="1" noChangeAspect="1"/>
          </p:cNvPicPr>
          <p:nvPr>
            <p:ph type="pic" sz="quarter" idx="15"/>
          </p:nvPr>
        </p:nvPicPr>
        <p:blipFill>
          <a:blip r:embed="rId5"/>
          <a:srcRect t="7161" b="7161"/>
          <a:stretch>
            <a:fillRect/>
          </a:stretch>
        </p:blipFill>
        <p:spPr/>
      </p:pic>
    </p:spTree>
    <p:extLst>
      <p:ext uri="{BB962C8B-B14F-4D97-AF65-F5344CB8AC3E}">
        <p14:creationId xmlns:p14="http://schemas.microsoft.com/office/powerpoint/2010/main" val="4191985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5B345671-3D98-430D-A5B5-7AEDB95956DB}"/>
              </a:ext>
            </a:extLst>
          </p:cNvPr>
          <p:cNvPicPr>
            <a:picLocks noChangeAspect="1"/>
          </p:cNvPicPr>
          <p:nvPr/>
        </p:nvPicPr>
        <p:blipFill>
          <a:blip r:embed="rId3"/>
          <a:stretch>
            <a:fillRect/>
          </a:stretch>
        </p:blipFill>
        <p:spPr>
          <a:xfrm>
            <a:off x="0" y="-48562"/>
            <a:ext cx="12406489" cy="8027728"/>
          </a:xfrm>
          <a:prstGeom prst="rect">
            <a:avLst/>
          </a:prstGeom>
        </p:spPr>
      </p:pic>
      <p:sp>
        <p:nvSpPr>
          <p:cNvPr id="2" name="Title 1">
            <a:extLst>
              <a:ext uri="{FF2B5EF4-FFF2-40B4-BE49-F238E27FC236}">
                <a16:creationId xmlns:a16="http://schemas.microsoft.com/office/drawing/2014/main" id="{41A80C14-2E1F-4925-AB80-6A33D955DA80}"/>
              </a:ext>
            </a:extLst>
          </p:cNvPr>
          <p:cNvSpPr>
            <a:spLocks noGrp="1"/>
          </p:cNvSpPr>
          <p:nvPr>
            <p:ph type="ctrTitle"/>
          </p:nvPr>
        </p:nvSpPr>
        <p:spPr/>
        <p:txBody>
          <a:bodyPr>
            <a:normAutofit/>
          </a:bodyPr>
          <a:lstStyle/>
          <a:p>
            <a:r>
              <a:rPr lang="en-US">
                <a:latin typeface="+mj-lt"/>
              </a:rPr>
              <a:t>Stay Informed</a:t>
            </a:r>
          </a:p>
        </p:txBody>
      </p:sp>
      <p:sp>
        <p:nvSpPr>
          <p:cNvPr id="4" name="TextBox 3">
            <a:extLst>
              <a:ext uri="{FF2B5EF4-FFF2-40B4-BE49-F238E27FC236}">
                <a16:creationId xmlns:a16="http://schemas.microsoft.com/office/drawing/2014/main" id="{934D9796-392F-82D0-EEE2-716D1D6894FD}"/>
              </a:ext>
            </a:extLst>
          </p:cNvPr>
          <p:cNvSpPr txBox="1"/>
          <p:nvPr/>
        </p:nvSpPr>
        <p:spPr>
          <a:xfrm>
            <a:off x="914400" y="1851879"/>
            <a:ext cx="30595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Strategy 3</a:t>
            </a:r>
            <a:endParaRPr lang="en-US" sz="3200" b="1">
              <a:cs typeface="Arial"/>
            </a:endParaRPr>
          </a:p>
        </p:txBody>
      </p:sp>
      <p:pic>
        <p:nvPicPr>
          <p:cNvPr id="6" name="Picture 5" descr="Shape&#10;&#10;Description automatically generated with low confidence">
            <a:extLst>
              <a:ext uri="{FF2B5EF4-FFF2-40B4-BE49-F238E27FC236}">
                <a16:creationId xmlns:a16="http://schemas.microsoft.com/office/drawing/2014/main" id="{5C9CE644-EA61-42B8-ADE6-189D3F385CCD}"/>
              </a:ext>
            </a:extLst>
          </p:cNvPr>
          <p:cNvPicPr>
            <a:picLocks noChangeAspect="1"/>
          </p:cNvPicPr>
          <p:nvPr/>
        </p:nvPicPr>
        <p:blipFill>
          <a:blip r:embed="rId4"/>
          <a:stretch>
            <a:fillRect/>
          </a:stretch>
        </p:blipFill>
        <p:spPr>
          <a:xfrm>
            <a:off x="6203244" y="2318903"/>
            <a:ext cx="1740329" cy="1740329"/>
          </a:xfrm>
          <a:prstGeom prst="rect">
            <a:avLst/>
          </a:prstGeom>
        </p:spPr>
      </p:pic>
    </p:spTree>
    <p:extLst>
      <p:ext uri="{BB962C8B-B14F-4D97-AF65-F5344CB8AC3E}">
        <p14:creationId xmlns:p14="http://schemas.microsoft.com/office/powerpoint/2010/main" val="3768676973"/>
      </p:ext>
    </p:extLst>
  </p:cSld>
  <p:clrMapOvr>
    <a:masterClrMapping/>
  </p:clrMapOvr>
</p:sld>
</file>

<file path=ppt/theme/theme1.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4CCFA3F3E46D4795A2DA29247B5849" ma:contentTypeVersion="16" ma:contentTypeDescription="Create a new document." ma:contentTypeScope="" ma:versionID="fe9c7a6dc1e2bd13659ee882cb44ea76">
  <xsd:schema xmlns:xsd="http://www.w3.org/2001/XMLSchema" xmlns:xs="http://www.w3.org/2001/XMLSchema" xmlns:p="http://schemas.microsoft.com/office/2006/metadata/properties" xmlns:ns2="ce097c49-d204-46f0-9a6e-130a1a8e739a" xmlns:ns3="026e4486-4a10-437f-a0a4-440e4e9e7960" targetNamespace="http://schemas.microsoft.com/office/2006/metadata/properties" ma:root="true" ma:fieldsID="3abd5fe2fa79d25cfd41338f9b5bc2f5" ns2:_="" ns3:_="">
    <xsd:import namespace="ce097c49-d204-46f0-9a6e-130a1a8e739a"/>
    <xsd:import namespace="026e4486-4a10-437f-a0a4-440e4e9e796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097c49-d204-46f0-9a6e-130a1a8e73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af9f51b-2984-4022-8acc-3c23a99e8b1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6e4486-4a10-437f-a0a4-440e4e9e796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414dccd6-480b-4fec-ac96-8a99cf7786f6}" ma:internalName="TaxCatchAll" ma:showField="CatchAllData" ma:web="026e4486-4a10-437f-a0a4-440e4e9e79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e097c49-d204-46f0-9a6e-130a1a8e739a">
      <Terms xmlns="http://schemas.microsoft.com/office/infopath/2007/PartnerControls"/>
    </lcf76f155ced4ddcb4097134ff3c332f>
    <TaxCatchAll xmlns="026e4486-4a10-437f-a0a4-440e4e9e7960" xsi:nil="true"/>
  </documentManagement>
</p:properties>
</file>

<file path=customXml/itemProps1.xml><?xml version="1.0" encoding="utf-8"?>
<ds:datastoreItem xmlns:ds="http://schemas.openxmlformats.org/officeDocument/2006/customXml" ds:itemID="{3E893A28-71A2-45CF-B7F0-39636632FE2D}"/>
</file>

<file path=customXml/itemProps2.xml><?xml version="1.0" encoding="utf-8"?>
<ds:datastoreItem xmlns:ds="http://schemas.openxmlformats.org/officeDocument/2006/customXml" ds:itemID="{532362C7-3FCB-4453-8C55-6A7856B94C1F}">
  <ds:schemaRefs>
    <ds:schemaRef ds:uri="http://schemas.microsoft.com/sharepoint/v3/contenttype/forms"/>
  </ds:schemaRefs>
</ds:datastoreItem>
</file>

<file path=customXml/itemProps3.xml><?xml version="1.0" encoding="utf-8"?>
<ds:datastoreItem xmlns:ds="http://schemas.openxmlformats.org/officeDocument/2006/customXml" ds:itemID="{CE5209AE-4683-49B7-BFCF-E42D3C8D0E1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30</Slides>
  <Notes>30</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Understand Time &amp; Expectations</vt:lpstr>
      <vt:lpstr>What will your time  look like? </vt:lpstr>
      <vt:lpstr>PowerPoint Presentation</vt:lpstr>
      <vt:lpstr>PowerPoint Presentation</vt:lpstr>
      <vt:lpstr>What will your time  look like? </vt:lpstr>
      <vt:lpstr>Practice Foundational Academic Behaviors</vt:lpstr>
      <vt:lpstr>What strategies will help me?</vt:lpstr>
      <vt:lpstr>Stay Informed</vt:lpstr>
      <vt:lpstr>How do you stay informed?  </vt:lpstr>
      <vt:lpstr>PowerPoint Presentation</vt:lpstr>
      <vt:lpstr>How do you stay informed?  </vt:lpstr>
      <vt:lpstr>PowerPoint Presentation</vt:lpstr>
      <vt:lpstr>PowerPoint Presentation</vt:lpstr>
      <vt:lpstr>How do you stay informed?  </vt:lpstr>
      <vt:lpstr>PowerPoint Presentation</vt:lpstr>
      <vt:lpstr>PowerPoint Presentation</vt:lpstr>
      <vt:lpstr>How do you stay informed?  </vt:lpstr>
      <vt:lpstr>PowerPoint Presentation</vt:lpstr>
      <vt:lpstr>Utilize Resources</vt:lpstr>
      <vt:lpstr>What do you have access to? </vt:lpstr>
      <vt:lpstr>PowerPoint Presentation</vt:lpstr>
      <vt:lpstr>What do you have access to? </vt:lpstr>
      <vt:lpstr>Academic Advising at Iowa</vt:lpstr>
      <vt:lpstr>College Advising</vt:lpstr>
      <vt:lpstr>PowerPoint Presentation</vt:lpstr>
      <vt:lpstr>Take-Aways for Students</vt:lpstr>
      <vt:lpstr>Take-Aways for Families and Guests</vt:lpstr>
      <vt:lpstr>Office of Student Learning 319.467.1561 ui-learning@uiowa.edu tutor.uiowa.edu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Corliss, Jessica A</dc:creator>
  <cp:revision>5</cp:revision>
  <dcterms:created xsi:type="dcterms:W3CDTF">2020-01-21T18:13:39Z</dcterms:created>
  <dcterms:modified xsi:type="dcterms:W3CDTF">2025-05-29T18:54:56Z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0x010100A14CCFA3F3E46D4795A2DA29247B5849</vt:lpwstr>
  </property>
</Properties>
</file>