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338" r:id="rId5"/>
    <p:sldId id="34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25D1B0-85FC-FF0E-C16C-889570ECDB8F}" v="21" dt="2025-06-02T14:08:23.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325D1B0-85FC-FF0E-C16C-889570ECDB8F}"/>
    <pc:docChg chg="addSld">
      <pc:chgData name="" userId="" providerId="" clId="Web-{B325D1B0-85FC-FF0E-C16C-889570ECDB8F}" dt="2025-06-02T14:06:56.166" v="1"/>
      <pc:docMkLst>
        <pc:docMk/>
      </pc:docMkLst>
      <pc:sldChg chg="add">
        <pc:chgData name="" userId="" providerId="" clId="Web-{B325D1B0-85FC-FF0E-C16C-889570ECDB8F}" dt="2025-06-02T14:06:56.119" v="0"/>
        <pc:sldMkLst>
          <pc:docMk/>
          <pc:sldMk cId="3196727924" sldId="338"/>
        </pc:sldMkLst>
      </pc:sldChg>
      <pc:sldChg chg="add">
        <pc:chgData name="" userId="" providerId="" clId="Web-{B325D1B0-85FC-FF0E-C16C-889570ECDB8F}" dt="2025-06-02T14:06:56.166" v="1"/>
        <pc:sldMkLst>
          <pc:docMk/>
          <pc:sldMk cId="876393799" sldId="340"/>
        </pc:sldMkLst>
      </pc:sldChg>
      <pc:sldMasterChg chg="addSldLayout">
        <pc:chgData name="" userId="" providerId="" clId="Web-{B325D1B0-85FC-FF0E-C16C-889570ECDB8F}" dt="2025-06-02T14:06:56.119" v="0"/>
        <pc:sldMasterMkLst>
          <pc:docMk/>
          <pc:sldMasterMk cId="2460954070" sldId="2147483660"/>
        </pc:sldMasterMkLst>
        <pc:sldLayoutChg chg="add">
          <pc:chgData name="" userId="" providerId="" clId="Web-{B325D1B0-85FC-FF0E-C16C-889570ECDB8F}" dt="2025-06-02T14:06:56.119" v="0"/>
          <pc:sldLayoutMkLst>
            <pc:docMk/>
            <pc:sldMasterMk cId="2460954070" sldId="2147483660"/>
            <pc:sldLayoutMk cId="81611748" sldId="2147483672"/>
          </pc:sldLayoutMkLst>
        </pc:sldLayoutChg>
      </pc:sldMasterChg>
    </pc:docChg>
  </pc:docChgLst>
  <pc:docChgLst>
    <pc:chgData name="Grajczyk-Haddad, Karen" userId="S::kgrajczyk@uiowa.edu::bad67d3f-8ceb-4376-86ef-272488657bac" providerId="AD" clId="Web-{B325D1B0-85FC-FF0E-C16C-889570ECDB8F}"/>
    <pc:docChg chg="delSld modSld">
      <pc:chgData name="Grajczyk-Haddad, Karen" userId="S::kgrajczyk@uiowa.edu::bad67d3f-8ceb-4376-86ef-272488657bac" providerId="AD" clId="Web-{B325D1B0-85FC-FF0E-C16C-889570ECDB8F}" dt="2025-06-02T14:08:23.402" v="13" actId="14100"/>
      <pc:docMkLst>
        <pc:docMk/>
      </pc:docMkLst>
      <pc:sldChg chg="del">
        <pc:chgData name="Grajczyk-Haddad, Karen" userId="S::kgrajczyk@uiowa.edu::bad67d3f-8ceb-4376-86ef-272488657bac" providerId="AD" clId="Web-{B325D1B0-85FC-FF0E-C16C-889570ECDB8F}" dt="2025-06-02T14:07:04.994" v="0"/>
        <pc:sldMkLst>
          <pc:docMk/>
          <pc:sldMk cId="109857222" sldId="256"/>
        </pc:sldMkLst>
      </pc:sldChg>
      <pc:sldChg chg="modSp">
        <pc:chgData name="Grajczyk-Haddad, Karen" userId="S::kgrajczyk@uiowa.edu::bad67d3f-8ceb-4376-86ef-272488657bac" providerId="AD" clId="Web-{B325D1B0-85FC-FF0E-C16C-889570ECDB8F}" dt="2025-06-02T14:07:21.651" v="2"/>
        <pc:sldMkLst>
          <pc:docMk/>
          <pc:sldMk cId="3196727924" sldId="338"/>
        </pc:sldMkLst>
        <pc:spChg chg="mod">
          <ac:chgData name="Grajczyk-Haddad, Karen" userId="S::kgrajczyk@uiowa.edu::bad67d3f-8ceb-4376-86ef-272488657bac" providerId="AD" clId="Web-{B325D1B0-85FC-FF0E-C16C-889570ECDB8F}" dt="2025-06-02T14:07:21.651" v="2"/>
          <ac:spMkLst>
            <pc:docMk/>
            <pc:sldMk cId="3196727924" sldId="338"/>
            <ac:spMk id="10" creationId="{7C7B44B6-8A0E-13A4-20DA-7A2E43AEF928}"/>
          </ac:spMkLst>
        </pc:spChg>
      </pc:sldChg>
      <pc:sldChg chg="addSp modSp">
        <pc:chgData name="Grajczyk-Haddad, Karen" userId="S::kgrajczyk@uiowa.edu::bad67d3f-8ceb-4376-86ef-272488657bac" providerId="AD" clId="Web-{B325D1B0-85FC-FF0E-C16C-889570ECDB8F}" dt="2025-06-02T14:08:23.402" v="13" actId="14100"/>
        <pc:sldMkLst>
          <pc:docMk/>
          <pc:sldMk cId="876393799" sldId="340"/>
        </pc:sldMkLst>
        <pc:spChg chg="add mod">
          <ac:chgData name="Grajczyk-Haddad, Karen" userId="S::kgrajczyk@uiowa.edu::bad67d3f-8ceb-4376-86ef-272488657bac" providerId="AD" clId="Web-{B325D1B0-85FC-FF0E-C16C-889570ECDB8F}" dt="2025-06-02T14:08:23.402" v="13" actId="14100"/>
          <ac:spMkLst>
            <pc:docMk/>
            <pc:sldMk cId="876393799" sldId="340"/>
            <ac:spMk id="4" creationId="{52FA7C57-40AD-45E3-73D8-A0E544923A93}"/>
          </ac:spMkLst>
        </pc:spChg>
        <pc:graphicFrameChg chg="modGraphic">
          <ac:chgData name="Grajczyk-Haddad, Karen" userId="S::kgrajczyk@uiowa.edu::bad67d3f-8ceb-4376-86ef-272488657bac" providerId="AD" clId="Web-{B325D1B0-85FC-FF0E-C16C-889570ECDB8F}" dt="2025-06-02T14:07:52.886" v="6"/>
          <ac:graphicFrameMkLst>
            <pc:docMk/>
            <pc:sldMk cId="876393799" sldId="340"/>
            <ac:graphicFrameMk id="2" creationId="{E2B17CE7-5AE5-B712-4C6A-E2FFE87D450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40E06-B6F8-482F-9966-D9D26A73FBBE}" type="datetimeFigureOut">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1427B-9209-44E4-8169-F1D30415356E}" type="slidenum">
              <a:t>‹#›</a:t>
            </a:fld>
            <a:endParaRPr lang="en-US"/>
          </a:p>
        </p:txBody>
      </p:sp>
    </p:spTree>
    <p:extLst>
      <p:ext uri="{BB962C8B-B14F-4D97-AF65-F5344CB8AC3E}">
        <p14:creationId xmlns:p14="http://schemas.microsoft.com/office/powerpoint/2010/main" val="76903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Hello, I’m X from Student Wellness. Well-being can help a student </a:t>
            </a:r>
            <a:r>
              <a:rPr lang="en-US" b="1"/>
              <a:t>feel connected and a sense of belonging on campus.</a:t>
            </a:r>
            <a:r>
              <a:rPr lang="en-US"/>
              <a:t> This will help your student be successful in the ways that are important to them.  </a:t>
            </a:r>
          </a:p>
          <a:p>
            <a:r>
              <a:rPr lang="en-US"/>
              <a:t>   </a:t>
            </a:r>
            <a:endParaRPr lang="en-US">
              <a:cs typeface="Calibri"/>
            </a:endParaRPr>
          </a:p>
          <a:p>
            <a:r>
              <a:rPr lang="en-US"/>
              <a:t>Our office offers a whole range of resources and support from in person meetings, apps students can do on their own, student organizations, larger campus-wide efforts and much more that address the range of topics you see on the slide. One popular program our office provides is the Koru Mindfulness Program, which helps students connect with others over four weeks while learning the skills of mindfulness meditation. Studies have shown that mindfulness meditation practice can decrease stress and </a:t>
            </a:r>
            <a:r>
              <a:rPr lang="en-US" b="1"/>
              <a:t>improve overall well-being.</a:t>
            </a:r>
            <a:r>
              <a:rPr lang="en-US"/>
              <a:t> The variety of programming we provide helps students </a:t>
            </a:r>
            <a:r>
              <a:rPr lang="en-US" b="1"/>
              <a:t>sustain optimal health</a:t>
            </a:r>
            <a:r>
              <a:rPr lang="en-US"/>
              <a:t> in ways they haven't considered before.</a:t>
            </a:r>
            <a:endParaRPr lang="en-US">
              <a:cs typeface="Calibri"/>
            </a:endParaRPr>
          </a:p>
          <a:p>
            <a:r>
              <a:rPr lang="en-US"/>
              <a:t> </a:t>
            </a:r>
          </a:p>
          <a:p>
            <a:endParaRPr lang="en-US">
              <a:ea typeface="Calibri" panose="020F0502020204030204"/>
              <a:cs typeface="Calibri" panose="020F0502020204030204"/>
            </a:endParaRPr>
          </a:p>
          <a:p>
            <a:endParaRPr lang="en-US" b="1">
              <a:cs typeface="Calibri" panose="020F0502020204030204"/>
            </a:endParaRPr>
          </a:p>
          <a:p>
            <a:endParaRPr lang="en-US" b="1">
              <a:cs typeface="Calibri" panose="020F0502020204030204"/>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2</a:t>
            </a:fld>
            <a:endParaRPr lang="en-US"/>
          </a:p>
        </p:txBody>
      </p:sp>
    </p:spTree>
    <p:extLst>
      <p:ext uri="{BB962C8B-B14F-4D97-AF65-F5344CB8AC3E}">
        <p14:creationId xmlns:p14="http://schemas.microsoft.com/office/powerpoint/2010/main" val="86676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We invite you to help us support your student by reinforcing accurate messages about substance use. When we think about the desire to belong and feel connected, students may think substance use is one way to meet others, and sometimes they think it’s the only way. The reality is the opposite. Messaging from tv, social media, suggests substance use is a necessary part of the college experience and although those messages are loud and prevalent, they are incorrect. The number of students choosing not to drink has shown steady increase over the years, and we’re seeing new students come in with a lot more comfort and confidence in choosing not to drink, You can help support them in that choice by speaking with them before they come to campus and even while they are on campus about choices with substance use.  Even if it might be hard to believe, research shows that families who have conversations with their students and provide explicit expectations around substance use have an impact. You can see more tips and pointers on having this conversation in the Parent Handbook.</a:t>
            </a:r>
          </a:p>
          <a:p>
            <a:endParaRPr lang="en-US"/>
          </a:p>
          <a:p>
            <a:r>
              <a:rPr lang="en-US"/>
              <a:t>We also know some students may be coming to campus having already struggled with substance use challenges and we offer support for that through our collaboration with the Collegiate Recovery Program. Preventing and reducing substance use leads to improved GPA, retention in college, quality of sleep, and reduction in stress and anxiety. It also allows students to find genuine ways to connect with others over shared values and have a rich and full college experience. We really appreciate your partnership in helping support your student, and remember we’re here for you and your student to help them thrive as member of the Hawkeye community.  </a:t>
            </a:r>
            <a:endParaRPr lang="en-US">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3</a:t>
            </a:fld>
            <a:endParaRPr lang="en-US"/>
          </a:p>
        </p:txBody>
      </p:sp>
    </p:spTree>
    <p:extLst>
      <p:ext uri="{BB962C8B-B14F-4D97-AF65-F5344CB8AC3E}">
        <p14:creationId xmlns:p14="http://schemas.microsoft.com/office/powerpoint/2010/main" val="3845303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a:t>Click to edit Master title style</a:t>
            </a:r>
          </a:p>
        </p:txBody>
      </p:sp>
      <p:cxnSp>
        <p:nvCxnSpPr>
          <p:cNvPr id="20" name="Straight Connector 19">
            <a:extLst>
              <a:ext uri="{FF2B5EF4-FFF2-40B4-BE49-F238E27FC236}">
                <a16:creationId xmlns:a16="http://schemas.microsoft.com/office/drawing/2014/main" id="{88200BB2-D6D1-6642-8F66-9B4F37EC8187}"/>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952498" y="1686757"/>
            <a:ext cx="10251527"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0937044-371D-C149-9F72-3D8FBA4605CF}"/>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DC5F3A3D-928C-F445-ACB3-2C38F21F6DA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3" name="Footer Placeholder 4">
            <a:extLst>
              <a:ext uri="{FF2B5EF4-FFF2-40B4-BE49-F238E27FC236}">
                <a16:creationId xmlns:a16="http://schemas.microsoft.com/office/drawing/2014/main" id="{52F140A7-DF6E-3245-BC22-1F0E9CFEE8E1}"/>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81611748"/>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600" userDrawn="1">
          <p15:clr>
            <a:srgbClr val="FBAE40"/>
          </p15:clr>
        </p15:guide>
        <p15:guide id="3" pos="7080" userDrawn="1">
          <p15:clr>
            <a:srgbClr val="FBAE40"/>
          </p15:clr>
        </p15:guide>
        <p15:guide id="4" pos="3840" userDrawn="1">
          <p15:clr>
            <a:srgbClr val="FBAE40"/>
          </p15:clr>
        </p15:guide>
        <p15:guide id="5" orient="horz" pos="1056" userDrawn="1">
          <p15:clr>
            <a:srgbClr val="FBAE40"/>
          </p15:clr>
        </p15:guide>
        <p15:guide id="7" orient="horz" pos="3744" userDrawn="1">
          <p15:clr>
            <a:srgbClr val="FBAE40"/>
          </p15:clr>
        </p15:guide>
        <p15:guide id="8" orient="horz" pos="24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68BCB527-2259-FA40-8DB3-056BA3C1B22F}"/>
              </a:ext>
            </a:extLst>
          </p:cNvPr>
          <p:cNvSpPr>
            <a:spLocks noGrp="1"/>
          </p:cNvSpPr>
          <p:nvPr>
            <p:ph type="ftr" sz="quarter" idx="3"/>
          </p:nvPr>
        </p:nvSpPr>
        <p:spPr>
          <a:xfrm>
            <a:off x="3597821" y="6441194"/>
            <a:ext cx="6513130" cy="365125"/>
          </a:xfrm>
        </p:spPr>
        <p:txBody>
          <a:bodyPr/>
          <a:lstStyle/>
          <a:p>
            <a:r>
              <a:rPr lang="en-US"/>
              <a:t>Student Wellness</a:t>
            </a:r>
          </a:p>
        </p:txBody>
      </p:sp>
      <p:pic>
        <p:nvPicPr>
          <p:cNvPr id="7" name="Picture 6" descr="A group of people walking in front of a building&#10;&#10;Description automatically generated">
            <a:extLst>
              <a:ext uri="{FF2B5EF4-FFF2-40B4-BE49-F238E27FC236}">
                <a16:creationId xmlns:a16="http://schemas.microsoft.com/office/drawing/2014/main" id="{158954E4-AEF9-0580-63AC-60EDB5542012}"/>
              </a:ext>
            </a:extLst>
          </p:cNvPr>
          <p:cNvPicPr>
            <a:picLocks noChangeAspect="1"/>
          </p:cNvPicPr>
          <p:nvPr/>
        </p:nvPicPr>
        <p:blipFill rotWithShape="1">
          <a:blip r:embed="rId3"/>
          <a:srcRect l="-372" t="15017" r="298" b="440"/>
          <a:stretch/>
        </p:blipFill>
        <p:spPr>
          <a:xfrm>
            <a:off x="-83343" y="0"/>
            <a:ext cx="12272531" cy="6854881"/>
          </a:xfrm>
          <a:prstGeom prst="rect">
            <a:avLst/>
          </a:prstGeom>
        </p:spPr>
      </p:pic>
      <p:sp>
        <p:nvSpPr>
          <p:cNvPr id="10" name="Title 3">
            <a:extLst>
              <a:ext uri="{FF2B5EF4-FFF2-40B4-BE49-F238E27FC236}">
                <a16:creationId xmlns:a16="http://schemas.microsoft.com/office/drawing/2014/main" id="{7C7B44B6-8A0E-13A4-20DA-7A2E43AEF928}"/>
              </a:ext>
            </a:extLst>
          </p:cNvPr>
          <p:cNvSpPr txBox="1">
            <a:spLocks/>
          </p:cNvSpPr>
          <p:nvPr/>
        </p:nvSpPr>
        <p:spPr>
          <a:xfrm>
            <a:off x="254452" y="5326285"/>
            <a:ext cx="5591637" cy="701731"/>
          </a:xfrm>
          <a:prstGeom prst="rect">
            <a:avLst/>
          </a:prstGeom>
          <a:solidFill>
            <a:srgbClr val="FFC000"/>
          </a:solidFill>
          <a:ln>
            <a:solidFill>
              <a:srgbClr val="FFC000"/>
            </a:solidFill>
          </a:ln>
        </p:spPr>
        <p:txBody>
          <a:bodyPr vert="horz" wrap="square" lIns="91440" tIns="91440" rIns="0" bIns="0" rtlCol="0" anchor="ctr">
            <a:spAutoFit/>
          </a:bodyPr>
          <a:lstStyle>
            <a:lvl1pPr algn="l" defTabSz="914400" rtl="0" eaLnBrk="1" latinLnBrk="0" hangingPunct="1">
              <a:lnSpc>
                <a:spcPct val="90000"/>
              </a:lnSpc>
              <a:spcBef>
                <a:spcPct val="0"/>
              </a:spcBef>
              <a:buNone/>
              <a:defRPr sz="4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stStyle>
          <a:p>
            <a:pPr algn="ctr"/>
            <a:r>
              <a:rPr lang="en-US" sz="4400">
                <a:latin typeface="Roboto"/>
                <a:ea typeface="Roboto"/>
                <a:cs typeface="Arial"/>
              </a:rPr>
              <a:t>Student Wellness</a:t>
            </a:r>
            <a:endParaRPr lang="en-US"/>
          </a:p>
        </p:txBody>
      </p:sp>
    </p:spTree>
    <p:extLst>
      <p:ext uri="{BB962C8B-B14F-4D97-AF65-F5344CB8AC3E}">
        <p14:creationId xmlns:p14="http://schemas.microsoft.com/office/powerpoint/2010/main" val="319672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in a circle in front of a building&#10;&#10;Description automatically generated">
            <a:extLst>
              <a:ext uri="{FF2B5EF4-FFF2-40B4-BE49-F238E27FC236}">
                <a16:creationId xmlns:a16="http://schemas.microsoft.com/office/drawing/2014/main" id="{7C6DA83E-8C66-AC78-ED31-FFB0437ACB64}"/>
              </a:ext>
            </a:extLst>
          </p:cNvPr>
          <p:cNvPicPr>
            <a:picLocks noChangeAspect="1"/>
          </p:cNvPicPr>
          <p:nvPr/>
        </p:nvPicPr>
        <p:blipFill rotWithShape="1">
          <a:blip r:embed="rId3"/>
          <a:srcRect l="37273" t="841" r="17303" b="382"/>
          <a:stretch/>
        </p:blipFill>
        <p:spPr>
          <a:xfrm>
            <a:off x="8287854" y="0"/>
            <a:ext cx="3904060" cy="6387566"/>
          </a:xfrm>
          <a:prstGeom prst="rect">
            <a:avLst/>
          </a:prstGeom>
        </p:spPr>
      </p:pic>
      <p:sp>
        <p:nvSpPr>
          <p:cNvPr id="5" name="Footer Placeholder 3">
            <a:extLst>
              <a:ext uri="{FF2B5EF4-FFF2-40B4-BE49-F238E27FC236}">
                <a16:creationId xmlns:a16="http://schemas.microsoft.com/office/drawing/2014/main" id="{68BCB527-2259-FA40-8DB3-056BA3C1B22F}"/>
              </a:ext>
            </a:extLst>
          </p:cNvPr>
          <p:cNvSpPr>
            <a:spLocks noGrp="1"/>
          </p:cNvSpPr>
          <p:nvPr>
            <p:ph type="ftr" sz="quarter" idx="3"/>
          </p:nvPr>
        </p:nvSpPr>
        <p:spPr>
          <a:xfrm>
            <a:off x="2585300" y="6451632"/>
            <a:ext cx="6513130" cy="365125"/>
          </a:xfrm>
        </p:spPr>
        <p:txBody>
          <a:bodyPr/>
          <a:lstStyle/>
          <a:p>
            <a:r>
              <a:rPr lang="en-US"/>
              <a:t>Student Wellness</a:t>
            </a:r>
          </a:p>
        </p:txBody>
      </p:sp>
      <p:sp>
        <p:nvSpPr>
          <p:cNvPr id="7" name="TextBox 6">
            <a:extLst>
              <a:ext uri="{FF2B5EF4-FFF2-40B4-BE49-F238E27FC236}">
                <a16:creationId xmlns:a16="http://schemas.microsoft.com/office/drawing/2014/main" id="{9DAB2FEC-635B-DD95-1B67-E4E1C9540D49}"/>
              </a:ext>
            </a:extLst>
          </p:cNvPr>
          <p:cNvSpPr txBox="1"/>
          <p:nvPr/>
        </p:nvSpPr>
        <p:spPr>
          <a:xfrm>
            <a:off x="341001" y="550594"/>
            <a:ext cx="760378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ea typeface="Roboto"/>
              </a:rPr>
              <a:t>Student Wellness Programs &amp; Services</a:t>
            </a:r>
          </a:p>
          <a:p>
            <a:r>
              <a:rPr lang="en-US" sz="2800" i="1">
                <a:ea typeface="+mn-lt"/>
                <a:cs typeface="+mn-lt"/>
              </a:rPr>
              <a:t> </a:t>
            </a:r>
            <a:endParaRPr lang="en-US" sz="2800" i="1">
              <a:ea typeface="Roboto"/>
            </a:endParaRPr>
          </a:p>
        </p:txBody>
      </p:sp>
      <p:graphicFrame>
        <p:nvGraphicFramePr>
          <p:cNvPr id="2" name="Table 1">
            <a:extLst>
              <a:ext uri="{FF2B5EF4-FFF2-40B4-BE49-F238E27FC236}">
                <a16:creationId xmlns:a16="http://schemas.microsoft.com/office/drawing/2014/main" id="{E2B17CE7-5AE5-B712-4C6A-E2FFE87D450F}"/>
              </a:ext>
            </a:extLst>
          </p:cNvPr>
          <p:cNvGraphicFramePr>
            <a:graphicFrameLocks noGrp="1"/>
          </p:cNvGraphicFramePr>
          <p:nvPr>
            <p:extLst>
              <p:ext uri="{D42A27DB-BD31-4B8C-83A1-F6EECF244321}">
                <p14:modId xmlns:p14="http://schemas.microsoft.com/office/powerpoint/2010/main" val="1525938255"/>
              </p:ext>
            </p:extLst>
          </p:nvPr>
        </p:nvGraphicFramePr>
        <p:xfrm>
          <a:off x="260600" y="1952113"/>
          <a:ext cx="7760322" cy="4006644"/>
        </p:xfrm>
        <a:graphic>
          <a:graphicData uri="http://schemas.openxmlformats.org/drawingml/2006/table">
            <a:tbl>
              <a:tblPr firstRow="1" bandRow="1">
                <a:tableStyleId>{5C22544A-7EE6-4342-B048-85BDC9FD1C3A}</a:tableStyleId>
              </a:tblPr>
              <a:tblGrid>
                <a:gridCol w="3880161">
                  <a:extLst>
                    <a:ext uri="{9D8B030D-6E8A-4147-A177-3AD203B41FA5}">
                      <a16:colId xmlns:a16="http://schemas.microsoft.com/office/drawing/2014/main" val="4273662918"/>
                    </a:ext>
                  </a:extLst>
                </a:gridCol>
                <a:gridCol w="3880161">
                  <a:extLst>
                    <a:ext uri="{9D8B030D-6E8A-4147-A177-3AD203B41FA5}">
                      <a16:colId xmlns:a16="http://schemas.microsoft.com/office/drawing/2014/main" val="3158057004"/>
                    </a:ext>
                  </a:extLst>
                </a:gridCol>
              </a:tblGrid>
              <a:tr h="598972">
                <a:tc>
                  <a:txBody>
                    <a:bodyPr/>
                    <a:lstStyle/>
                    <a:p>
                      <a:pPr algn="ctr"/>
                      <a:r>
                        <a:rPr lang="en-US" sz="2800" dirty="0">
                          <a:solidFill>
                            <a:schemeClr val="tx1"/>
                          </a:solidFill>
                        </a:rPr>
                        <a:t>Consultations</a:t>
                      </a:r>
                    </a:p>
                  </a:txBody>
                  <a:tcPr anchor="ctr">
                    <a:solidFill>
                      <a:srgbClr val="FFC000"/>
                    </a:solidFill>
                  </a:tcPr>
                </a:tc>
                <a:tc>
                  <a:txBody>
                    <a:bodyPr/>
                    <a:lstStyle/>
                    <a:p>
                      <a:pPr algn="ctr"/>
                      <a:r>
                        <a:rPr lang="en-US" sz="2800" dirty="0">
                          <a:solidFill>
                            <a:schemeClr val="tx1"/>
                          </a:solidFill>
                        </a:rPr>
                        <a:t>Programs &amp; Services</a:t>
                      </a:r>
                    </a:p>
                  </a:txBody>
                  <a:tcPr anchor="ctr">
                    <a:solidFill>
                      <a:srgbClr val="FFC000"/>
                    </a:solidFill>
                  </a:tcPr>
                </a:tc>
                <a:extLst>
                  <a:ext uri="{0D108BD9-81ED-4DB2-BD59-A6C34878D82A}">
                    <a16:rowId xmlns:a16="http://schemas.microsoft.com/office/drawing/2014/main" val="3189839812"/>
                  </a:ext>
                </a:extLst>
              </a:tr>
              <a:tr h="3407672">
                <a:tc>
                  <a:txBody>
                    <a:bodyPr/>
                    <a:lstStyle/>
                    <a:p>
                      <a:pPr marL="285750" indent="-285750">
                        <a:lnSpc>
                          <a:spcPct val="150000"/>
                        </a:lnSpc>
                        <a:buFont typeface="Arial"/>
                        <a:buChar char="•"/>
                      </a:pPr>
                      <a:r>
                        <a:rPr lang="en-US" sz="2000" dirty="0"/>
                        <a:t>Alcohol &amp; Other Drug Support</a:t>
                      </a:r>
                    </a:p>
                    <a:p>
                      <a:pPr marL="285750" lvl="0" indent="-285750">
                        <a:lnSpc>
                          <a:spcPct val="150000"/>
                        </a:lnSpc>
                        <a:buFont typeface="Arial"/>
                        <a:buChar char="•"/>
                      </a:pPr>
                      <a:r>
                        <a:rPr lang="en-US" sz="2000" dirty="0"/>
                        <a:t>Fitness</a:t>
                      </a:r>
                    </a:p>
                    <a:p>
                      <a:pPr marL="285750" lvl="0" indent="-285750">
                        <a:lnSpc>
                          <a:spcPct val="150000"/>
                        </a:lnSpc>
                        <a:buFont typeface="Arial"/>
                        <a:buChar char="•"/>
                      </a:pPr>
                      <a:r>
                        <a:rPr lang="en-US" sz="2000" dirty="0"/>
                        <a:t>Nutrition</a:t>
                      </a:r>
                    </a:p>
                    <a:p>
                      <a:pPr marL="285750" lvl="0" indent="-285750">
                        <a:lnSpc>
                          <a:spcPct val="150000"/>
                        </a:lnSpc>
                        <a:buFont typeface="Arial"/>
                        <a:buChar char="•"/>
                      </a:pPr>
                      <a:r>
                        <a:rPr lang="en-US" sz="2000" dirty="0"/>
                        <a:t>Sleep</a:t>
                      </a:r>
                    </a:p>
                    <a:p>
                      <a:pPr marL="285750" lvl="0" indent="-285750">
                        <a:lnSpc>
                          <a:spcPct val="150000"/>
                        </a:lnSpc>
                        <a:buFont typeface="Arial"/>
                        <a:buChar char="•"/>
                      </a:pPr>
                      <a:r>
                        <a:rPr lang="en-US" sz="2000" dirty="0"/>
                        <a:t>Stress Management</a:t>
                      </a:r>
                    </a:p>
                    <a:p>
                      <a:pPr marL="285750" lvl="0" indent="-285750">
                        <a:lnSpc>
                          <a:spcPct val="150000"/>
                        </a:lnSpc>
                        <a:buFont typeface="Arial"/>
                        <a:buChar char="•"/>
                      </a:pPr>
                      <a:r>
                        <a:rPr lang="en-US" sz="2000" dirty="0"/>
                        <a:t>Tobacco/E-cigarette Support</a:t>
                      </a:r>
                    </a:p>
                    <a:p>
                      <a:pPr marL="285750" lvl="0" indent="-285750">
                        <a:lnSpc>
                          <a:spcPct val="150000"/>
                        </a:lnSpc>
                        <a:buFont typeface="Arial"/>
                        <a:buChar char="•"/>
                      </a:pPr>
                      <a:r>
                        <a:rPr lang="en-US" sz="2000" dirty="0"/>
                        <a:t>Wellness Coaching</a:t>
                      </a:r>
                    </a:p>
                  </a:txBody>
                  <a:tcPr>
                    <a:solidFill>
                      <a:schemeClr val="bg1"/>
                    </a:solidFill>
                  </a:tcPr>
                </a:tc>
                <a:tc>
                  <a:txBody>
                    <a:bodyPr/>
                    <a:lstStyle/>
                    <a:p>
                      <a:pPr marL="342900" lvl="0" indent="-342900">
                        <a:lnSpc>
                          <a:spcPct val="150000"/>
                        </a:lnSpc>
                        <a:buClr>
                          <a:srgbClr val="000000"/>
                        </a:buClr>
                        <a:buFont typeface="Arial"/>
                        <a:buChar char="•"/>
                      </a:pPr>
                      <a:r>
                        <a:rPr lang="en-US" sz="2000" dirty="0"/>
                        <a:t>Mindfulness Workshops</a:t>
                      </a:r>
                    </a:p>
                    <a:p>
                      <a:pPr marL="342900" lvl="0" indent="-342900">
                        <a:lnSpc>
                          <a:spcPct val="150000"/>
                        </a:lnSpc>
                        <a:buClr>
                          <a:srgbClr val="000000"/>
                        </a:buClr>
                        <a:buFont typeface="Arial"/>
                        <a:buChar char="•"/>
                      </a:pPr>
                      <a:r>
                        <a:rPr lang="en-US" sz="2000" dirty="0"/>
                        <a:t>Intuitive Eating Workshops</a:t>
                      </a:r>
                    </a:p>
                    <a:p>
                      <a:pPr marL="342900" lvl="0" indent="-342900">
                        <a:lnSpc>
                          <a:spcPct val="150000"/>
                        </a:lnSpc>
                        <a:buClr>
                          <a:srgbClr val="000000"/>
                        </a:buClr>
                        <a:buFont typeface="Arial"/>
                        <a:buChar char="•"/>
                      </a:pPr>
                      <a:r>
                        <a:rPr lang="en-US" sz="2000" dirty="0"/>
                        <a:t>Online Incentive Programs</a:t>
                      </a:r>
                    </a:p>
                    <a:p>
                      <a:pPr marL="342900" lvl="0" indent="-342900">
                        <a:lnSpc>
                          <a:spcPct val="150000"/>
                        </a:lnSpc>
                        <a:buClr>
                          <a:srgbClr val="000000"/>
                        </a:buClr>
                        <a:buFont typeface="Arial"/>
                        <a:buChar char="•"/>
                      </a:pPr>
                      <a:r>
                        <a:rPr lang="en-US" sz="2000" dirty="0" err="1"/>
                        <a:t>Earthmind</a:t>
                      </a:r>
                      <a:r>
                        <a:rPr lang="en-US" sz="2000" dirty="0"/>
                        <a:t> Workshops</a:t>
                      </a:r>
                    </a:p>
                    <a:p>
                      <a:pPr marL="342900" lvl="0" indent="-342900">
                        <a:lnSpc>
                          <a:spcPct val="100000"/>
                        </a:lnSpc>
                        <a:buClr>
                          <a:srgbClr val="000000"/>
                        </a:buClr>
                        <a:buFont typeface="Arial"/>
                        <a:buChar char="•"/>
                      </a:pPr>
                      <a:r>
                        <a:rPr lang="en-US" sz="2000" dirty="0"/>
                        <a:t>Red Watch Band- CPR/AED Training</a:t>
                      </a:r>
                    </a:p>
                    <a:p>
                      <a:pPr marL="342900" lvl="0" indent="-342900">
                        <a:lnSpc>
                          <a:spcPct val="150000"/>
                        </a:lnSpc>
                        <a:buClr>
                          <a:srgbClr val="000000"/>
                        </a:buClr>
                        <a:buFont typeface="Arial"/>
                        <a:buChar char="•"/>
                      </a:pPr>
                      <a:r>
                        <a:rPr lang="en-US" sz="2000" dirty="0"/>
                        <a:t>Refresh Sleep Program</a:t>
                      </a:r>
                    </a:p>
                    <a:p>
                      <a:pPr marL="342900" lvl="0" indent="-342900">
                        <a:lnSpc>
                          <a:spcPct val="150000"/>
                        </a:lnSpc>
                        <a:buClr>
                          <a:srgbClr val="000000"/>
                        </a:buClr>
                        <a:buFont typeface="Arial"/>
                        <a:buChar char="•"/>
                      </a:pPr>
                      <a:r>
                        <a:rPr lang="en-US" sz="2000" dirty="0"/>
                        <a:t>Light Therapy</a:t>
                      </a:r>
                    </a:p>
                  </a:txBody>
                  <a:tcPr>
                    <a:solidFill>
                      <a:schemeClr val="bg1"/>
                    </a:solidFill>
                  </a:tcPr>
                </a:tc>
                <a:extLst>
                  <a:ext uri="{0D108BD9-81ED-4DB2-BD59-A6C34878D82A}">
                    <a16:rowId xmlns:a16="http://schemas.microsoft.com/office/drawing/2014/main" val="2264391516"/>
                  </a:ext>
                </a:extLst>
              </a:tr>
            </a:tbl>
          </a:graphicData>
        </a:graphic>
      </p:graphicFrame>
      <p:sp>
        <p:nvSpPr>
          <p:cNvPr id="4" name="Rectangle 3">
            <a:extLst>
              <a:ext uri="{FF2B5EF4-FFF2-40B4-BE49-F238E27FC236}">
                <a16:creationId xmlns:a16="http://schemas.microsoft.com/office/drawing/2014/main" id="{52FA7C57-40AD-45E3-73D8-A0E544923A93}"/>
              </a:ext>
            </a:extLst>
          </p:cNvPr>
          <p:cNvSpPr/>
          <p:nvPr/>
        </p:nvSpPr>
        <p:spPr>
          <a:xfrm>
            <a:off x="682967" y="1189226"/>
            <a:ext cx="1041398" cy="5152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393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4CCFA3F3E46D4795A2DA29247B5849" ma:contentTypeVersion="16" ma:contentTypeDescription="Create a new document." ma:contentTypeScope="" ma:versionID="fe9c7a6dc1e2bd13659ee882cb44ea76">
  <xsd:schema xmlns:xsd="http://www.w3.org/2001/XMLSchema" xmlns:xs="http://www.w3.org/2001/XMLSchema" xmlns:p="http://schemas.microsoft.com/office/2006/metadata/properties" xmlns:ns2="ce097c49-d204-46f0-9a6e-130a1a8e739a" xmlns:ns3="026e4486-4a10-437f-a0a4-440e4e9e7960" targetNamespace="http://schemas.microsoft.com/office/2006/metadata/properties" ma:root="true" ma:fieldsID="3abd5fe2fa79d25cfd41338f9b5bc2f5" ns2:_="" ns3:_="">
    <xsd:import namespace="ce097c49-d204-46f0-9a6e-130a1a8e739a"/>
    <xsd:import namespace="026e4486-4a10-437f-a0a4-440e4e9e79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097c49-d204-46f0-9a6e-130a1a8e73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af9f51b-2984-4022-8acc-3c23a99e8b1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6e4486-4a10-437f-a0a4-440e4e9e79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14dccd6-480b-4fec-ac96-8a99cf7786f6}" ma:internalName="TaxCatchAll" ma:showField="CatchAllData" ma:web="026e4486-4a10-437f-a0a4-440e4e9e79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097c49-d204-46f0-9a6e-130a1a8e739a">
      <Terms xmlns="http://schemas.microsoft.com/office/infopath/2007/PartnerControls"/>
    </lcf76f155ced4ddcb4097134ff3c332f>
    <TaxCatchAll xmlns="026e4486-4a10-437f-a0a4-440e4e9e796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9A365D-967D-4006-BAB5-21769C25FB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097c49-d204-46f0-9a6e-130a1a8e739a"/>
    <ds:schemaRef ds:uri="026e4486-4a10-437f-a0a4-440e4e9e7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58C45A-D89F-4E0F-B391-61FCF0D130A8}">
  <ds:schemaRefs>
    <ds:schemaRef ds:uri="http://schemas.microsoft.com/office/2006/metadata/properties"/>
    <ds:schemaRef ds:uri="http://schemas.microsoft.com/office/infopath/2007/PartnerControls"/>
    <ds:schemaRef ds:uri="ce097c49-d204-46f0-9a6e-130a1a8e739a"/>
    <ds:schemaRef ds:uri="026e4486-4a10-437f-a0a4-440e4e9e7960"/>
  </ds:schemaRefs>
</ds:datastoreItem>
</file>

<file path=customXml/itemProps3.xml><?xml version="1.0" encoding="utf-8"?>
<ds:datastoreItem xmlns:ds="http://schemas.openxmlformats.org/officeDocument/2006/customXml" ds:itemID="{230181FC-C425-4FEA-A33E-861119F99C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11</cp:revision>
  <dcterms:created xsi:type="dcterms:W3CDTF">2025-06-02T14:06:49Z</dcterms:created>
  <dcterms:modified xsi:type="dcterms:W3CDTF">2025-06-02T14:08:25Z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0x010100A14CCFA3F3E46D4795A2DA29247B5849</vt:lpwstr>
  </property>
  <property fmtid="{D5CDD505-2E9C-101B-9397-08002B2CF9AE}" pid="3" name="MediaServiceImageTags">
    <vt:lpwstr/>
  </property>
</Properties>
</file>