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2" r:id="rId4"/>
  </p:sldMasterIdLst>
  <p:notesMasterIdLst>
    <p:notesMasterId r:id="rId21"/>
  </p:notesMasterIdLst>
  <p:sldIdLst>
    <p:sldId id="401" r:id="rId5"/>
    <p:sldId id="394" r:id="rId6"/>
    <p:sldId id="266" r:id="rId7"/>
    <p:sldId id="406" r:id="rId8"/>
    <p:sldId id="258" r:id="rId9"/>
    <p:sldId id="393" r:id="rId10"/>
    <p:sldId id="370" r:id="rId11"/>
    <p:sldId id="410" r:id="rId12"/>
    <p:sldId id="387" r:id="rId13"/>
    <p:sldId id="374" r:id="rId14"/>
    <p:sldId id="407" r:id="rId15"/>
    <p:sldId id="408" r:id="rId16"/>
    <p:sldId id="389" r:id="rId17"/>
    <p:sldId id="405" r:id="rId18"/>
    <p:sldId id="402" r:id="rId19"/>
    <p:sldId id="403" r:id="rId20"/>
  </p:sldIdLst>
  <p:sldSz cx="12192000" cy="6858000"/>
  <p:notesSz cx="7010400" cy="9296400"/>
  <p:embeddedFontLst>
    <p:embeddedFont>
      <p:font typeface="Antonio" panose="02000303000000000000" pitchFamily="2" charset="0"/>
      <p:regular r:id="rId22"/>
      <p:bold r:id="rId23"/>
    </p:embeddedFont>
    <p:embeddedFont>
      <p:font typeface="Cambria" panose="02040503050406030204" pitchFamily="18" charset="0"/>
      <p:regular r:id="rId24"/>
      <p:bold r:id="rId25"/>
      <p:italic r:id="rId26"/>
      <p:boldItalic r:id="rId27"/>
    </p:embeddedFont>
    <p:embeddedFont>
      <p:font typeface="Modern Love" panose="04090805081005020601" pitchFamily="82" charset="0"/>
      <p:regular r:id="rId28"/>
    </p:embeddedFont>
    <p:embeddedFont>
      <p:font typeface="Roboto" panose="02000000000000000000" pitchFamily="2" charset="0"/>
      <p:regular r:id="rId29"/>
      <p:bold r:id="rId30"/>
      <p:italic r:id="rId31"/>
      <p:boldItalic r:id="rId32"/>
    </p:embeddedFont>
    <p:embeddedFont>
      <p:font typeface="The Hand" panose="03070502030502020204" pitchFamily="66" charset="0"/>
      <p:regular r:id="rId33"/>
      <p:bold r:id="rId34"/>
    </p:embeddedFont>
    <p:embeddedFont>
      <p:font typeface="Zilla Slab" pitchFamily="2" charset="0"/>
      <p:regular r:id="rId35"/>
      <p:bold r:id="rId36"/>
      <p:italic r:id="rId37"/>
      <p:boldItalic r:id="rId38"/>
    </p:embeddedFont>
    <p:embeddedFont>
      <p:font typeface="Zilla Slab SemiBold"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FF"/>
    <a:srgbClr val="FFD6BC"/>
    <a:srgbClr val="FEF7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5867C-AAEE-45CB-893D-4719F20FCE34}" v="8" dt="2025-05-29T20:36:23.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79177" autoAdjust="0"/>
  </p:normalViewPr>
  <p:slideViewPr>
    <p:cSldViewPr snapToGrid="0">
      <p:cViewPr varScale="1">
        <p:scale>
          <a:sx n="59" d="100"/>
          <a:sy n="59" d="100"/>
        </p:scale>
        <p:origin x="1196" y="4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ns, Alicia M" userId="3ec8b6a4-8788-48d1-8b99-2f501e03ad6b" providerId="ADAL" clId="{0665867C-AAEE-45CB-893D-4719F20FCE34}"/>
    <pc:docChg chg="undo custSel modSld">
      <pc:chgData name="Joens, Alicia M" userId="3ec8b6a4-8788-48d1-8b99-2f501e03ad6b" providerId="ADAL" clId="{0665867C-AAEE-45CB-893D-4719F20FCE34}" dt="2025-05-30T15:54:12.427" v="1255" actId="20577"/>
      <pc:docMkLst>
        <pc:docMk/>
      </pc:docMkLst>
      <pc:sldChg chg="modNotesTx">
        <pc:chgData name="Joens, Alicia M" userId="3ec8b6a4-8788-48d1-8b99-2f501e03ad6b" providerId="ADAL" clId="{0665867C-AAEE-45CB-893D-4719F20FCE34}" dt="2025-05-30T15:54:12.427" v="1255" actId="20577"/>
        <pc:sldMkLst>
          <pc:docMk/>
          <pc:sldMk cId="671062835" sldId="258"/>
        </pc:sldMkLst>
      </pc:sldChg>
      <pc:sldChg chg="modSp mod">
        <pc:chgData name="Joens, Alicia M" userId="3ec8b6a4-8788-48d1-8b99-2f501e03ad6b" providerId="ADAL" clId="{0665867C-AAEE-45CB-893D-4719F20FCE34}" dt="2025-05-29T19:46:52.782" v="223" actId="20577"/>
        <pc:sldMkLst>
          <pc:docMk/>
          <pc:sldMk cId="893174746" sldId="266"/>
        </pc:sldMkLst>
        <pc:spChg chg="mod">
          <ac:chgData name="Joens, Alicia M" userId="3ec8b6a4-8788-48d1-8b99-2f501e03ad6b" providerId="ADAL" clId="{0665867C-AAEE-45CB-893D-4719F20FCE34}" dt="2025-05-29T19:46:52.782" v="223" actId="20577"/>
          <ac:spMkLst>
            <pc:docMk/>
            <pc:sldMk cId="893174746" sldId="266"/>
            <ac:spMk id="5" creationId="{328ABE10-1E02-90F0-639E-BFE87611B557}"/>
          </ac:spMkLst>
        </pc:spChg>
      </pc:sldChg>
      <pc:sldChg chg="modSp mod">
        <pc:chgData name="Joens, Alicia M" userId="3ec8b6a4-8788-48d1-8b99-2f501e03ad6b" providerId="ADAL" clId="{0665867C-AAEE-45CB-893D-4719F20FCE34}" dt="2025-05-29T19:50:01.679" v="226" actId="20577"/>
        <pc:sldMkLst>
          <pc:docMk/>
          <pc:sldMk cId="0" sldId="370"/>
        </pc:sldMkLst>
        <pc:spChg chg="mod">
          <ac:chgData name="Joens, Alicia M" userId="3ec8b6a4-8788-48d1-8b99-2f501e03ad6b" providerId="ADAL" clId="{0665867C-AAEE-45CB-893D-4719F20FCE34}" dt="2025-05-29T19:50:01.679" v="226" actId="20577"/>
          <ac:spMkLst>
            <pc:docMk/>
            <pc:sldMk cId="0" sldId="370"/>
            <ac:spMk id="10" creationId="{04AEAFDC-506F-A3B5-C53C-19B3F2E69DBC}"/>
          </ac:spMkLst>
        </pc:spChg>
      </pc:sldChg>
      <pc:sldChg chg="addSp delSp modSp mod modNotesTx">
        <pc:chgData name="Joens, Alicia M" userId="3ec8b6a4-8788-48d1-8b99-2f501e03ad6b" providerId="ADAL" clId="{0665867C-AAEE-45CB-893D-4719F20FCE34}" dt="2025-05-29T20:31:10.870" v="607" actId="1076"/>
        <pc:sldMkLst>
          <pc:docMk/>
          <pc:sldMk cId="0" sldId="374"/>
        </pc:sldMkLst>
        <pc:picChg chg="del mod">
          <ac:chgData name="Joens, Alicia M" userId="3ec8b6a4-8788-48d1-8b99-2f501e03ad6b" providerId="ADAL" clId="{0665867C-AAEE-45CB-893D-4719F20FCE34}" dt="2025-05-29T20:28:27.988" v="602" actId="21"/>
          <ac:picMkLst>
            <pc:docMk/>
            <pc:sldMk cId="0" sldId="374"/>
            <ac:picMk id="4" creationId="{4A1F26B0-7262-243F-0CEC-3645FE042093}"/>
          </ac:picMkLst>
        </pc:picChg>
        <pc:picChg chg="add mod">
          <ac:chgData name="Joens, Alicia M" userId="3ec8b6a4-8788-48d1-8b99-2f501e03ad6b" providerId="ADAL" clId="{0665867C-AAEE-45CB-893D-4719F20FCE34}" dt="2025-05-29T20:31:10.870" v="607" actId="1076"/>
          <ac:picMkLst>
            <pc:docMk/>
            <pc:sldMk cId="0" sldId="374"/>
            <ac:picMk id="1026" creationId="{D5199517-73C6-F229-5CDC-FABE2261EE23}"/>
          </ac:picMkLst>
        </pc:picChg>
      </pc:sldChg>
      <pc:sldChg chg="modSp mod modNotesTx">
        <pc:chgData name="Joens, Alicia M" userId="3ec8b6a4-8788-48d1-8b99-2f501e03ad6b" providerId="ADAL" clId="{0665867C-AAEE-45CB-893D-4719F20FCE34}" dt="2025-05-29T19:45:14.571" v="170" actId="20577"/>
        <pc:sldMkLst>
          <pc:docMk/>
          <pc:sldMk cId="4272935354" sldId="394"/>
        </pc:sldMkLst>
        <pc:spChg chg="mod">
          <ac:chgData name="Joens, Alicia M" userId="3ec8b6a4-8788-48d1-8b99-2f501e03ad6b" providerId="ADAL" clId="{0665867C-AAEE-45CB-893D-4719F20FCE34}" dt="2025-05-29T19:45:14.571" v="170" actId="20577"/>
          <ac:spMkLst>
            <pc:docMk/>
            <pc:sldMk cId="4272935354" sldId="394"/>
            <ac:spMk id="3" creationId="{3616DB30-9E82-57CD-ACD7-A9759FB1C215}"/>
          </ac:spMkLst>
        </pc:spChg>
      </pc:sldChg>
      <pc:sldChg chg="modSp mod">
        <pc:chgData name="Joens, Alicia M" userId="3ec8b6a4-8788-48d1-8b99-2f501e03ad6b" providerId="ADAL" clId="{0665867C-AAEE-45CB-893D-4719F20FCE34}" dt="2025-05-29T20:25:22.136" v="598" actId="1076"/>
        <pc:sldMkLst>
          <pc:docMk/>
          <pc:sldMk cId="1532189173" sldId="403"/>
        </pc:sldMkLst>
        <pc:picChg chg="mod">
          <ac:chgData name="Joens, Alicia M" userId="3ec8b6a4-8788-48d1-8b99-2f501e03ad6b" providerId="ADAL" clId="{0665867C-AAEE-45CB-893D-4719F20FCE34}" dt="2025-05-29T20:25:22.136" v="598" actId="1076"/>
          <ac:picMkLst>
            <pc:docMk/>
            <pc:sldMk cId="1532189173" sldId="403"/>
            <ac:picMk id="10" creationId="{3385A865-6B80-3DBB-8288-B7EF4B6E4E1A}"/>
          </ac:picMkLst>
        </pc:picChg>
      </pc:sldChg>
      <pc:sldChg chg="addSp delSp modSp mod modNotesTx">
        <pc:chgData name="Joens, Alicia M" userId="3ec8b6a4-8788-48d1-8b99-2f501e03ad6b" providerId="ADAL" clId="{0665867C-AAEE-45CB-893D-4719F20FCE34}" dt="2025-05-29T20:14:07.185" v="596" actId="20577"/>
        <pc:sldMkLst>
          <pc:docMk/>
          <pc:sldMk cId="727039832" sldId="405"/>
        </pc:sldMkLst>
        <pc:picChg chg="del mod">
          <ac:chgData name="Joens, Alicia M" userId="3ec8b6a4-8788-48d1-8b99-2f501e03ad6b" providerId="ADAL" clId="{0665867C-AAEE-45CB-893D-4719F20FCE34}" dt="2025-05-29T20:12:13.029" v="568" actId="21"/>
          <ac:picMkLst>
            <pc:docMk/>
            <pc:sldMk cId="727039832" sldId="405"/>
            <ac:picMk id="6" creationId="{4F3B6D7E-D911-4391-B5DA-293764DDF862}"/>
          </ac:picMkLst>
        </pc:picChg>
        <pc:picChg chg="add mod">
          <ac:chgData name="Joens, Alicia M" userId="3ec8b6a4-8788-48d1-8b99-2f501e03ad6b" providerId="ADAL" clId="{0665867C-AAEE-45CB-893D-4719F20FCE34}" dt="2025-05-29T20:13:05.888" v="575" actId="1582"/>
          <ac:picMkLst>
            <pc:docMk/>
            <pc:sldMk cId="727039832" sldId="405"/>
            <ac:picMk id="8" creationId="{FF021ACA-B76B-06EC-9563-F4C4D69CA56E}"/>
          </ac:picMkLst>
        </pc:picChg>
      </pc:sldChg>
      <pc:sldChg chg="modNotesTx">
        <pc:chgData name="Joens, Alicia M" userId="3ec8b6a4-8788-48d1-8b99-2f501e03ad6b" providerId="ADAL" clId="{0665867C-AAEE-45CB-893D-4719F20FCE34}" dt="2025-05-29T20:05:47.144" v="564" actId="20577"/>
        <pc:sldMkLst>
          <pc:docMk/>
          <pc:sldMk cId="3239824796" sldId="4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2108B8-111F-4508-B576-649EF93B17AE}" type="datetimeFigureOut">
              <a:rPr lang="en-US" smtClean="0"/>
              <a:t>5/29/2025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E7B5C4-423E-4B62-93EB-852989A65557}" type="slidenum">
              <a:rPr lang="en-US" smtClean="0"/>
              <a:t>‹#›</a:t>
            </a:fld>
            <a:endParaRPr lang="en-US" dirty="0"/>
          </a:p>
        </p:txBody>
      </p:sp>
    </p:spTree>
    <p:extLst>
      <p:ext uri="{BB962C8B-B14F-4D97-AF65-F5344CB8AC3E}">
        <p14:creationId xmlns:p14="http://schemas.microsoft.com/office/powerpoint/2010/main" val="365141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Welcome</a:t>
            </a:r>
            <a:r>
              <a:rPr lang="en-US" sz="1200" baseline="0" dirty="0"/>
              <a:t> &amp; Introductions (have OL handout brochures)</a:t>
            </a:r>
          </a:p>
          <a:p>
            <a:pPr marL="171450" indent="-171450">
              <a:buFont typeface="Arial" panose="020B0604020202020204" pitchFamily="34" charset="0"/>
              <a:buChar char="•"/>
            </a:pPr>
            <a:r>
              <a:rPr lang="en-US" sz="1200" baseline="0" dirty="0"/>
              <a:t>Our office is located on the 3</a:t>
            </a:r>
            <a:r>
              <a:rPr lang="en-US" sz="1200" baseline="30000" dirty="0"/>
              <a:t>rd</a:t>
            </a:r>
            <a:r>
              <a:rPr lang="en-US" sz="1200" baseline="0" dirty="0"/>
              <a:t> floor of the Pomeranz Center (the same building that houses the Admissions Visitors Center if you’ve been to campus) </a:t>
            </a:r>
          </a:p>
          <a:p>
            <a:pPr marL="171450" indent="-171450">
              <a:buFont typeface="Arial" panose="020B0604020202020204" pitchFamily="34" charset="0"/>
              <a:buChar char="•"/>
            </a:pPr>
            <a:r>
              <a:rPr lang="en-US" sz="1200" baseline="0" dirty="0"/>
              <a:t>This session will provide an overview on the variety of ways we assist and serve students</a:t>
            </a:r>
          </a:p>
          <a:p>
            <a:pPr marL="171450" indent="-171450">
              <a:buFont typeface="Arial" panose="020B0604020202020204" pitchFamily="34" charset="0"/>
              <a:buChar char="•"/>
            </a:pPr>
            <a:r>
              <a:rPr lang="en-US" sz="1200" baseline="0" dirty="0"/>
              <a:t>Questions at the end </a:t>
            </a:r>
            <a:endParaRPr lang="en-US" dirty="0"/>
          </a:p>
          <a:p>
            <a:endParaRPr lang="en-US" dirty="0"/>
          </a:p>
        </p:txBody>
      </p:sp>
      <p:sp>
        <p:nvSpPr>
          <p:cNvPr id="4" name="Slide Number Placeholder 3"/>
          <p:cNvSpPr>
            <a:spLocks noGrp="1"/>
          </p:cNvSpPr>
          <p:nvPr>
            <p:ph type="sldNum" sz="quarter" idx="5"/>
          </p:nvPr>
        </p:nvSpPr>
        <p:spPr/>
        <p:txBody>
          <a:bodyPr/>
          <a:lstStyle/>
          <a:p>
            <a:fld id="{13E7B5C4-423E-4B62-93EB-852989A65557}" type="slidenum">
              <a:rPr lang="en-US" smtClean="0"/>
              <a:t>1</a:t>
            </a:fld>
            <a:endParaRPr lang="en-US" dirty="0"/>
          </a:p>
        </p:txBody>
      </p:sp>
    </p:spTree>
    <p:extLst>
      <p:ext uri="{BB962C8B-B14F-4D97-AF65-F5344CB8AC3E}">
        <p14:creationId xmlns:p14="http://schemas.microsoft.com/office/powerpoint/2010/main" val="340593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891DE5C-C082-49FE-B7E4-1D31498AA58D}"/>
              </a:ext>
            </a:extLst>
          </p:cNvPr>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F0536F8-44C3-4F13-B2A9-D568F1D1F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i="0" dirty="0"/>
              <a:t>Handshake</a:t>
            </a:r>
            <a:r>
              <a:rPr lang="en-US" sz="1000" dirty="0"/>
              <a:t> is our online</a:t>
            </a:r>
            <a:r>
              <a:rPr lang="en-US" sz="1000" baseline="0" dirty="0"/>
              <a:t> recruiting system where students can search for a variety of positions</a:t>
            </a:r>
          </a:p>
          <a:p>
            <a:pPr marL="174708" indent="-174708">
              <a:buFont typeface="Arial" panose="020B0604020202020204" pitchFamily="34" charset="0"/>
              <a:buChar char="•"/>
            </a:pPr>
            <a:r>
              <a:rPr lang="en-US" sz="1000" baseline="0" dirty="0"/>
              <a:t>Our employer partners utilize </a:t>
            </a:r>
            <a:r>
              <a:rPr lang="en-US" sz="1000" i="0" baseline="0" dirty="0"/>
              <a:t>Handshake</a:t>
            </a:r>
            <a:r>
              <a:rPr lang="en-US" sz="1000" i="1" baseline="0" dirty="0"/>
              <a:t> </a:t>
            </a:r>
            <a:r>
              <a:rPr lang="en-US" sz="1000" baseline="0" dirty="0"/>
              <a:t>to post full-time jobs and internships </a:t>
            </a:r>
          </a:p>
          <a:p>
            <a:pPr marL="174708" indent="-174708">
              <a:buFont typeface="Arial" panose="020B0604020202020204" pitchFamily="34" charset="0"/>
              <a:buChar char="•"/>
            </a:pPr>
            <a:r>
              <a:rPr lang="en-US" sz="1000" i="0" baseline="0" dirty="0"/>
              <a:t>Handshake</a:t>
            </a:r>
            <a:r>
              <a:rPr lang="en-US" sz="1000" baseline="0" dirty="0"/>
              <a:t> is also where students can find part-time jobs in the community and on campus, including work study positions</a:t>
            </a:r>
          </a:p>
          <a:p>
            <a:pPr marL="174708" indent="-174708">
              <a:buFont typeface="Arial" panose="020B0604020202020204" pitchFamily="34" charset="0"/>
              <a:buChar char="•"/>
            </a:pPr>
            <a:r>
              <a:rPr lang="en-US" sz="1000" i="0" baseline="0" dirty="0"/>
              <a:t>Handshake</a:t>
            </a:r>
            <a:r>
              <a:rPr lang="en-US" sz="1000" baseline="0" dirty="0"/>
              <a:t> is free for students and incoming students can access their account now</a:t>
            </a:r>
          </a:p>
          <a:p>
            <a:pPr marL="174708" indent="-174708">
              <a:buFont typeface="Arial" panose="020B0604020202020204" pitchFamily="34" charset="0"/>
              <a:buChar char="•"/>
            </a:pPr>
            <a:r>
              <a:rPr lang="en-US" sz="1000" baseline="0" dirty="0"/>
              <a:t>If your student is interested in working on campus this fall (or spring), please attend the Student Employment session this afternoon at 2:05 or 2:40 to learn more – we will have a Student Employment job fair at the start of the semester on Wed., August 27.</a:t>
            </a:r>
          </a:p>
          <a:p>
            <a:pPr eaLnBrk="1" hangingPunct="1">
              <a:spcBef>
                <a:spcPct val="0"/>
              </a:spcBef>
            </a:pPr>
            <a:endParaRPr lang="en-US" altLang="en-US" sz="1000" dirty="0"/>
          </a:p>
          <a:p>
            <a:pPr eaLnBrk="1" hangingPunct="1">
              <a:spcBef>
                <a:spcPct val="0"/>
              </a:spcBef>
            </a:pPr>
            <a:endParaRPr lang="en-US" altLang="en-US" sz="1000" dirty="0"/>
          </a:p>
          <a:p>
            <a:pPr eaLnBrk="1" hangingPunct="1">
              <a:spcBef>
                <a:spcPct val="0"/>
              </a:spcBef>
            </a:pPr>
            <a:endParaRPr lang="en-US" altLang="en-US" sz="1000" dirty="0"/>
          </a:p>
          <a:p>
            <a:pPr eaLnBrk="1" hangingPunct="1">
              <a:spcBef>
                <a:spcPct val="0"/>
              </a:spcBef>
            </a:pPr>
            <a:endParaRPr lang="en-US" altLang="en-US" sz="1000" dirty="0"/>
          </a:p>
        </p:txBody>
      </p:sp>
      <p:sp>
        <p:nvSpPr>
          <p:cNvPr id="67588" name="Slide Number Placeholder 3">
            <a:extLst>
              <a:ext uri="{FF2B5EF4-FFF2-40B4-BE49-F238E27FC236}">
                <a16:creationId xmlns:a16="http://schemas.microsoft.com/office/drawing/2014/main" id="{2ADA04DF-9428-4CD7-B884-2330BCC2C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EA037D-DC52-4B9F-BE25-F00EC41D1A83}" type="slidenum">
              <a:rPr lang="en-US" altLang="en-US">
                <a:latin typeface="Calibri" panose="020F0502020204030204" pitchFamily="34" charset="0"/>
              </a:rPr>
              <a:pPr/>
              <a:t>10</a:t>
            </a:fld>
            <a:endParaRPr lang="en-US" altLang="en-US"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891DE5C-C082-49FE-B7E4-1D31498AA58D}"/>
              </a:ext>
            </a:extLst>
          </p:cNvPr>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F0536F8-44C3-4F13-B2A9-D568F1D1F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r>
              <a:rPr lang="en-US" sz="1000" baseline="0" dirty="0"/>
              <a:t>Internships have become a crucial element for a student’s career development. More and more employers are looking to see that students have completed at least one internship (or other practical work experience like research or field work) before starting a full-time position.  An internship allows students to:</a:t>
            </a:r>
          </a:p>
          <a:p>
            <a:pPr marL="174708" indent="-174708" defTabSz="931774">
              <a:buFont typeface="Arial" panose="020B0604020202020204" pitchFamily="34" charset="0"/>
              <a:buChar char="•"/>
              <a:defRPr/>
            </a:pPr>
            <a:r>
              <a:rPr lang="en-US" sz="1000" baseline="0" dirty="0"/>
              <a:t>Apply classroom learning to a real-world environment </a:t>
            </a:r>
          </a:p>
          <a:p>
            <a:pPr marL="174708" indent="-174708" defTabSz="931774">
              <a:buFont typeface="Arial" panose="020B0604020202020204" pitchFamily="34" charset="0"/>
              <a:buChar char="•"/>
              <a:defRPr/>
            </a:pPr>
            <a:r>
              <a:rPr lang="en-US" sz="1000" baseline="0" dirty="0"/>
              <a:t>Learn industry structure and receive in-depth knowledge of a specific field and related occupations</a:t>
            </a:r>
          </a:p>
          <a:p>
            <a:pPr marL="174708" indent="-174708" defTabSz="931774">
              <a:buFont typeface="Arial" panose="020B0604020202020204" pitchFamily="34" charset="0"/>
              <a:buChar char="•"/>
              <a:defRPr/>
            </a:pPr>
            <a:r>
              <a:rPr lang="en-US" sz="1000" baseline="0" dirty="0"/>
              <a:t>Develop technical and soft skills while gaining confidence in their abilities</a:t>
            </a:r>
          </a:p>
          <a:p>
            <a:pPr marL="174708" indent="-174708" defTabSz="931774">
              <a:buFont typeface="Arial" panose="020B0604020202020204" pitchFamily="34" charset="0"/>
              <a:buChar char="•"/>
              <a:defRPr/>
            </a:pPr>
            <a:r>
              <a:rPr lang="en-US" sz="1000" baseline="0" dirty="0"/>
              <a:t>Build their professional network</a:t>
            </a:r>
          </a:p>
          <a:p>
            <a:pPr marL="174708" indent="-174708" defTabSz="931774">
              <a:buFont typeface="Arial" panose="020B0604020202020204" pitchFamily="34" charset="0"/>
              <a:buChar char="•"/>
              <a:defRPr/>
            </a:pPr>
            <a:r>
              <a:rPr lang="en-US" sz="1000" baseline="0" dirty="0"/>
              <a:t>Gain valuable experience and accomplishments to add to their resume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dirty="0"/>
              <a:t>We receive internship listings for all majors with a variety of companies and industries across the country and internationally – some internships are paid, some are unpaid; some internships are on-site, some are remote</a:t>
            </a:r>
          </a:p>
          <a:p>
            <a:pPr marL="174708" indent="-174708" defTabSz="931774">
              <a:buFont typeface="Arial" panose="020B0604020202020204" pitchFamily="34" charset="0"/>
              <a:buChar char="•"/>
              <a:defRPr/>
            </a:pPr>
            <a:r>
              <a:rPr lang="en-US" sz="1000" baseline="0" dirty="0"/>
              <a:t>Students can complete an internship during the fall, spring, or summer – most internships are available for sophomores and above </a:t>
            </a:r>
          </a:p>
          <a:p>
            <a:pPr marL="174708" indent="-174708" defTabSz="931774">
              <a:buFont typeface="Arial" panose="020B0604020202020204" pitchFamily="34" charset="0"/>
              <a:buChar char="•"/>
              <a:defRPr/>
            </a:pPr>
            <a:r>
              <a:rPr lang="en-US" sz="1000" baseline="0" dirty="0"/>
              <a:t>Students can utilize Handshake to search for internships and meet with a Career Coach to discuss other resources for locating opportunities</a:t>
            </a:r>
          </a:p>
          <a:p>
            <a:pPr eaLnBrk="1" hangingPunct="1">
              <a:spcBef>
                <a:spcPct val="0"/>
              </a:spcBef>
            </a:pPr>
            <a:endParaRPr lang="en-US" altLang="en-US" sz="1000" dirty="0"/>
          </a:p>
          <a:p>
            <a:pPr eaLnBrk="1" hangingPunct="1">
              <a:spcBef>
                <a:spcPct val="0"/>
              </a:spcBef>
            </a:pPr>
            <a:endParaRPr lang="en-US" altLang="en-US" sz="1000" dirty="0"/>
          </a:p>
          <a:p>
            <a:pPr eaLnBrk="1" hangingPunct="1">
              <a:spcBef>
                <a:spcPct val="0"/>
              </a:spcBef>
            </a:pPr>
            <a:endParaRPr lang="en-US" altLang="en-US" sz="1000" dirty="0"/>
          </a:p>
          <a:p>
            <a:pPr eaLnBrk="1" hangingPunct="1">
              <a:spcBef>
                <a:spcPct val="0"/>
              </a:spcBef>
            </a:pPr>
            <a:endParaRPr lang="en-US" altLang="en-US" sz="1000" dirty="0"/>
          </a:p>
        </p:txBody>
      </p:sp>
      <p:sp>
        <p:nvSpPr>
          <p:cNvPr id="67588" name="Slide Number Placeholder 3">
            <a:extLst>
              <a:ext uri="{FF2B5EF4-FFF2-40B4-BE49-F238E27FC236}">
                <a16:creationId xmlns:a16="http://schemas.microsoft.com/office/drawing/2014/main" id="{2ADA04DF-9428-4CD7-B884-2330BCC2C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EA037D-DC52-4B9F-BE25-F00EC41D1A83}" type="slidenum">
              <a:rPr lang="en-US" altLang="en-US">
                <a:latin typeface="Calibri" panose="020F0502020204030204" pitchFamily="34" charset="0"/>
              </a:rPr>
              <a:pPr/>
              <a:t>11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345167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891DE5C-C082-49FE-B7E4-1D31498AA58D}"/>
              </a:ext>
            </a:extLst>
          </p:cNvPr>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F0536F8-44C3-4F13-B2A9-D568F1D1F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aseline="0" dirty="0"/>
              <a:t>Nearly 600 employers actively recruit on campus, and w</a:t>
            </a:r>
            <a:r>
              <a:rPr lang="en-US" altLang="en-US" sz="1000" dirty="0"/>
              <a:t>e provide several ways for students to connect with companies throughout the school year:</a:t>
            </a:r>
          </a:p>
          <a:p>
            <a:pPr marL="171450" indent="-171450" eaLnBrk="1" hangingPunct="1">
              <a:spcBef>
                <a:spcPct val="0"/>
              </a:spcBef>
              <a:buFont typeface="Arial" panose="020B0604020202020204" pitchFamily="34" charset="0"/>
              <a:buChar char="•"/>
            </a:pPr>
            <a:r>
              <a:rPr lang="en-US" altLang="en-US" sz="1000" dirty="0"/>
              <a:t>Career Fairs – We offer two all majors career fairs each year, along with several niche events like our Actuarial Science, Insurance &amp; Risk Management career fair, our Science, Health &amp; Sustainability career fair, and our Education fair </a:t>
            </a:r>
          </a:p>
          <a:p>
            <a:pPr marL="171450" indent="-171450" eaLnBrk="1" hangingPunct="1">
              <a:spcBef>
                <a:spcPct val="0"/>
              </a:spcBef>
              <a:buFont typeface="Arial" panose="020B0604020202020204" pitchFamily="34" charset="0"/>
              <a:buChar char="•"/>
            </a:pPr>
            <a:r>
              <a:rPr lang="en-US" altLang="en-US" sz="1000" dirty="0"/>
              <a:t>Career Treks – Our career treks are opportunities to visit local and regional employers to learn more about company operations and positions available, and network with professional staff. </a:t>
            </a:r>
            <a:r>
              <a:rPr lang="en-US" altLang="en-US" sz="1000" dirty="0">
                <a:highlight>
                  <a:srgbClr val="FFFF00"/>
                </a:highlight>
              </a:rPr>
              <a:t>This past school year, we offered treks </a:t>
            </a:r>
            <a:r>
              <a:rPr lang="en-US" altLang="en-US" sz="1000" dirty="0"/>
              <a:t>focused on Science &amp; Nature in Minneapolis, Business &amp; IT in Des Moines, Writing &amp; Publishing in Chicago, Forensics &amp; Criminology in St. Louis, Social Impact in Kansas City, and Technology &amp; Innovation in Madison</a:t>
            </a:r>
          </a:p>
          <a:p>
            <a:pPr marL="171450" indent="-171450" eaLnBrk="1" hangingPunct="1">
              <a:spcBef>
                <a:spcPct val="0"/>
              </a:spcBef>
              <a:buFont typeface="Arial" panose="020B0604020202020204" pitchFamily="34" charset="0"/>
              <a:buChar char="•"/>
            </a:pPr>
            <a:r>
              <a:rPr lang="en-US" altLang="en-US" sz="1000" dirty="0"/>
              <a:t>On-campus Interviews &amp; Mock Interviews – Companies utilize the Career Center space for on-campus interviews as they search for the best students to fulfill their internship and full-time positions. Recruiters will also volunteer their time to help students with their interview skills through our mock interview program </a:t>
            </a:r>
          </a:p>
          <a:p>
            <a:pPr marL="171450" indent="-171450" eaLnBrk="1" hangingPunct="1">
              <a:spcBef>
                <a:spcPct val="0"/>
              </a:spcBef>
              <a:buFont typeface="Arial" panose="020B0604020202020204" pitchFamily="34" charset="0"/>
              <a:buChar char="•"/>
            </a:pPr>
            <a:r>
              <a:rPr lang="en-US" altLang="en-US" sz="1000" dirty="0"/>
              <a:t>Additionally, Handshake provides virtual information sessions and panels that allow our students to connect and interact with organizations across the country </a:t>
            </a:r>
          </a:p>
        </p:txBody>
      </p:sp>
      <p:sp>
        <p:nvSpPr>
          <p:cNvPr id="67588" name="Slide Number Placeholder 3">
            <a:extLst>
              <a:ext uri="{FF2B5EF4-FFF2-40B4-BE49-F238E27FC236}">
                <a16:creationId xmlns:a16="http://schemas.microsoft.com/office/drawing/2014/main" id="{2ADA04DF-9428-4CD7-B884-2330BCC2C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EA037D-DC52-4B9F-BE25-F00EC41D1A83}" type="slidenum">
              <a:rPr lang="en-US" altLang="en-US">
                <a:latin typeface="Calibri" panose="020F0502020204030204" pitchFamily="34" charset="0"/>
              </a:rPr>
              <a:pPr/>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4265029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200" dirty="0"/>
              <a:t>The company logos you see here represent just a small sampling</a:t>
            </a:r>
            <a:r>
              <a:rPr lang="en-US" sz="1200" baseline="0" dirty="0"/>
              <a:t> of the employers we work with – we have partnerships with a variety of companies across the country – from large and mid-size corporations to small non-profits </a:t>
            </a:r>
          </a:p>
          <a:p>
            <a:pPr marL="174708" indent="-174708" defTabSz="931774">
              <a:buFont typeface="Arial" panose="020B0604020202020204" pitchFamily="34" charset="0"/>
              <a:buChar char="•"/>
              <a:defRPr/>
            </a:pPr>
            <a:r>
              <a:rPr lang="en-US" sz="1200" dirty="0"/>
              <a:t>Our Employer Relations team works hard to maintain our employer relationships and create new employer partnerships. Our staff travel to locations around the US to visit with companies to tell them why our students are so exceptional and why they should be recruiting at Iowa       </a:t>
            </a:r>
          </a:p>
          <a:p>
            <a:pPr marL="174708" indent="-174708">
              <a:buFont typeface="Arial" panose="020B0604020202020204" pitchFamily="34" charset="0"/>
              <a:buChar char="•"/>
            </a:pPr>
            <a:r>
              <a:rPr lang="en-US" sz="1200" baseline="0" dirty="0"/>
              <a:t>Parents - if you work for an organization that is not currently recruiting at Iowa, but interested in forming a partnership, please let us know! </a:t>
            </a:r>
          </a:p>
        </p:txBody>
      </p:sp>
      <p:sp>
        <p:nvSpPr>
          <p:cNvPr id="4" name="Slide Number Placeholder 3"/>
          <p:cNvSpPr>
            <a:spLocks noGrp="1"/>
          </p:cNvSpPr>
          <p:nvPr>
            <p:ph type="sldNum" sz="quarter" idx="5"/>
          </p:nvPr>
        </p:nvSpPr>
        <p:spPr/>
        <p:txBody>
          <a:bodyPr/>
          <a:lstStyle/>
          <a:p>
            <a:fld id="{13E7B5C4-423E-4B62-93EB-852989A65557}" type="slidenum">
              <a:rPr lang="en-US" smtClean="0"/>
              <a:t>13</a:t>
            </a:fld>
            <a:endParaRPr lang="en-US" dirty="0"/>
          </a:p>
        </p:txBody>
      </p:sp>
    </p:spTree>
    <p:extLst>
      <p:ext uri="{BB962C8B-B14F-4D97-AF65-F5344CB8AC3E}">
        <p14:creationId xmlns:p14="http://schemas.microsoft.com/office/powerpoint/2010/main" val="2543819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If you’re wondering about placement</a:t>
            </a:r>
            <a:r>
              <a:rPr lang="en-US" sz="1200" baseline="0" dirty="0"/>
              <a:t> and employment data, w</a:t>
            </a:r>
            <a:r>
              <a:rPr lang="en-US" sz="1200" dirty="0"/>
              <a:t>e do</a:t>
            </a:r>
            <a:r>
              <a:rPr lang="en-US" sz="1200" baseline="0" dirty="0"/>
              <a:t> have</a:t>
            </a:r>
            <a:r>
              <a:rPr lang="en-US" sz="1200" dirty="0"/>
              <a:t> </a:t>
            </a:r>
            <a:r>
              <a:rPr lang="en-US" sz="1200" baseline="0" dirty="0"/>
              <a:t>outcome information available on the Career Center website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ou can view our interactive employment dashboard that will allow you to learn more about where Hawkeyes go after graduation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search by major</a:t>
            </a:r>
            <a:r>
              <a:rPr lang="en-US" sz="1200" kern="1200" baseline="0" dirty="0">
                <a:solidFill>
                  <a:schemeClr val="tx1"/>
                </a:solidFill>
                <a:effectLst/>
                <a:latin typeface="+mn-lt"/>
                <a:ea typeface="+mn-ea"/>
                <a:cs typeface="+mn-cs"/>
              </a:rPr>
              <a:t> and see common job titles, top places of employment, geographic locations, and salary information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information is gathered from our First Destination Survey – a survey conducted at graduation and again at 6 months past graduation</a:t>
            </a: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Our placement rates are historically over 90%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E7B5C4-423E-4B62-93EB-852989A65557}" type="slidenum">
              <a:rPr lang="en-US" smtClean="0"/>
              <a:t>14</a:t>
            </a:fld>
            <a:endParaRPr lang="en-US" dirty="0"/>
          </a:p>
        </p:txBody>
      </p:sp>
    </p:spTree>
    <p:extLst>
      <p:ext uri="{BB962C8B-B14F-4D97-AF65-F5344CB8AC3E}">
        <p14:creationId xmlns:p14="http://schemas.microsoft.com/office/powerpoint/2010/main" val="355732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891DE5C-C082-49FE-B7E4-1D31498AA58D}"/>
              </a:ext>
            </a:extLst>
          </p:cNvPr>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F0536F8-44C3-4F13-B2A9-D568F1D1F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a:t>So if you don’t want your student to land here after graduation, encourage them to utilize our services! </a:t>
            </a:r>
          </a:p>
          <a:p>
            <a:pPr eaLnBrk="1" hangingPunct="1">
              <a:spcBef>
                <a:spcPct val="0"/>
              </a:spcBef>
            </a:pPr>
            <a:endParaRPr lang="en-US" altLang="en-US" sz="1000" dirty="0"/>
          </a:p>
          <a:p>
            <a:pPr eaLnBrk="1" hangingPunct="1">
              <a:spcBef>
                <a:spcPct val="0"/>
              </a:spcBef>
            </a:pPr>
            <a:endParaRPr lang="en-US" altLang="en-US" sz="1000" dirty="0"/>
          </a:p>
          <a:p>
            <a:pPr eaLnBrk="1" hangingPunct="1">
              <a:spcBef>
                <a:spcPct val="0"/>
              </a:spcBef>
            </a:pPr>
            <a:endParaRPr lang="en-US" altLang="en-US" sz="1000" dirty="0"/>
          </a:p>
        </p:txBody>
      </p:sp>
      <p:sp>
        <p:nvSpPr>
          <p:cNvPr id="67588" name="Slide Number Placeholder 3">
            <a:extLst>
              <a:ext uri="{FF2B5EF4-FFF2-40B4-BE49-F238E27FC236}">
                <a16:creationId xmlns:a16="http://schemas.microsoft.com/office/drawing/2014/main" id="{2ADA04DF-9428-4CD7-B884-2330BCC2C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EA037D-DC52-4B9F-BE25-F00EC41D1A83}" type="slidenum">
              <a:rPr lang="en-US" altLang="en-US">
                <a:latin typeface="Calibri" panose="020F0502020204030204" pitchFamily="34" charset="0"/>
              </a:rPr>
              <a:pPr/>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13297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t>Here are ways you can help your student prepare for career success…and prevent couch surfing</a:t>
            </a:r>
          </a:p>
          <a:p>
            <a:pPr marL="174708" indent="-174708">
              <a:buFont typeface="Arial" panose="020B0604020202020204" pitchFamily="34" charset="0"/>
              <a:buChar char="•"/>
            </a:pPr>
            <a:r>
              <a:rPr lang="en-US" sz="1100" b="1" dirty="0"/>
              <a:t>Suggest</a:t>
            </a:r>
            <a:r>
              <a:rPr lang="en-US" sz="1100" b="1" baseline="0" dirty="0"/>
              <a:t> to the audience that they take a picture of this </a:t>
            </a:r>
          </a:p>
          <a:p>
            <a:pPr marL="0" indent="0">
              <a:buFont typeface="Arial" panose="020B0604020202020204" pitchFamily="34" charset="0"/>
              <a:buNone/>
            </a:pPr>
            <a:endParaRPr lang="en-US" sz="1100"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baseline="0" dirty="0"/>
              <a:t>Students can meet with a Career Coach this summer if they wish – we offer phone, Zoom, and in-person appointments. Schedule on </a:t>
            </a:r>
            <a:r>
              <a:rPr lang="en-US" sz="1100" b="0" baseline="0" dirty="0" err="1"/>
              <a:t>MyUI</a:t>
            </a:r>
            <a:r>
              <a:rPr lang="en-US" sz="1100" b="0" baseline="0" dirty="0"/>
              <a:t> or call our office if you need help! </a:t>
            </a:r>
            <a:r>
              <a:rPr lang="en-US" sz="1100" b="0" baseline="0" dirty="0">
                <a:latin typeface="+mn-lt"/>
              </a:rPr>
              <a:t>T</a:t>
            </a:r>
            <a:r>
              <a:rPr lang="en-US" sz="1100" baseline="0" dirty="0">
                <a:latin typeface="+mn-lt"/>
              </a:rPr>
              <a:t>his presentation can also be found on the Orientation YouTube page as a recorded webinar if you would like to view with your student</a:t>
            </a:r>
            <a:r>
              <a:rPr lang="en-US" sz="1100" dirty="0">
                <a:effectLst/>
                <a:latin typeface="+mn-lt"/>
                <a:ea typeface="Times New Roman" panose="02020603050405020304" pitchFamily="18" charset="0"/>
              </a:rPr>
              <a:t> </a:t>
            </a:r>
            <a:endParaRPr lang="en-US" sz="1100" dirty="0">
              <a:effectLst/>
              <a:latin typeface="+mn-lt"/>
              <a:ea typeface="Calibri" panose="020F0502020204030204" pitchFamily="34" charset="0"/>
            </a:endParaRPr>
          </a:p>
          <a:p>
            <a:pPr marL="0" indent="0">
              <a:buFont typeface="Arial" panose="020B0604020202020204" pitchFamily="34" charset="0"/>
              <a:buNone/>
            </a:pPr>
            <a:endParaRPr lang="en-US" sz="1100" b="0" baseline="0" dirty="0"/>
          </a:p>
          <a:p>
            <a:pPr marL="0" indent="0">
              <a:buFont typeface="Arial" panose="020B0604020202020204" pitchFamily="34" charset="0"/>
              <a:buNone/>
            </a:pPr>
            <a:r>
              <a:rPr lang="en-US" sz="1100" b="0" baseline="0" dirty="0"/>
              <a:t>Questions?</a:t>
            </a:r>
            <a:endParaRPr lang="en-US" sz="1100"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Thank you for your time and attention today!</a:t>
            </a:r>
            <a:endParaRPr lang="en-US" dirty="0"/>
          </a:p>
        </p:txBody>
      </p:sp>
      <p:sp>
        <p:nvSpPr>
          <p:cNvPr id="4" name="Slide Number Placeholder 3"/>
          <p:cNvSpPr>
            <a:spLocks noGrp="1"/>
          </p:cNvSpPr>
          <p:nvPr>
            <p:ph type="sldNum" sz="quarter" idx="5"/>
          </p:nvPr>
        </p:nvSpPr>
        <p:spPr/>
        <p:txBody>
          <a:bodyPr/>
          <a:lstStyle/>
          <a:p>
            <a:fld id="{13E7B5C4-423E-4B62-93EB-852989A65557}" type="slidenum">
              <a:rPr lang="en-US" smtClean="0"/>
              <a:t>16</a:t>
            </a:fld>
            <a:endParaRPr lang="en-US" dirty="0"/>
          </a:p>
        </p:txBody>
      </p:sp>
    </p:spTree>
    <p:extLst>
      <p:ext uri="{BB962C8B-B14F-4D97-AF65-F5344CB8AC3E}">
        <p14:creationId xmlns:p14="http://schemas.microsoft.com/office/powerpoint/2010/main" val="387394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get you thinking a little more about career</a:t>
            </a:r>
            <a:r>
              <a:rPr lang="en-US" sz="1200" baseline="0" dirty="0"/>
              <a:t> topics…(ask audience to shout out guesses) </a:t>
            </a:r>
            <a:endParaRPr lang="en-US" sz="1200" dirty="0"/>
          </a:p>
          <a:p>
            <a:pPr marL="174708" indent="-174708">
              <a:buFont typeface="Arial" panose="020B0604020202020204" pitchFamily="34" charset="0"/>
              <a:buChar char="•"/>
            </a:pPr>
            <a:r>
              <a:rPr lang="en-US" sz="1200" baseline="0" dirty="0"/>
              <a:t>You’ll notice that these skills are not tied to a particular major. These skills are considered transferable skills – skills that are learned in one environment that easily transfer to other settings  </a:t>
            </a:r>
          </a:p>
          <a:p>
            <a:pPr marL="174708" indent="-174708">
              <a:buFont typeface="Arial" panose="020B0604020202020204" pitchFamily="34" charset="0"/>
              <a:buChar char="•"/>
            </a:pPr>
            <a:r>
              <a:rPr lang="en-US" sz="1200" baseline="0" dirty="0"/>
              <a:t>All employers, regardless of industry, want employees with transferable skills. Other examples include leadership, interpersonal, and communication skills </a:t>
            </a:r>
          </a:p>
          <a:p>
            <a:pPr marL="174708" indent="-174708">
              <a:buFont typeface="Arial" panose="020B0604020202020204" pitchFamily="34" charset="0"/>
              <a:buChar char="•"/>
            </a:pPr>
            <a:r>
              <a:rPr lang="en-US" sz="1200" baseline="0" dirty="0"/>
              <a:t>Students gain transferable skills by participating with student organizations, volunteering in the community, working at a part-time job or having an internship </a:t>
            </a:r>
          </a:p>
          <a:p>
            <a:pPr marL="174708" indent="-174708">
              <a:buFont typeface="Arial" panose="020B0604020202020204" pitchFamily="34" charset="0"/>
              <a:buChar char="•"/>
            </a:pPr>
            <a:r>
              <a:rPr lang="en-US" sz="1200" baseline="0" dirty="0"/>
              <a:t>The Career Center can assist students in locating these opportunities for building their resume and developing their skill set</a:t>
            </a:r>
          </a:p>
        </p:txBody>
      </p:sp>
      <p:sp>
        <p:nvSpPr>
          <p:cNvPr id="4" name="Slide Number Placeholder 3"/>
          <p:cNvSpPr>
            <a:spLocks noGrp="1"/>
          </p:cNvSpPr>
          <p:nvPr>
            <p:ph type="sldNum" sz="quarter" idx="5"/>
          </p:nvPr>
        </p:nvSpPr>
        <p:spPr/>
        <p:txBody>
          <a:bodyPr/>
          <a:lstStyle/>
          <a:p>
            <a:fld id="{13E7B5C4-423E-4B62-93EB-852989A65557}" type="slidenum">
              <a:rPr lang="en-US" smtClean="0"/>
              <a:t>2</a:t>
            </a:fld>
            <a:endParaRPr lang="en-US" dirty="0"/>
          </a:p>
        </p:txBody>
      </p:sp>
    </p:spTree>
    <p:extLst>
      <p:ext uri="{BB962C8B-B14F-4D97-AF65-F5344CB8AC3E}">
        <p14:creationId xmlns:p14="http://schemas.microsoft.com/office/powerpoint/2010/main" val="403386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t>Who we serve</a:t>
            </a:r>
          </a:p>
          <a:p>
            <a:pPr marL="174708" indent="-174708">
              <a:buFont typeface="Arial" panose="020B0604020202020204" pitchFamily="34" charset="0"/>
              <a:buChar char="•"/>
            </a:pPr>
            <a:r>
              <a:rPr lang="en-US" sz="1100" dirty="0"/>
              <a:t>We assist almost all undergraduate</a:t>
            </a:r>
            <a:r>
              <a:rPr lang="en-US" sz="1100" baseline="0" dirty="0"/>
              <a:t> majors</a:t>
            </a:r>
          </a:p>
          <a:p>
            <a:pPr marL="174708" indent="-174708">
              <a:buFont typeface="Arial" panose="020B0604020202020204" pitchFamily="34" charset="0"/>
              <a:buChar char="•"/>
            </a:pPr>
            <a:r>
              <a:rPr lang="en-US" sz="1100" baseline="0" dirty="0"/>
              <a:t>The College of Engineering offers their own Career Services office (next slide)</a:t>
            </a:r>
            <a:endParaRPr lang="en-US" sz="1100" dirty="0"/>
          </a:p>
          <a:p>
            <a:pPr marL="174708" indent="-174708">
              <a:buFont typeface="Arial" panose="020B0604020202020204" pitchFamily="34" charset="0"/>
              <a:buChar char="•"/>
            </a:pPr>
            <a:r>
              <a:rPr lang="en-US" sz="1100" dirty="0"/>
              <a:t>We’re</a:t>
            </a:r>
            <a:r>
              <a:rPr lang="en-US" sz="1100" baseline="0" dirty="0"/>
              <a:t> n</a:t>
            </a:r>
            <a:r>
              <a:rPr lang="en-US" sz="1100" dirty="0"/>
              <a:t>ot just for seniors</a:t>
            </a:r>
            <a:r>
              <a:rPr lang="en-US" sz="1100" baseline="0" dirty="0"/>
              <a:t> – we w</a:t>
            </a:r>
            <a:r>
              <a:rPr lang="en-US" sz="1100" dirty="0"/>
              <a:t>ork</a:t>
            </a:r>
            <a:r>
              <a:rPr lang="en-US" sz="1100" baseline="0" dirty="0"/>
              <a:t> with all class years</a:t>
            </a:r>
          </a:p>
          <a:p>
            <a:pPr marL="640594" lvl="1" indent="-174708">
              <a:buFont typeface="Arial" panose="020B0604020202020204" pitchFamily="34" charset="0"/>
              <a:buChar char="•"/>
            </a:pPr>
            <a:r>
              <a:rPr lang="en-US" sz="1100" baseline="0" dirty="0"/>
              <a:t>We encourage students to visit us early and often to discuss current plans and outline next steps</a:t>
            </a:r>
          </a:p>
          <a:p>
            <a:pPr marL="640594" lvl="1" indent="-174708">
              <a:buFont typeface="Arial" panose="020B0604020202020204" pitchFamily="34" charset="0"/>
              <a:buChar char="•"/>
            </a:pPr>
            <a:r>
              <a:rPr lang="en-US" sz="1100" baseline="0" dirty="0"/>
              <a:t>When students visit us early, they have time to take advantage of all that Iowa offers in terms of getting involved, gaining experience, and building their skill set/resume </a:t>
            </a:r>
          </a:p>
          <a:p>
            <a:pPr marL="640594" lvl="1" indent="-174708">
              <a:buFont typeface="Arial" panose="020B0604020202020204" pitchFamily="34" charset="0"/>
              <a:buChar char="•"/>
            </a:pPr>
            <a:r>
              <a:rPr lang="en-US" sz="1100" baseline="0" dirty="0"/>
              <a:t>Students can schedule an appointment to meet with a Career Coach through </a:t>
            </a:r>
            <a:r>
              <a:rPr lang="en-US" sz="1100" baseline="0" dirty="0" err="1"/>
              <a:t>MyUI</a:t>
            </a:r>
            <a:endParaRPr lang="en-US" sz="1100" baseline="0" dirty="0"/>
          </a:p>
          <a:p>
            <a:pPr marL="174708" indent="-174708" defTabSz="931774">
              <a:buFont typeface="Arial" panose="020B0604020202020204" pitchFamily="34" charset="0"/>
              <a:buChar char="•"/>
              <a:defRPr/>
            </a:pPr>
            <a:r>
              <a:rPr lang="en-US" sz="1100" baseline="0" dirty="0"/>
              <a:t>Visit us early &amp; often!</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t>Unlike academic advising during a student’s first year, career advising is not mandatory so it’s vital that students connect with us to get the help that they need   </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13E7B5C4-423E-4B62-93EB-852989A65557}" type="slidenum">
              <a:rPr lang="en-US" smtClean="0"/>
              <a:t>3</a:t>
            </a:fld>
            <a:endParaRPr lang="en-US" dirty="0"/>
          </a:p>
        </p:txBody>
      </p:sp>
    </p:spTree>
    <p:extLst>
      <p:ext uri="{BB962C8B-B14F-4D97-AF65-F5344CB8AC3E}">
        <p14:creationId xmlns:p14="http://schemas.microsoft.com/office/powerpoint/2010/main" val="223492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891DE5C-C082-49FE-B7E4-1D31498AA58D}"/>
              </a:ext>
            </a:extLst>
          </p:cNvPr>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F0536F8-44C3-4F13-B2A9-D568F1D1F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a:t>(No need to go into detail here – just mention that they serve Engineering students and this is where their office is located)</a:t>
            </a:r>
          </a:p>
        </p:txBody>
      </p:sp>
      <p:sp>
        <p:nvSpPr>
          <p:cNvPr id="67588" name="Slide Number Placeholder 3">
            <a:extLst>
              <a:ext uri="{FF2B5EF4-FFF2-40B4-BE49-F238E27FC236}">
                <a16:creationId xmlns:a16="http://schemas.microsoft.com/office/drawing/2014/main" id="{2ADA04DF-9428-4CD7-B884-2330BCC2C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EA037D-DC52-4B9F-BE25-F00EC41D1A83}" type="slidenum">
              <a:rPr lang="en-US" altLang="en-US">
                <a:latin typeface="Calibri" panose="020F0502020204030204" pitchFamily="34" charset="0"/>
              </a:rPr>
              <a:pPr/>
              <a:t>4</a:t>
            </a:fld>
            <a:endParaRPr lang="en-US" altLang="en-US" dirty="0">
              <a:latin typeface="Calibri" panose="020F0502020204030204" pitchFamily="34" charset="0"/>
            </a:endParaRPr>
          </a:p>
        </p:txBody>
      </p:sp>
    </p:spTree>
    <p:extLst>
      <p:ext uri="{BB962C8B-B14F-4D97-AF65-F5344CB8AC3E}">
        <p14:creationId xmlns:p14="http://schemas.microsoft.com/office/powerpoint/2010/main" val="534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Our Career Coaches </a:t>
            </a:r>
            <a:r>
              <a:rPr lang="en-US" sz="1200" i="0" kern="1200" baseline="0" dirty="0">
                <a:solidFill>
                  <a:schemeClr val="tx1"/>
                </a:solidFill>
                <a:effectLst/>
                <a:latin typeface="+mn-lt"/>
                <a:ea typeface="+mn-ea"/>
                <a:cs typeface="+mn-cs"/>
              </a:rPr>
              <a:t>assist students by helping them navigate their path at Iowa and beyond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baseline="0" dirty="0">
                <a:solidFill>
                  <a:schemeClr val="tx1"/>
                </a:solidFill>
                <a:effectLst/>
                <a:latin typeface="+mn-lt"/>
                <a:ea typeface="+mn-ea"/>
                <a:cs typeface="+mn-cs"/>
              </a:rPr>
              <a:t>Career development is a verb – you have to take action to make progress! Sometimes it’s a process of trial and error, and it’s okay for plans to change</a:t>
            </a:r>
          </a:p>
          <a:p>
            <a:pPr marL="171450" indent="-171450">
              <a:buFont typeface="Arial" panose="020B0604020202020204" pitchFamily="34" charset="0"/>
              <a:buChar char="•"/>
            </a:pPr>
            <a:r>
              <a:rPr lang="en-US" sz="1200"/>
              <a:t>New </a:t>
            </a:r>
            <a:r>
              <a:rPr lang="en-US" sz="1200" dirty="0"/>
              <a:t>students,</a:t>
            </a:r>
            <a:r>
              <a:rPr lang="en-US" sz="1200" baseline="0" dirty="0"/>
              <a:t> especially, benefit from the exploration stage - examining their interests, abilities, and values helps students make a more informed choice regarding selecting a major/career path </a:t>
            </a:r>
          </a:p>
          <a:p>
            <a:pPr marL="174708" indent="-174708">
              <a:buFont typeface="Arial" panose="020B0604020202020204" pitchFamily="34" charset="0"/>
              <a:buChar char="•"/>
            </a:pPr>
            <a:r>
              <a:rPr lang="en-US" sz="1200" baseline="0" dirty="0"/>
              <a:t>If students are struggling to define their interests, we encourage taking a career assessment which will help define their interests and provide majors and occupations that might be potential fits</a:t>
            </a:r>
          </a:p>
          <a:p>
            <a:pPr marL="174708" indent="-174708">
              <a:buFont typeface="Arial" panose="020B0604020202020204" pitchFamily="34" charset="0"/>
              <a:buChar char="•"/>
            </a:pPr>
            <a:r>
              <a:rPr lang="en-US" sz="1200" baseline="0" dirty="0"/>
              <a:t>Or they might be looking to explore career fields through job shadows and volunteering, and we can help them find opportunities  </a:t>
            </a:r>
          </a:p>
          <a:p>
            <a:pPr marL="174708" indent="-174708">
              <a:buFont typeface="Arial" panose="020B0604020202020204" pitchFamily="34" charset="0"/>
              <a:buChar char="•"/>
            </a:pPr>
            <a:r>
              <a:rPr lang="en-US" sz="1200" baseline="0" dirty="0"/>
              <a:t>As students get older, we certainly can help them prepare their resume and cover letter and assist them with locating internships, full-time jobs or moving on to graduate school</a:t>
            </a:r>
          </a:p>
          <a:p>
            <a:pPr marL="174708" indent="-174708">
              <a:buFont typeface="Arial" panose="020B0604020202020204" pitchFamily="34" charset="0"/>
              <a:buChar char="•"/>
            </a:pPr>
            <a:r>
              <a:rPr lang="en-US" sz="1200" baseline="0" dirty="0"/>
              <a:t>We also continue to work with recent alumni for one year past their graduation date</a:t>
            </a:r>
          </a:p>
          <a:p>
            <a:endParaRPr lang="en-US" sz="1200" dirty="0"/>
          </a:p>
        </p:txBody>
      </p:sp>
      <p:sp>
        <p:nvSpPr>
          <p:cNvPr id="4" name="Slide Number Placeholder 3"/>
          <p:cNvSpPr>
            <a:spLocks noGrp="1"/>
          </p:cNvSpPr>
          <p:nvPr>
            <p:ph type="sldNum" sz="quarter" idx="5"/>
          </p:nvPr>
        </p:nvSpPr>
        <p:spPr/>
        <p:txBody>
          <a:bodyPr/>
          <a:lstStyle/>
          <a:p>
            <a:fld id="{13E7B5C4-423E-4B62-93EB-852989A65557}" type="slidenum">
              <a:rPr lang="en-US" smtClean="0"/>
              <a:t>5</a:t>
            </a:fld>
            <a:endParaRPr lang="en-US" dirty="0"/>
          </a:p>
        </p:txBody>
      </p:sp>
    </p:spTree>
    <p:extLst>
      <p:ext uri="{BB962C8B-B14F-4D97-AF65-F5344CB8AC3E}">
        <p14:creationId xmlns:p14="http://schemas.microsoft.com/office/powerpoint/2010/main" val="40668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just mentioned, we recommend taking a career assessment if students are open majors or having difficulty defining their career interests and want to learn how various occupations align with who they are.  One assessment we highly recommend is called </a:t>
            </a:r>
            <a:r>
              <a:rPr lang="en-US" dirty="0" err="1"/>
              <a:t>YouScience</a:t>
            </a:r>
            <a:r>
              <a:rPr lang="en-US" dirty="0"/>
              <a:t>.</a:t>
            </a:r>
          </a:p>
          <a:p>
            <a:pPr marL="171450" indent="-171450">
              <a:buFont typeface="Arial" panose="020B0604020202020204" pitchFamily="34" charset="0"/>
              <a:buChar char="•"/>
            </a:pPr>
            <a:r>
              <a:rPr lang="en-US" dirty="0" err="1"/>
              <a:t>YouScience</a:t>
            </a:r>
            <a:r>
              <a:rPr lang="en-US" dirty="0"/>
              <a:t> is an online assessment that consists of a series of “brain game” exercises that measure aptitudes in doing certain tasks</a:t>
            </a:r>
          </a:p>
          <a:p>
            <a:pPr marL="171450" indent="-171450">
              <a:buFont typeface="Arial" panose="020B0604020202020204" pitchFamily="34" charset="0"/>
              <a:buChar char="•"/>
            </a:pPr>
            <a:r>
              <a:rPr lang="en-US" dirty="0"/>
              <a:t>It also identifies career interests to then provide occupations that match both interests AND abilities – two factors that are vital for career fit</a:t>
            </a:r>
          </a:p>
          <a:p>
            <a:pPr marL="171450" indent="-171450">
              <a:buFont typeface="Arial" panose="020B0604020202020204" pitchFamily="34" charset="0"/>
              <a:buChar char="•"/>
            </a:pPr>
            <a:r>
              <a:rPr lang="en-US" dirty="0" err="1"/>
              <a:t>YouScience</a:t>
            </a:r>
            <a:r>
              <a:rPr lang="en-US" dirty="0"/>
              <a:t> is probably unlike career assessments that students might have taken in high school which typically only identify interests </a:t>
            </a:r>
          </a:p>
          <a:p>
            <a:pPr marL="171450" indent="-171450">
              <a:buFont typeface="Arial" panose="020B0604020202020204" pitchFamily="34" charset="0"/>
              <a:buChar char="•"/>
            </a:pPr>
            <a:r>
              <a:rPr lang="en-US" dirty="0"/>
              <a:t>Students can take </a:t>
            </a:r>
            <a:r>
              <a:rPr lang="en-US" dirty="0" err="1"/>
              <a:t>YouScience</a:t>
            </a:r>
            <a:r>
              <a:rPr lang="en-US" dirty="0"/>
              <a:t> for FREE; they can complete it this summer if they wish or at any point during their time at Iowa</a:t>
            </a:r>
          </a:p>
          <a:p>
            <a:pPr marL="171450" indent="-171450">
              <a:buFont typeface="Arial" panose="020B0604020202020204" pitchFamily="34" charset="0"/>
              <a:buChar char="•"/>
            </a:pPr>
            <a:r>
              <a:rPr lang="en-US" dirty="0"/>
              <a:t>To take </a:t>
            </a:r>
            <a:r>
              <a:rPr lang="en-US" dirty="0" err="1"/>
              <a:t>YouScience</a:t>
            </a:r>
            <a:r>
              <a:rPr lang="en-US" dirty="0"/>
              <a:t>, students can search for it on the Career Center website and sign up with their </a:t>
            </a:r>
            <a:r>
              <a:rPr lang="en-US" dirty="0" err="1"/>
              <a:t>uiowa</a:t>
            </a:r>
            <a:r>
              <a:rPr lang="en-US" dirty="0"/>
              <a:t> email address</a:t>
            </a:r>
          </a:p>
        </p:txBody>
      </p:sp>
      <p:sp>
        <p:nvSpPr>
          <p:cNvPr id="4" name="Slide Number Placeholder 3"/>
          <p:cNvSpPr>
            <a:spLocks noGrp="1"/>
          </p:cNvSpPr>
          <p:nvPr>
            <p:ph type="sldNum" sz="quarter" idx="5"/>
          </p:nvPr>
        </p:nvSpPr>
        <p:spPr/>
        <p:txBody>
          <a:bodyPr/>
          <a:lstStyle/>
          <a:p>
            <a:fld id="{13E7B5C4-423E-4B62-93EB-852989A65557}" type="slidenum">
              <a:rPr lang="en-US" smtClean="0"/>
              <a:t>6</a:t>
            </a:fld>
            <a:endParaRPr lang="en-US" dirty="0"/>
          </a:p>
        </p:txBody>
      </p:sp>
    </p:spTree>
    <p:extLst>
      <p:ext uri="{BB962C8B-B14F-4D97-AF65-F5344CB8AC3E}">
        <p14:creationId xmlns:p14="http://schemas.microsoft.com/office/powerpoint/2010/main" val="147739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C2A65B1A-C6D5-4A88-AF7F-9BE84948A67B}"/>
              </a:ext>
            </a:extLst>
          </p:cNvPr>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C1AD2C2-04FB-4E33-925A-04DE4BCEC7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We</a:t>
            </a:r>
            <a:r>
              <a:rPr lang="en-US" sz="1200" baseline="0" dirty="0"/>
              <a:t> offer a career community model for advising so students can meet with a Career Coach based on their career interests</a:t>
            </a:r>
          </a:p>
          <a:p>
            <a:pPr marL="171450" indent="-171450">
              <a:buFont typeface="Arial" panose="020B0604020202020204" pitchFamily="34" charset="0"/>
              <a:buChar char="•"/>
            </a:pPr>
            <a:r>
              <a:rPr lang="en-US" sz="1400" kern="1200" dirty="0">
                <a:solidFill>
                  <a:schemeClr val="tx1"/>
                </a:solidFill>
                <a:effectLst/>
                <a:latin typeface="+mn-lt"/>
                <a:ea typeface="+mn-ea"/>
                <a:cs typeface="+mn-cs"/>
              </a:rPr>
              <a:t>Our career communities are organized by career fields and industries and are inclusive of different locations (i.e., local, regional, national and international work settings)</a:t>
            </a:r>
            <a:endParaRPr lang="en-US" sz="1200" baseline="0" dirty="0"/>
          </a:p>
          <a:p>
            <a:pPr marL="171450" indent="-171450">
              <a:buFont typeface="Arial" panose="020B0604020202020204" pitchFamily="34" charset="0"/>
              <a:buChar char="•"/>
            </a:pPr>
            <a:r>
              <a:rPr lang="en-US" sz="1200" baseline="0" dirty="0"/>
              <a:t>Advising by career interest allows us to expand the conversation from “What can I do with my major?” to really encouraging students to think about their own specific skills and interests </a:t>
            </a:r>
          </a:p>
          <a:p>
            <a:pPr marL="171450" indent="-171450">
              <a:buFont typeface="Arial" panose="020B0604020202020204" pitchFamily="34" charset="0"/>
              <a:buChar char="•"/>
            </a:pPr>
            <a:r>
              <a:rPr lang="en-US" sz="1200" baseline="0" dirty="0"/>
              <a:t>We want students to be able to answer, “What work environments and job duties interest me?” and “What experiences do I need to develop my skill set?”</a:t>
            </a:r>
          </a:p>
          <a:p>
            <a:pPr marL="171450" indent="-171450">
              <a:buFont typeface="Arial" panose="020B0604020202020204" pitchFamily="34" charset="0"/>
              <a:buChar char="•"/>
            </a:pPr>
            <a:r>
              <a:rPr lang="en-US" sz="1200" baseline="0" dirty="0"/>
              <a:t>When students consider these questions, we know they make a more informed occupational choice that fits who they are </a:t>
            </a:r>
            <a:endParaRPr lang="en-US" sz="1200" dirty="0"/>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For students who are open majors or examining other interests, we also offer an Open Major option </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Or</a:t>
            </a:r>
            <a:r>
              <a:rPr lang="en-US" sz="1200" i="0" kern="1200" baseline="0" dirty="0">
                <a:solidFill>
                  <a:schemeClr val="tx1"/>
                </a:solidFill>
                <a:effectLst/>
                <a:latin typeface="+mn-lt"/>
                <a:ea typeface="+mn-ea"/>
                <a:cs typeface="+mn-cs"/>
              </a:rPr>
              <a:t> if s</a:t>
            </a:r>
            <a:r>
              <a:rPr lang="en-US" sz="1200" i="0" kern="1200" dirty="0">
                <a:solidFill>
                  <a:schemeClr val="tx1"/>
                </a:solidFill>
                <a:effectLst/>
                <a:latin typeface="+mn-lt"/>
                <a:ea typeface="+mn-ea"/>
                <a:cs typeface="+mn-cs"/>
              </a:rPr>
              <a:t>tudents have</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multiple interests, they may meet</a:t>
            </a:r>
            <a:r>
              <a:rPr lang="en-US" sz="1200" i="0" kern="1200" baseline="0" dirty="0">
                <a:solidFill>
                  <a:schemeClr val="tx1"/>
                </a:solidFill>
                <a:effectLst/>
                <a:latin typeface="+mn-lt"/>
                <a:ea typeface="+mn-ea"/>
                <a:cs typeface="+mn-cs"/>
              </a:rPr>
              <a:t> with coaches in more </a:t>
            </a:r>
            <a:r>
              <a:rPr lang="en-US" sz="1200" i="0" kern="1200" dirty="0">
                <a:solidFill>
                  <a:schemeClr val="tx1"/>
                </a:solidFill>
                <a:effectLst/>
                <a:latin typeface="+mn-lt"/>
                <a:ea typeface="+mn-ea"/>
                <a:cs typeface="+mn-cs"/>
              </a:rPr>
              <a:t>than one career community</a:t>
            </a:r>
          </a:p>
        </p:txBody>
      </p:sp>
      <p:sp>
        <p:nvSpPr>
          <p:cNvPr id="61444" name="Slide Number Placeholder 3">
            <a:extLst>
              <a:ext uri="{FF2B5EF4-FFF2-40B4-BE49-F238E27FC236}">
                <a16:creationId xmlns:a16="http://schemas.microsoft.com/office/drawing/2014/main" id="{D796C4DF-DCFE-44EA-8C53-1A3584658D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4998FD-50F7-4460-96DD-EC75CC856A07}" type="slidenum">
              <a:rPr lang="en-US" altLang="en-US">
                <a:latin typeface="Calibri" panose="020F0502020204030204" pitchFamily="34" charset="0"/>
              </a:rPr>
              <a:pPr/>
              <a:t>7</a:t>
            </a:fld>
            <a:endParaRPr lang="en-US"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800" dirty="0">
                <a:effectLst/>
                <a:latin typeface="Cambria" panose="02040503050406030204" pitchFamily="18" charset="0"/>
                <a:ea typeface="Times New Roman" panose="02020603050405020304" pitchFamily="18" charset="0"/>
                <a:cs typeface="Aptos" panose="020B0004020202020204" pitchFamily="34" charset="0"/>
              </a:rPr>
              <a:t>While we encourage students to meet with a Career Coach, we realize that students may be thinking about their career development outside the 8-5 business day</a:t>
            </a:r>
          </a:p>
          <a:p>
            <a:pPr marL="285750" marR="0" lvl="0" indent="-285750">
              <a:spcBef>
                <a:spcPts val="0"/>
              </a:spcBef>
              <a:spcAft>
                <a:spcPts val="0"/>
              </a:spcAft>
              <a:buFont typeface="Arial" panose="020B0604020202020204" pitchFamily="34" charset="0"/>
              <a:buChar char="•"/>
            </a:pPr>
            <a:r>
              <a:rPr lang="en-US" sz="1800" dirty="0">
                <a:effectLst/>
                <a:latin typeface="Cambria" panose="02040503050406030204" pitchFamily="18" charset="0"/>
                <a:ea typeface="Times New Roman" panose="02020603050405020304" pitchFamily="18" charset="0"/>
                <a:cs typeface="Aptos" panose="020B0004020202020204" pitchFamily="34" charset="0"/>
              </a:rPr>
              <a:t>My Career Path is a completely online program that allows for an easy and non-intimidating way for students to start making career progress on their schedule</a:t>
            </a:r>
          </a:p>
          <a:p>
            <a:pPr marL="285750" marR="0" lvl="0" indent="-285750">
              <a:spcBef>
                <a:spcPts val="0"/>
              </a:spcBef>
              <a:spcAft>
                <a:spcPts val="0"/>
              </a:spcAft>
              <a:buFont typeface="Arial" panose="020B0604020202020204" pitchFamily="34" charset="0"/>
              <a:buChar char="•"/>
            </a:pPr>
            <a:r>
              <a:rPr lang="en-US" sz="1800" dirty="0">
                <a:effectLst/>
                <a:latin typeface="Cambria" panose="02040503050406030204" pitchFamily="18" charset="0"/>
                <a:ea typeface="Times New Roman" panose="02020603050405020304" pitchFamily="18" charset="0"/>
                <a:cs typeface="Aptos" panose="020B0004020202020204" pitchFamily="34" charset="0"/>
              </a:rPr>
              <a:t>Based on career interests and plans, students receive personalized suggestions regarding career activities, fairs and events, and other career to-do’s to get started with </a:t>
            </a:r>
          </a:p>
          <a:p>
            <a:pPr marL="285750" marR="0" lvl="0" indent="-285750">
              <a:spcBef>
                <a:spcPts val="0"/>
              </a:spcBef>
              <a:spcAft>
                <a:spcPts val="0"/>
              </a:spcAft>
              <a:buFont typeface="Arial" panose="020B0604020202020204" pitchFamily="34" charset="0"/>
              <a:buChar char="•"/>
            </a:pPr>
            <a:r>
              <a:rPr lang="en-US" sz="1800" dirty="0">
                <a:effectLst/>
                <a:latin typeface="Cambria" panose="02040503050406030204" pitchFamily="18" charset="0"/>
                <a:ea typeface="Times New Roman" panose="02020603050405020304" pitchFamily="18" charset="0"/>
                <a:cs typeface="Aptos" panose="020B0004020202020204" pitchFamily="34" charset="0"/>
              </a:rPr>
              <a:t>New students can begin My Career Path at any point!</a:t>
            </a:r>
          </a:p>
          <a:p>
            <a:pPr marL="0" marR="0">
              <a:spcBef>
                <a:spcPts val="0"/>
              </a:spcBef>
              <a:spcAft>
                <a:spcPts val="0"/>
              </a:spcAft>
            </a:pPr>
            <a:r>
              <a:rPr lang="en-US" sz="1800" dirty="0">
                <a:effectLst/>
                <a:latin typeface="Cambria" panose="02040503050406030204" pitchFamily="18"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3E7B5C4-423E-4B62-93EB-852989A65557}" type="slidenum">
              <a:rPr lang="en-US" smtClean="0"/>
              <a:t>8</a:t>
            </a:fld>
            <a:endParaRPr lang="en-US" dirty="0"/>
          </a:p>
        </p:txBody>
      </p:sp>
    </p:spTree>
    <p:extLst>
      <p:ext uri="{BB962C8B-B14F-4D97-AF65-F5344CB8AC3E}">
        <p14:creationId xmlns:p14="http://schemas.microsoft.com/office/powerpoint/2010/main" val="222886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t>The</a:t>
            </a:r>
            <a:r>
              <a:rPr lang="en-US" sz="1100" baseline="0" dirty="0"/>
              <a:t> Career Center offers several classes for academic credit that allow students to focus on their career, leadership, and professional development</a:t>
            </a:r>
          </a:p>
          <a:p>
            <a:pPr marL="0" indent="0">
              <a:buFont typeface="Arial" panose="020B0604020202020204" pitchFamily="34" charset="0"/>
              <a:buNone/>
            </a:pPr>
            <a:r>
              <a:rPr lang="en-US" sz="1100" baseline="0" dirty="0"/>
              <a:t>A few offerings for new students include (feel free to take a pic):</a:t>
            </a:r>
          </a:p>
          <a:p>
            <a:pPr marL="174708" indent="-174708">
              <a:buFont typeface="Arial" panose="020B0604020202020204" pitchFamily="34" charset="0"/>
              <a:buChar char="•"/>
            </a:pPr>
            <a:r>
              <a:rPr lang="en-US" baseline="0" dirty="0"/>
              <a:t>Major &amp; Career Exploration class:</a:t>
            </a:r>
          </a:p>
          <a:p>
            <a:pPr marL="631908" lvl="1" indent="-174708">
              <a:buFont typeface="Arial" panose="020B0604020202020204" pitchFamily="34" charset="0"/>
              <a:buChar char="•"/>
            </a:pPr>
            <a:r>
              <a:rPr lang="en-US" baseline="0" dirty="0"/>
              <a:t>7 week, 1 </a:t>
            </a:r>
            <a:r>
              <a:rPr lang="en-US" baseline="0" dirty="0" err="1"/>
              <a:t>s.h.</a:t>
            </a:r>
            <a:r>
              <a:rPr lang="en-US" baseline="0" dirty="0"/>
              <a:t> course</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Great fit for students who are open majors or for students who have a major in mind and are now wondering about career possibilities</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take the </a:t>
            </a:r>
            <a:r>
              <a:rPr lang="en-US" sz="1200" kern="1200" baseline="0" dirty="0" err="1">
                <a:solidFill>
                  <a:schemeClr val="tx1"/>
                </a:solidFill>
                <a:effectLst/>
                <a:latin typeface="+mn-lt"/>
                <a:ea typeface="+mn-ea"/>
                <a:cs typeface="+mn-cs"/>
              </a:rPr>
              <a:t>YouScience</a:t>
            </a:r>
            <a:r>
              <a:rPr lang="en-US" sz="1200" kern="1200" baseline="0" dirty="0">
                <a:solidFill>
                  <a:schemeClr val="tx1"/>
                </a:solidFill>
                <a:effectLst/>
                <a:latin typeface="+mn-lt"/>
                <a:ea typeface="+mn-ea"/>
                <a:cs typeface="+mn-cs"/>
              </a:rPr>
              <a:t> career assessment and explore occupations through employer panels and informational interviews</a:t>
            </a:r>
            <a:r>
              <a:rPr lang="en-US" sz="1200" kern="1200" dirty="0">
                <a:solidFill>
                  <a:schemeClr val="tx1"/>
                </a:solidFill>
                <a:effectLst/>
                <a:latin typeface="+mn-lt"/>
                <a:ea typeface="+mn-ea"/>
                <a:cs typeface="+mn-cs"/>
              </a:rPr>
              <a:t> </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Online &amp; in-person sections available</a:t>
            </a:r>
            <a:endParaRPr lang="en-US"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Career Leadership Academy:</a:t>
            </a:r>
          </a:p>
          <a:p>
            <a:pPr marL="631908" lvl="1" indent="-174708" defTabSz="931774">
              <a:buFont typeface="Arial" panose="020B0604020202020204" pitchFamily="34" charset="0"/>
              <a:buChar char="•"/>
              <a:defRPr/>
            </a:pPr>
            <a:r>
              <a:rPr lang="en-US" sz="1100" baseline="0" dirty="0"/>
              <a:t>Two semester program (Part 1 &amp; Part 2), 3 </a:t>
            </a:r>
            <a:r>
              <a:rPr lang="en-US" sz="1100" baseline="0" dirty="0" err="1"/>
              <a:t>s.h.</a:t>
            </a:r>
            <a:r>
              <a:rPr lang="en-US" sz="1100" baseline="0" dirty="0"/>
              <a:t> each semester  </a:t>
            </a:r>
          </a:p>
          <a:p>
            <a:pPr marL="631908" lvl="1" indent="-174708" defTabSz="931774">
              <a:buFont typeface="Arial" panose="020B0604020202020204" pitchFamily="34" charset="0"/>
              <a:buChar char="•"/>
              <a:defRPr/>
            </a:pPr>
            <a:r>
              <a:rPr lang="en-US" sz="1100" baseline="0" dirty="0"/>
              <a:t>CLA allows students to strengthen their employee-readiness skills by: </a:t>
            </a:r>
          </a:p>
          <a:p>
            <a:pPr marL="1097794" lvl="2" indent="-174708" defTabSz="931774">
              <a:buFont typeface="Arial" panose="020B0604020202020204" pitchFamily="34" charset="0"/>
              <a:buChar char="•"/>
              <a:defRPr/>
            </a:pPr>
            <a:r>
              <a:rPr lang="en-US" sz="1100" baseline="0" dirty="0"/>
              <a:t>Examining their personal leadership style </a:t>
            </a:r>
          </a:p>
          <a:p>
            <a:pPr marL="1097794" lvl="2" indent="-174708" defTabSz="931774">
              <a:buFont typeface="Arial" panose="020B0604020202020204" pitchFamily="34" charset="0"/>
              <a:buChar char="•"/>
              <a:defRPr/>
            </a:pPr>
            <a:r>
              <a:rPr lang="en-US" sz="1100" baseline="0" dirty="0"/>
              <a:t>Practicing working in a team setting</a:t>
            </a:r>
          </a:p>
          <a:p>
            <a:pPr marL="1097794" lvl="2" indent="-174708" defTabSz="931774">
              <a:buFont typeface="Arial" panose="020B0604020202020204" pitchFamily="34" charset="0"/>
              <a:buChar char="•"/>
              <a:defRPr/>
            </a:pPr>
            <a:r>
              <a:rPr lang="en-US" sz="1100" baseline="0" dirty="0"/>
              <a:t>Learning how to lead within the community</a:t>
            </a:r>
          </a:p>
          <a:p>
            <a:pPr marL="1097794" lvl="2" indent="-174708" defTabSz="931774">
              <a:buFont typeface="Arial" panose="020B0604020202020204" pitchFamily="34" charset="0"/>
              <a:buChar char="•"/>
              <a:defRPr/>
            </a:pPr>
            <a:r>
              <a:rPr lang="en-US" sz="1100" baseline="0" dirty="0"/>
              <a:t>Preparing for the professional world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Online &amp; in-person sections available</a:t>
            </a:r>
            <a:endParaRPr lang="en-US" sz="1100" kern="1200" dirty="0">
              <a:solidFill>
                <a:schemeClr val="tx1"/>
              </a:solidFill>
              <a:effectLst/>
              <a:latin typeface="+mn-lt"/>
              <a:ea typeface="+mn-ea"/>
              <a:cs typeface="+mn-cs"/>
            </a:endParaRPr>
          </a:p>
          <a:p>
            <a:pPr defTabSz="949478">
              <a:defRPr/>
            </a:pPr>
            <a:endParaRPr lang="en-US" sz="1100" dirty="0"/>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13E7B5C4-423E-4B62-93EB-852989A65557}" type="slidenum">
              <a:rPr lang="en-US" smtClean="0"/>
              <a:t>9</a:t>
            </a:fld>
            <a:endParaRPr lang="en-US" dirty="0"/>
          </a:p>
        </p:txBody>
      </p:sp>
    </p:spTree>
    <p:extLst>
      <p:ext uri="{BB962C8B-B14F-4D97-AF65-F5344CB8AC3E}">
        <p14:creationId xmlns:p14="http://schemas.microsoft.com/office/powerpoint/2010/main" val="28718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57404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169634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47852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5812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044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05117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5298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dirty="0"/>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184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3637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56330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5/29/2025</a:t>
            </a:fld>
            <a:endParaRPr lang="en-US" dirty="0"/>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903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5/29/2025</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572729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C3B588-C8F6-71B1-7607-15A91B032FE7}"/>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07D218-7D80-B355-FC41-DD659B7B2304}"/>
              </a:ext>
            </a:extLst>
          </p:cNvPr>
          <p:cNvSpPr/>
          <p:nvPr/>
        </p:nvSpPr>
        <p:spPr>
          <a:xfrm>
            <a:off x="4572003" y="0"/>
            <a:ext cx="2923504" cy="1315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5DE1665-A6EE-6C89-FC07-26D402715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608" y="63824"/>
            <a:ext cx="2397752" cy="1198876"/>
          </a:xfrm>
          <a:prstGeom prst="rect">
            <a:avLst/>
          </a:prstGeom>
        </p:spPr>
      </p:pic>
      <p:sp>
        <p:nvSpPr>
          <p:cNvPr id="2" name="Rectangle 1">
            <a:extLst>
              <a:ext uri="{FF2B5EF4-FFF2-40B4-BE49-F238E27FC236}">
                <a16:creationId xmlns:a16="http://schemas.microsoft.com/office/drawing/2014/main" id="{8EDEE2B0-FADC-2C7E-7D20-445C050601CB}"/>
              </a:ext>
            </a:extLst>
          </p:cNvPr>
          <p:cNvSpPr/>
          <p:nvPr/>
        </p:nvSpPr>
        <p:spPr>
          <a:xfrm>
            <a:off x="1305099" y="4013602"/>
            <a:ext cx="9639992" cy="553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0EC3C2-1E1C-ABB6-D607-91840ACFD222}"/>
              </a:ext>
            </a:extLst>
          </p:cNvPr>
          <p:cNvSpPr txBox="1"/>
          <p:nvPr/>
        </p:nvSpPr>
        <p:spPr>
          <a:xfrm>
            <a:off x="0" y="2474854"/>
            <a:ext cx="12192000" cy="1446550"/>
          </a:xfrm>
          <a:prstGeom prst="rect">
            <a:avLst/>
          </a:prstGeom>
          <a:noFill/>
        </p:spPr>
        <p:txBody>
          <a:bodyPr wrap="square" rtlCol="0">
            <a:spAutoFit/>
          </a:bodyPr>
          <a:lstStyle/>
          <a:p>
            <a:pPr algn="ctr"/>
            <a:r>
              <a:rPr lang="en-US" sz="8800" b="1" dirty="0">
                <a:latin typeface="Antonio" panose="02000503000000000000" pitchFamily="2" charset="77"/>
              </a:rPr>
              <a:t>POMERANTZ CAREER CENTER</a:t>
            </a:r>
          </a:p>
        </p:txBody>
      </p:sp>
      <p:sp>
        <p:nvSpPr>
          <p:cNvPr id="3" name="TextBox 2">
            <a:extLst>
              <a:ext uri="{FF2B5EF4-FFF2-40B4-BE49-F238E27FC236}">
                <a16:creationId xmlns:a16="http://schemas.microsoft.com/office/drawing/2014/main" id="{37925CCF-FB2A-67D0-1B2D-74A8DE68BF8C}"/>
              </a:ext>
            </a:extLst>
          </p:cNvPr>
          <p:cNvSpPr txBox="1"/>
          <p:nvPr/>
        </p:nvSpPr>
        <p:spPr>
          <a:xfrm>
            <a:off x="1717398" y="3967435"/>
            <a:ext cx="9202754" cy="646331"/>
          </a:xfrm>
          <a:prstGeom prst="rect">
            <a:avLst/>
          </a:prstGeom>
          <a:noFill/>
        </p:spPr>
        <p:txBody>
          <a:bodyPr wrap="square" rtlCol="0">
            <a:spAutoFit/>
          </a:bodyPr>
          <a:lstStyle/>
          <a:p>
            <a:pPr algn="ctr"/>
            <a:r>
              <a:rPr lang="en-US" sz="3600" b="1" dirty="0">
                <a:solidFill>
                  <a:schemeClr val="bg1"/>
                </a:solidFill>
                <a:latin typeface="Zilla Slab" pitchFamily="2" charset="77"/>
                <a:ea typeface="Zilla Slab" pitchFamily="2" charset="77"/>
              </a:rPr>
              <a:t>Connecting students to career possibilities </a:t>
            </a:r>
          </a:p>
        </p:txBody>
      </p:sp>
      <p:pic>
        <p:nvPicPr>
          <p:cNvPr id="5" name="Picture 4" descr="Icon&#10;&#10;Description automatically generated">
            <a:extLst>
              <a:ext uri="{FF2B5EF4-FFF2-40B4-BE49-F238E27FC236}">
                <a16:creationId xmlns:a16="http://schemas.microsoft.com/office/drawing/2014/main" id="{55C52C04-4E85-28E4-A769-7D709A50C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694" y="4171867"/>
            <a:ext cx="303529" cy="309988"/>
          </a:xfrm>
          <a:prstGeom prst="rect">
            <a:avLst/>
          </a:prstGeom>
        </p:spPr>
      </p:pic>
    </p:spTree>
    <p:extLst>
      <p:ext uri="{BB962C8B-B14F-4D97-AF65-F5344CB8AC3E}">
        <p14:creationId xmlns:p14="http://schemas.microsoft.com/office/powerpoint/2010/main" val="105066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199517-73C6-F229-5CDC-FABE2261E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610" y="0"/>
            <a:ext cx="1599922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0BCE6A-B63F-9DAC-088D-84A17554836A}"/>
              </a:ext>
            </a:extLst>
          </p:cNvPr>
          <p:cNvSpPr/>
          <p:nvPr/>
        </p:nvSpPr>
        <p:spPr>
          <a:xfrm>
            <a:off x="385573" y="5469467"/>
            <a:ext cx="7979494" cy="1075266"/>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A101DDF-AB90-4675-B7B4-FA375260E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 y="5544288"/>
            <a:ext cx="7772400" cy="897724"/>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F26B0-7262-243F-0CEC-3645FE0420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11" y="-14184"/>
            <a:ext cx="12703539" cy="8462687"/>
          </a:xfrm>
          <a:prstGeom prst="rect">
            <a:avLst/>
          </a:prstGeom>
        </p:spPr>
      </p:pic>
      <p:sp>
        <p:nvSpPr>
          <p:cNvPr id="2" name="Rectangle 1">
            <a:extLst>
              <a:ext uri="{FF2B5EF4-FFF2-40B4-BE49-F238E27FC236}">
                <a16:creationId xmlns:a16="http://schemas.microsoft.com/office/drawing/2014/main" id="{A50BCE6A-B63F-9DAC-088D-84A17554836A}"/>
              </a:ext>
            </a:extLst>
          </p:cNvPr>
          <p:cNvSpPr/>
          <p:nvPr/>
        </p:nvSpPr>
        <p:spPr>
          <a:xfrm>
            <a:off x="385573" y="5407161"/>
            <a:ext cx="5449962" cy="117197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2" name="Title 1">
            <a:extLst>
              <a:ext uri="{FF2B5EF4-FFF2-40B4-BE49-F238E27FC236}">
                <a16:creationId xmlns:a16="http://schemas.microsoft.com/office/drawing/2014/main" id="{9620AE73-4F17-47F7-85A0-54F7C2DB0445}"/>
              </a:ext>
            </a:extLst>
          </p:cNvPr>
          <p:cNvSpPr>
            <a:spLocks noGrp="1"/>
          </p:cNvSpPr>
          <p:nvPr>
            <p:ph type="title"/>
          </p:nvPr>
        </p:nvSpPr>
        <p:spPr>
          <a:xfrm>
            <a:off x="335695" y="4714938"/>
            <a:ext cx="7046008" cy="2897861"/>
          </a:xfrm>
        </p:spPr>
        <p:txBody>
          <a:bodyPr vert="horz" lIns="91440" tIns="45720" rIns="91440" bIns="45720" rtlCol="0">
            <a:noAutofit/>
          </a:bodyPr>
          <a:lstStyle/>
          <a:p>
            <a:pPr>
              <a:lnSpc>
                <a:spcPct val="90000"/>
              </a:lnSpc>
            </a:pPr>
            <a:r>
              <a:rPr lang="en-US" altLang="en-US" sz="9000" b="1" dirty="0">
                <a:latin typeface="Antonio" panose="02000503000000000000" pitchFamily="2" charset="77"/>
              </a:rPr>
              <a:t>INTERNSHIPS</a:t>
            </a:r>
          </a:p>
        </p:txBody>
      </p:sp>
    </p:spTree>
    <p:extLst>
      <p:ext uri="{BB962C8B-B14F-4D97-AF65-F5344CB8AC3E}">
        <p14:creationId xmlns:p14="http://schemas.microsoft.com/office/powerpoint/2010/main" val="3237567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16CDA7-FA0D-FB34-4C3E-DDDCE84FF75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clothing, person, human face, smile&#10;&#10;Description automatically generated">
            <a:extLst>
              <a:ext uri="{FF2B5EF4-FFF2-40B4-BE49-F238E27FC236}">
                <a16:creationId xmlns:a16="http://schemas.microsoft.com/office/drawing/2014/main" id="{A86A85BE-8AFB-41B8-5C89-074D04FB2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947" y="-998177"/>
            <a:ext cx="13281529" cy="8854353"/>
          </a:xfrm>
          <a:prstGeom prst="rect">
            <a:avLst/>
          </a:prstGeom>
        </p:spPr>
      </p:pic>
      <p:sp>
        <p:nvSpPr>
          <p:cNvPr id="11" name="Rectangle 10">
            <a:extLst>
              <a:ext uri="{FF2B5EF4-FFF2-40B4-BE49-F238E27FC236}">
                <a16:creationId xmlns:a16="http://schemas.microsoft.com/office/drawing/2014/main" id="{F5D6DD0C-534F-2A7A-6882-2B2B38935F32}"/>
              </a:ext>
            </a:extLst>
          </p:cNvPr>
          <p:cNvSpPr/>
          <p:nvPr/>
        </p:nvSpPr>
        <p:spPr>
          <a:xfrm>
            <a:off x="0" y="0"/>
            <a:ext cx="4718304" cy="6858000"/>
          </a:xfrm>
          <a:prstGeom prst="rect">
            <a:avLst/>
          </a:prstGeom>
          <a:gradFill flip="none" rotWithShape="1">
            <a:gsLst>
              <a:gs pos="0">
                <a:schemeClr val="tx1"/>
              </a:gs>
              <a:gs pos="0">
                <a:schemeClr val="tx1"/>
              </a:gs>
              <a:gs pos="38000">
                <a:schemeClr val="tx1"/>
              </a:gs>
              <a:gs pos="100000">
                <a:srgbClr val="FFFFFF">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gradFill>
                <a:gsLst>
                  <a:gs pos="21000">
                    <a:srgbClr val="53575C"/>
                  </a:gs>
                  <a:gs pos="88000">
                    <a:srgbClr val="C5C7CA"/>
                  </a:gs>
                </a:gsLst>
                <a:lin ang="5400000"/>
              </a:gradFill>
            </a:endParaRPr>
          </a:p>
        </p:txBody>
      </p:sp>
      <p:sp>
        <p:nvSpPr>
          <p:cNvPr id="2" name="Rectangle 1">
            <a:extLst>
              <a:ext uri="{FF2B5EF4-FFF2-40B4-BE49-F238E27FC236}">
                <a16:creationId xmlns:a16="http://schemas.microsoft.com/office/drawing/2014/main" id="{A50BCE6A-B63F-9DAC-088D-84A17554836A}"/>
              </a:ext>
            </a:extLst>
          </p:cNvPr>
          <p:cNvSpPr/>
          <p:nvPr/>
        </p:nvSpPr>
        <p:spPr>
          <a:xfrm>
            <a:off x="385573" y="5390028"/>
            <a:ext cx="4893998" cy="1171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0BE6C7-18AF-D1CD-86C8-4DED06E0888A}"/>
              </a:ext>
            </a:extLst>
          </p:cNvPr>
          <p:cNvSpPr/>
          <p:nvPr/>
        </p:nvSpPr>
        <p:spPr>
          <a:xfrm>
            <a:off x="385573" y="2930980"/>
            <a:ext cx="5187914" cy="117197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00427A-734B-1BB2-0832-42495BA2747F}"/>
              </a:ext>
            </a:extLst>
          </p:cNvPr>
          <p:cNvSpPr/>
          <p:nvPr/>
        </p:nvSpPr>
        <p:spPr>
          <a:xfrm>
            <a:off x="385573" y="4157142"/>
            <a:ext cx="2150798" cy="117197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2" name="Title 1">
            <a:extLst>
              <a:ext uri="{FF2B5EF4-FFF2-40B4-BE49-F238E27FC236}">
                <a16:creationId xmlns:a16="http://schemas.microsoft.com/office/drawing/2014/main" id="{9620AE73-4F17-47F7-85A0-54F7C2DB0445}"/>
              </a:ext>
            </a:extLst>
          </p:cNvPr>
          <p:cNvSpPr>
            <a:spLocks noGrp="1"/>
          </p:cNvSpPr>
          <p:nvPr>
            <p:ph type="title"/>
          </p:nvPr>
        </p:nvSpPr>
        <p:spPr>
          <a:xfrm>
            <a:off x="335695" y="2198914"/>
            <a:ext cx="7121020" cy="5413885"/>
          </a:xfrm>
        </p:spPr>
        <p:txBody>
          <a:bodyPr vert="horz" lIns="91440" tIns="45720" rIns="91440" bIns="45720" rtlCol="0">
            <a:noAutofit/>
          </a:bodyPr>
          <a:lstStyle/>
          <a:p>
            <a:pPr>
              <a:lnSpc>
                <a:spcPct val="90000"/>
              </a:lnSpc>
            </a:pPr>
            <a:r>
              <a:rPr lang="en-US" altLang="en-US" sz="9000" b="1" dirty="0">
                <a:latin typeface="Antonio" panose="02000503000000000000" pitchFamily="2" charset="77"/>
              </a:rPr>
              <a:t>CONNECTING WITH </a:t>
            </a:r>
            <a:r>
              <a:rPr lang="en-US" altLang="en-US" sz="9000" b="1" dirty="0">
                <a:solidFill>
                  <a:schemeClr val="bg1"/>
                </a:solidFill>
                <a:latin typeface="Antonio" panose="02000503000000000000" pitchFamily="2" charset="77"/>
              </a:rPr>
              <a:t>EMPLOYERS</a:t>
            </a:r>
          </a:p>
        </p:txBody>
      </p:sp>
    </p:spTree>
    <p:extLst>
      <p:ext uri="{BB962C8B-B14F-4D97-AF65-F5344CB8AC3E}">
        <p14:creationId xmlns:p14="http://schemas.microsoft.com/office/powerpoint/2010/main" val="32398247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D8C646-28C1-D915-D42D-D57DB3922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80055EE-51BC-38FD-3791-ED36A804FA31}"/>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6CE29B0-BE9A-00B0-5C4B-7E72A14B53DC}"/>
              </a:ext>
            </a:extLst>
          </p:cNvPr>
          <p:cNvSpPr/>
          <p:nvPr/>
        </p:nvSpPr>
        <p:spPr>
          <a:xfrm>
            <a:off x="430969" y="1662021"/>
            <a:ext cx="11472334" cy="4869356"/>
          </a:xfrm>
          <a:prstGeom prst="rect">
            <a:avLst/>
          </a:prstGeom>
          <a:solidFill>
            <a:schemeClr val="bg1">
              <a:alpha val="647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857888-8114-08DE-FBDE-54EC39B42F72}"/>
              </a:ext>
            </a:extLst>
          </p:cNvPr>
          <p:cNvSpPr/>
          <p:nvPr/>
        </p:nvSpPr>
        <p:spPr>
          <a:xfrm>
            <a:off x="6189134" y="510683"/>
            <a:ext cx="3412066" cy="9071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146DC6-C017-5C14-97B3-003F58469391}"/>
              </a:ext>
            </a:extLst>
          </p:cNvPr>
          <p:cNvSpPr txBox="1"/>
          <p:nvPr/>
        </p:nvSpPr>
        <p:spPr>
          <a:xfrm>
            <a:off x="0" y="441182"/>
            <a:ext cx="12192000" cy="1200329"/>
          </a:xfrm>
          <a:prstGeom prst="rect">
            <a:avLst/>
          </a:prstGeom>
          <a:noFill/>
        </p:spPr>
        <p:txBody>
          <a:bodyPr wrap="square" rtlCol="0">
            <a:spAutoFit/>
          </a:bodyPr>
          <a:lstStyle/>
          <a:p>
            <a:pPr algn="ctr"/>
            <a:r>
              <a:rPr lang="en-US" sz="7200" b="1" dirty="0">
                <a:latin typeface="Antonio" panose="02000503000000000000" pitchFamily="2" charset="77"/>
              </a:rPr>
              <a:t>EMPLOYER </a:t>
            </a:r>
            <a:r>
              <a:rPr lang="en-US" sz="7200" b="1" dirty="0">
                <a:solidFill>
                  <a:schemeClr val="bg1"/>
                </a:solidFill>
                <a:latin typeface="Antonio" panose="02000503000000000000" pitchFamily="2" charset="77"/>
              </a:rPr>
              <a:t>PARTNERS</a:t>
            </a:r>
            <a:r>
              <a:rPr lang="en-US" sz="7200" b="1" dirty="0">
                <a:latin typeface="Antonio" panose="02000503000000000000" pitchFamily="2" charset="77"/>
              </a:rPr>
              <a:t> </a:t>
            </a:r>
          </a:p>
        </p:txBody>
      </p:sp>
      <p:pic>
        <p:nvPicPr>
          <p:cNvPr id="8" name="Picture 7">
            <a:extLst>
              <a:ext uri="{FF2B5EF4-FFF2-40B4-BE49-F238E27FC236}">
                <a16:creationId xmlns:a16="http://schemas.microsoft.com/office/drawing/2014/main" id="{9A10DB24-22F3-4130-81F1-52CBCADF48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4162" y="742644"/>
            <a:ext cx="3370500" cy="337050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3B74EC2-A29D-5139-93B0-3A1F6860AC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89597" y="1461233"/>
            <a:ext cx="2394136" cy="239413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83C18D3-1C1D-C671-9900-D8367EECDB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7610" y="3162160"/>
            <a:ext cx="3120242" cy="312024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36F02C49-5EFE-8395-1B47-2BC13E8CF2F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3091" y="1851568"/>
            <a:ext cx="3369890" cy="336989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8F63506-259D-296C-B32D-BB6E835B3A1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26978" y="3053593"/>
            <a:ext cx="2793534" cy="2793534"/>
          </a:xfrm>
          <a:prstGeom prst="rect">
            <a:avLst/>
          </a:prstGeom>
          <a:effectLst>
            <a:outerShdw blurRad="50800" dist="38100" dir="2700000" algn="tl" rotWithShape="0">
              <a:prstClr val="black">
                <a:alpha val="40000"/>
              </a:prstClr>
            </a:outerShdw>
          </a:effectLst>
        </p:spPr>
      </p:pic>
      <p:pic>
        <p:nvPicPr>
          <p:cNvPr id="18" name="Picture 17" descr="A red square with white letters&#10;&#10;Description automatically generated with low confidence">
            <a:extLst>
              <a:ext uri="{FF2B5EF4-FFF2-40B4-BE49-F238E27FC236}">
                <a16:creationId xmlns:a16="http://schemas.microsoft.com/office/drawing/2014/main" id="{38283639-BC5E-E734-B39F-29192CF0DE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8444" y="3429000"/>
            <a:ext cx="2078530" cy="2078530"/>
          </a:xfrm>
          <a:prstGeom prst="rect">
            <a:avLst/>
          </a:prstGeom>
          <a:effectLst>
            <a:outerShdw blurRad="50800" dist="38100" dir="2700000" algn="tl" rotWithShape="0">
              <a:prstClr val="black">
                <a:alpha val="40000"/>
              </a:prstClr>
            </a:outerShdw>
          </a:effectLst>
        </p:spPr>
      </p:pic>
      <p:pic>
        <p:nvPicPr>
          <p:cNvPr id="20" name="Picture 19" descr="A picture containing screenshot, colorfulness, graphics&#10;&#10;Description automatically generated">
            <a:extLst>
              <a:ext uri="{FF2B5EF4-FFF2-40B4-BE49-F238E27FC236}">
                <a16:creationId xmlns:a16="http://schemas.microsoft.com/office/drawing/2014/main" id="{D374B679-F756-ABCF-5097-5604FFEA5C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465" y="4386018"/>
            <a:ext cx="3272367" cy="3272367"/>
          </a:xfrm>
          <a:prstGeom prst="rect">
            <a:avLst/>
          </a:prstGeom>
          <a:effectLst>
            <a:outerShdw blurRad="50800" dist="38100" dir="2700000" algn="tl" rotWithShape="0">
              <a:prstClr val="black">
                <a:alpha val="40000"/>
              </a:prstClr>
            </a:outerShdw>
          </a:effectLst>
        </p:spPr>
      </p:pic>
      <p:pic>
        <p:nvPicPr>
          <p:cNvPr id="22" name="Picture 21" descr="A black background with blue text&#10;&#10;Description automatically generated with low confidence">
            <a:extLst>
              <a:ext uri="{FF2B5EF4-FFF2-40B4-BE49-F238E27FC236}">
                <a16:creationId xmlns:a16="http://schemas.microsoft.com/office/drawing/2014/main" id="{D88CB696-ECC1-AD2A-5553-201A7090D4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76" y="4096699"/>
            <a:ext cx="3731071" cy="3731071"/>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EF80587C-3EC6-5848-5C7D-879DAC8034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61396" y="5456584"/>
            <a:ext cx="2174799" cy="792593"/>
          </a:xfrm>
          <a:prstGeom prst="rect">
            <a:avLst/>
          </a:prstGeom>
          <a:effectLst>
            <a:outerShdw blurRad="50800" dist="38100" dir="2700000" algn="tl" rotWithShape="0">
              <a:prstClr val="black">
                <a:alpha val="40000"/>
              </a:prstClr>
            </a:outerShdw>
          </a:effectLst>
        </p:spPr>
      </p:pic>
      <p:pic>
        <p:nvPicPr>
          <p:cNvPr id="1026" name="Picture 2" descr="Aldi Logo">
            <a:extLst>
              <a:ext uri="{FF2B5EF4-FFF2-40B4-BE49-F238E27FC236}">
                <a16:creationId xmlns:a16="http://schemas.microsoft.com/office/drawing/2014/main" id="{52908C01-92D0-2FDD-4D76-E20F5A2AD4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9793" y="1616450"/>
            <a:ext cx="2143699" cy="2143699"/>
          </a:xfrm>
          <a:prstGeom prst="rect">
            <a:avLst/>
          </a:prstGeom>
          <a:noFill/>
          <a:effectLst>
            <a:outerShdw blurRad="50800" dist="508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D6C0E1-8716-E487-F727-94EB390CDF2F}"/>
              </a:ext>
            </a:extLst>
          </p:cNvPr>
          <p:cNvPicPr>
            <a:picLocks noChangeAspect="1"/>
          </p:cNvPicPr>
          <p:nvPr/>
        </p:nvPicPr>
        <p:blipFill>
          <a:blip r:embed="rId15"/>
          <a:stretch>
            <a:fillRect/>
          </a:stretch>
        </p:blipFill>
        <p:spPr>
          <a:xfrm>
            <a:off x="6513328" y="1939404"/>
            <a:ext cx="2551629" cy="1435291"/>
          </a:xfrm>
          <a:prstGeom prst="rect">
            <a:avLst/>
          </a:prstGeom>
        </p:spPr>
      </p:pic>
      <p:pic>
        <p:nvPicPr>
          <p:cNvPr id="11" name="Picture 10">
            <a:extLst>
              <a:ext uri="{FF2B5EF4-FFF2-40B4-BE49-F238E27FC236}">
                <a16:creationId xmlns:a16="http://schemas.microsoft.com/office/drawing/2014/main" id="{7A4DA009-5FA6-5271-F51A-000F3A05ED6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635253" y="3535351"/>
            <a:ext cx="2058841" cy="20588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539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D8C646-28C1-D915-D42D-D57DB3922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80055EE-51BC-38FD-3791-ED36A804FA31}"/>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B857888-8114-08DE-FBDE-54EC39B42F72}"/>
              </a:ext>
            </a:extLst>
          </p:cNvPr>
          <p:cNvSpPr/>
          <p:nvPr/>
        </p:nvSpPr>
        <p:spPr>
          <a:xfrm>
            <a:off x="8079970" y="256680"/>
            <a:ext cx="2119745" cy="9071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146DC6-C017-5C14-97B3-003F58469391}"/>
              </a:ext>
            </a:extLst>
          </p:cNvPr>
          <p:cNvSpPr txBox="1"/>
          <p:nvPr/>
        </p:nvSpPr>
        <p:spPr>
          <a:xfrm>
            <a:off x="0" y="187179"/>
            <a:ext cx="12192000" cy="1200329"/>
          </a:xfrm>
          <a:prstGeom prst="rect">
            <a:avLst/>
          </a:prstGeom>
          <a:noFill/>
        </p:spPr>
        <p:txBody>
          <a:bodyPr wrap="square" rtlCol="0">
            <a:spAutoFit/>
          </a:bodyPr>
          <a:lstStyle/>
          <a:p>
            <a:pPr algn="ctr"/>
            <a:r>
              <a:rPr lang="en-US" sz="7200" b="1" dirty="0">
                <a:latin typeface="Antonio" panose="02000503000000000000" pitchFamily="2" charset="77"/>
              </a:rPr>
              <a:t>WHERE HAWKEYES </a:t>
            </a:r>
            <a:r>
              <a:rPr lang="en-US" sz="7200" b="1" dirty="0">
                <a:solidFill>
                  <a:schemeClr val="bg1"/>
                </a:solidFill>
                <a:latin typeface="Antonio" panose="02000503000000000000" pitchFamily="2" charset="77"/>
              </a:rPr>
              <a:t>WORK</a:t>
            </a:r>
            <a:r>
              <a:rPr lang="en-US" sz="7200" b="1" dirty="0">
                <a:latin typeface="Antonio" panose="02000503000000000000" pitchFamily="2" charset="77"/>
              </a:rPr>
              <a:t> </a:t>
            </a:r>
          </a:p>
        </p:txBody>
      </p:sp>
      <p:pic>
        <p:nvPicPr>
          <p:cNvPr id="8" name="Picture 7">
            <a:extLst>
              <a:ext uri="{FF2B5EF4-FFF2-40B4-BE49-F238E27FC236}">
                <a16:creationId xmlns:a16="http://schemas.microsoft.com/office/drawing/2014/main" id="{FF021ACA-B76B-06EC-9563-F4C4D69CA56E}"/>
              </a:ext>
            </a:extLst>
          </p:cNvPr>
          <p:cNvPicPr>
            <a:picLocks noChangeAspect="1"/>
          </p:cNvPicPr>
          <p:nvPr/>
        </p:nvPicPr>
        <p:blipFill>
          <a:blip r:embed="rId4"/>
          <a:stretch>
            <a:fillRect/>
          </a:stretch>
        </p:blipFill>
        <p:spPr>
          <a:xfrm>
            <a:off x="283949" y="1387508"/>
            <a:ext cx="11621054" cy="5279802"/>
          </a:xfrm>
          <a:prstGeom prst="rect">
            <a:avLst/>
          </a:prstGeom>
          <a:ln w="28575">
            <a:solidFill>
              <a:schemeClr val="tx1"/>
            </a:solidFill>
          </a:ln>
        </p:spPr>
      </p:pic>
    </p:spTree>
    <p:extLst>
      <p:ext uri="{BB962C8B-B14F-4D97-AF65-F5344CB8AC3E}">
        <p14:creationId xmlns:p14="http://schemas.microsoft.com/office/powerpoint/2010/main" val="727039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8A8D901-A3D4-47FE-97FD-FE365174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in a black jumpsuit jumping over a couch&#10;&#10;Description automatically generated with low confidence">
            <a:extLst>
              <a:ext uri="{FF2B5EF4-FFF2-40B4-BE49-F238E27FC236}">
                <a16:creationId xmlns:a16="http://schemas.microsoft.com/office/drawing/2014/main" id="{F9AF6D8E-42A2-27B9-BC1D-D5AAB1D4C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4" y="1715"/>
            <a:ext cx="12289712" cy="6912963"/>
          </a:xfrm>
          <a:prstGeom prst="rect">
            <a:avLst/>
          </a:prstGeom>
        </p:spPr>
      </p:pic>
    </p:spTree>
    <p:extLst>
      <p:ext uri="{BB962C8B-B14F-4D97-AF65-F5344CB8AC3E}">
        <p14:creationId xmlns:p14="http://schemas.microsoft.com/office/powerpoint/2010/main" val="37505058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54C455-5A76-F9A2-375B-A9D3ADD04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A6A52E3-2D28-3A1D-6AA6-655FC5D9C40B}"/>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79C63C-0D97-860D-4C21-9D469EEC6425}"/>
              </a:ext>
            </a:extLst>
          </p:cNvPr>
          <p:cNvSpPr/>
          <p:nvPr/>
        </p:nvSpPr>
        <p:spPr>
          <a:xfrm>
            <a:off x="4060371" y="498707"/>
            <a:ext cx="4321629" cy="8848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519B59-3EC2-4895-9A02-3687B8F28E63}"/>
              </a:ext>
            </a:extLst>
          </p:cNvPr>
          <p:cNvSpPr>
            <a:spLocks noGrp="1"/>
          </p:cNvSpPr>
          <p:nvPr>
            <p:ph type="title"/>
          </p:nvPr>
        </p:nvSpPr>
        <p:spPr>
          <a:xfrm>
            <a:off x="-310108" y="277089"/>
            <a:ext cx="9190591" cy="1282877"/>
          </a:xfrm>
        </p:spPr>
        <p:txBody>
          <a:bodyPr vert="horz" lIns="91440" tIns="45720" rIns="91440" bIns="45720" rtlCol="0" anchor="b">
            <a:noAutofit/>
          </a:bodyPr>
          <a:lstStyle/>
          <a:p>
            <a:pPr algn="ctr">
              <a:lnSpc>
                <a:spcPct val="90000"/>
              </a:lnSpc>
            </a:pPr>
            <a:r>
              <a:rPr lang="en-US" sz="6600" b="1" dirty="0">
                <a:latin typeface="Antonio" panose="02000503000000000000" pitchFamily="2" charset="77"/>
              </a:rPr>
              <a:t>TOP 10 WAYS </a:t>
            </a:r>
            <a:r>
              <a:rPr lang="en-US" sz="6600" b="1" dirty="0">
                <a:solidFill>
                  <a:schemeClr val="bg1"/>
                </a:solidFill>
                <a:latin typeface="Antonio" panose="02000503000000000000" pitchFamily="2" charset="77"/>
              </a:rPr>
              <a:t>YOU CAN HELP</a:t>
            </a:r>
          </a:p>
        </p:txBody>
      </p:sp>
      <p:sp>
        <p:nvSpPr>
          <p:cNvPr id="3" name="TextBox 2">
            <a:extLst>
              <a:ext uri="{FF2B5EF4-FFF2-40B4-BE49-F238E27FC236}">
                <a16:creationId xmlns:a16="http://schemas.microsoft.com/office/drawing/2014/main" id="{C8819B77-42F4-EDF0-E9A6-F2B95D7AEF53}"/>
              </a:ext>
            </a:extLst>
          </p:cNvPr>
          <p:cNvSpPr txBox="1"/>
          <p:nvPr/>
        </p:nvSpPr>
        <p:spPr>
          <a:xfrm>
            <a:off x="250369" y="1601979"/>
            <a:ext cx="7692333" cy="3785652"/>
          </a:xfrm>
          <a:prstGeom prst="rect">
            <a:avLst/>
          </a:prstGeom>
          <a:noFill/>
        </p:spPr>
        <p:txBody>
          <a:bodyPr wrap="square" rtlCol="0">
            <a:spAutoFit/>
          </a:bodyPr>
          <a:lstStyle/>
          <a:p>
            <a:pPr marL="342900" indent="-342900">
              <a:spcAft>
                <a:spcPts val="800"/>
              </a:spcAft>
              <a:buAutoNum type="arabicPeriod"/>
            </a:pPr>
            <a:r>
              <a:rPr lang="en-US" b="1" dirty="0">
                <a:latin typeface="Roboto" panose="02000000000000000000" pitchFamily="2" charset="0"/>
                <a:ea typeface="Roboto" panose="02000000000000000000" pitchFamily="2" charset="0"/>
              </a:rPr>
              <a:t>Encourage a visit with a Career Coach (schedule on </a:t>
            </a:r>
            <a:r>
              <a:rPr lang="en-US" b="1" dirty="0" err="1">
                <a:latin typeface="Roboto" panose="02000000000000000000" pitchFamily="2" charset="0"/>
                <a:ea typeface="Roboto" panose="02000000000000000000" pitchFamily="2" charset="0"/>
              </a:rPr>
              <a:t>MyUI</a:t>
            </a:r>
            <a:r>
              <a:rPr lang="en-US" b="1" dirty="0">
                <a:latin typeface="Roboto" panose="02000000000000000000" pitchFamily="2" charset="0"/>
                <a:ea typeface="Roboto" panose="02000000000000000000" pitchFamily="2" charset="0"/>
              </a:rPr>
              <a:t>)</a:t>
            </a:r>
          </a:p>
          <a:p>
            <a:pPr marL="342900" indent="-342900">
              <a:spcAft>
                <a:spcPts val="800"/>
              </a:spcAft>
              <a:buAutoNum type="arabicPeriod"/>
            </a:pPr>
            <a:r>
              <a:rPr lang="en-US" b="1" dirty="0">
                <a:latin typeface="Roboto" panose="02000000000000000000" pitchFamily="2" charset="0"/>
                <a:ea typeface="Roboto" panose="02000000000000000000" pitchFamily="2" charset="0"/>
              </a:rPr>
              <a:t>Observe a strength? Let your student know!</a:t>
            </a:r>
          </a:p>
          <a:p>
            <a:pPr marL="342900" indent="-342900">
              <a:spcAft>
                <a:spcPts val="800"/>
              </a:spcAft>
              <a:buAutoNum type="arabicPeriod"/>
            </a:pPr>
            <a:r>
              <a:rPr lang="en-US" b="1" dirty="0">
                <a:latin typeface="Roboto" panose="02000000000000000000" pitchFamily="2" charset="0"/>
                <a:ea typeface="Roboto" panose="02000000000000000000" pitchFamily="2" charset="0"/>
              </a:rPr>
              <a:t>Support major &amp; career exploration</a:t>
            </a:r>
          </a:p>
          <a:p>
            <a:pPr marL="342900" indent="-342900">
              <a:spcAft>
                <a:spcPts val="800"/>
              </a:spcAft>
              <a:buAutoNum type="arabicPeriod"/>
            </a:pPr>
            <a:r>
              <a:rPr lang="en-US" b="1" dirty="0">
                <a:latin typeface="Roboto" panose="02000000000000000000" pitchFamily="2" charset="0"/>
                <a:ea typeface="Roboto" panose="02000000000000000000" pitchFamily="2" charset="0"/>
              </a:rPr>
              <a:t>Suggest taking the </a:t>
            </a:r>
            <a:r>
              <a:rPr lang="en-US" b="1" dirty="0" err="1">
                <a:latin typeface="Roboto" panose="02000000000000000000" pitchFamily="2" charset="0"/>
                <a:ea typeface="Roboto" panose="02000000000000000000" pitchFamily="2" charset="0"/>
              </a:rPr>
              <a:t>YouScience</a:t>
            </a:r>
            <a:r>
              <a:rPr lang="en-US" b="1" dirty="0">
                <a:latin typeface="Roboto" panose="02000000000000000000" pitchFamily="2" charset="0"/>
                <a:ea typeface="Roboto" panose="02000000000000000000" pitchFamily="2" charset="0"/>
              </a:rPr>
              <a:t> career assessment</a:t>
            </a:r>
          </a:p>
          <a:p>
            <a:pPr marL="342900" indent="-342900">
              <a:spcAft>
                <a:spcPts val="800"/>
              </a:spcAft>
              <a:buAutoNum type="arabicPeriod"/>
            </a:pPr>
            <a:r>
              <a:rPr lang="en-US" b="1" dirty="0">
                <a:latin typeface="Roboto" panose="02000000000000000000" pitchFamily="2" charset="0"/>
                <a:ea typeface="Roboto" panose="02000000000000000000" pitchFamily="2" charset="0"/>
              </a:rPr>
              <a:t>Advocate for campus &amp; community involvement</a:t>
            </a:r>
          </a:p>
          <a:p>
            <a:pPr marL="342900" indent="-342900">
              <a:spcAft>
                <a:spcPts val="800"/>
              </a:spcAft>
              <a:buAutoNum type="arabicPeriod"/>
            </a:pPr>
            <a:r>
              <a:rPr lang="en-US" b="1" dirty="0">
                <a:latin typeface="Roboto" panose="02000000000000000000" pitchFamily="2" charset="0"/>
                <a:ea typeface="Roboto" panose="02000000000000000000" pitchFamily="2" charset="0"/>
              </a:rPr>
              <a:t>Check our website &amp; social media channels to promote our events</a:t>
            </a:r>
          </a:p>
          <a:p>
            <a:pPr marL="342900" indent="-342900">
              <a:spcAft>
                <a:spcPts val="800"/>
              </a:spcAft>
              <a:buAutoNum type="arabicPeriod"/>
            </a:pPr>
            <a:r>
              <a:rPr lang="en-US" b="1" dirty="0">
                <a:latin typeface="Roboto" panose="02000000000000000000" pitchFamily="2" charset="0"/>
                <a:ea typeface="Roboto" panose="02000000000000000000" pitchFamily="2" charset="0"/>
              </a:rPr>
              <a:t>Tell your student about your own job &amp; responsibilities</a:t>
            </a:r>
          </a:p>
          <a:p>
            <a:pPr marL="342900" indent="-342900">
              <a:spcAft>
                <a:spcPts val="800"/>
              </a:spcAft>
              <a:buAutoNum type="arabicPeriod"/>
            </a:pPr>
            <a:r>
              <a:rPr lang="en-US" b="1" dirty="0">
                <a:latin typeface="Roboto" panose="02000000000000000000" pitchFamily="2" charset="0"/>
                <a:ea typeface="Roboto" panose="02000000000000000000" pitchFamily="2" charset="0"/>
              </a:rPr>
              <a:t>Okay, so your job isn’t ‘cool’ – what about your colleagues or friends?</a:t>
            </a:r>
          </a:p>
          <a:p>
            <a:pPr marL="342900" indent="-342900">
              <a:spcAft>
                <a:spcPts val="800"/>
              </a:spcAft>
              <a:buAutoNum type="arabicPeriod"/>
            </a:pPr>
            <a:r>
              <a:rPr lang="en-US" b="1" dirty="0">
                <a:latin typeface="Roboto" panose="02000000000000000000" pitchFamily="2" charset="0"/>
                <a:ea typeface="Roboto" panose="02000000000000000000" pitchFamily="2" charset="0"/>
              </a:rPr>
              <a:t>Suggest a Career Center class or My Career Path</a:t>
            </a:r>
          </a:p>
          <a:p>
            <a:pPr marL="342900" indent="-342900">
              <a:spcAft>
                <a:spcPts val="800"/>
              </a:spcAft>
              <a:buAutoNum type="arabicPeriod"/>
            </a:pPr>
            <a:r>
              <a:rPr lang="en-US" b="1" dirty="0">
                <a:latin typeface="Roboto" panose="02000000000000000000" pitchFamily="2" charset="0"/>
                <a:ea typeface="Roboto" panose="02000000000000000000" pitchFamily="2" charset="0"/>
              </a:rPr>
              <a:t>Encourage internships &amp; other experiential education opportunities</a:t>
            </a:r>
          </a:p>
        </p:txBody>
      </p:sp>
      <p:pic>
        <p:nvPicPr>
          <p:cNvPr id="10" name="Picture 2">
            <a:extLst>
              <a:ext uri="{FF2B5EF4-FFF2-40B4-BE49-F238E27FC236}">
                <a16:creationId xmlns:a16="http://schemas.microsoft.com/office/drawing/2014/main" id="{3385A865-6B80-3DBB-8288-B7EF4B6E4E1A}"/>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2430" t="8534" r="-12430" b="10901"/>
          <a:stretch/>
        </p:blipFill>
        <p:spPr bwMode="auto">
          <a:xfrm>
            <a:off x="8097668" y="0"/>
            <a:ext cx="5713048" cy="689581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4" name="Rectangle 3">
            <a:extLst>
              <a:ext uri="{FF2B5EF4-FFF2-40B4-BE49-F238E27FC236}">
                <a16:creationId xmlns:a16="http://schemas.microsoft.com/office/drawing/2014/main" id="{CCD92FD9-3E61-3744-251E-F58FF5848A1F}"/>
              </a:ext>
            </a:extLst>
          </p:cNvPr>
          <p:cNvSpPr/>
          <p:nvPr/>
        </p:nvSpPr>
        <p:spPr>
          <a:xfrm>
            <a:off x="-1" y="5612939"/>
            <a:ext cx="13196711" cy="1282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0168A21F-D544-C554-1947-32EA6288E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260" y="6334060"/>
            <a:ext cx="322826" cy="329695"/>
          </a:xfrm>
          <a:prstGeom prst="rect">
            <a:avLst/>
          </a:prstGeom>
        </p:spPr>
      </p:pic>
      <p:sp>
        <p:nvSpPr>
          <p:cNvPr id="7" name="TextBox 6">
            <a:extLst>
              <a:ext uri="{FF2B5EF4-FFF2-40B4-BE49-F238E27FC236}">
                <a16:creationId xmlns:a16="http://schemas.microsoft.com/office/drawing/2014/main" id="{7E003F7D-530E-325F-38AA-48D5AB39DBC6}"/>
              </a:ext>
            </a:extLst>
          </p:cNvPr>
          <p:cNvSpPr txBox="1"/>
          <p:nvPr/>
        </p:nvSpPr>
        <p:spPr>
          <a:xfrm>
            <a:off x="2544097" y="5823472"/>
            <a:ext cx="11618216" cy="923330"/>
          </a:xfrm>
          <a:prstGeom prst="rect">
            <a:avLst/>
          </a:prstGeom>
          <a:noFill/>
        </p:spPr>
        <p:txBody>
          <a:bodyPr wrap="square" rtlCol="0">
            <a:spAutoFit/>
          </a:bodyPr>
          <a:lstStyle/>
          <a:p>
            <a:r>
              <a:rPr lang="en-US" b="1" i="0" dirty="0">
                <a:solidFill>
                  <a:schemeClr val="bg1"/>
                </a:solidFill>
                <a:effectLst/>
                <a:latin typeface="Roboto" panose="02000000000000000000" pitchFamily="2" charset="0"/>
              </a:rPr>
              <a:t>Phone: </a:t>
            </a:r>
            <a:r>
              <a:rPr lang="en-US" b="0" i="0" dirty="0">
                <a:solidFill>
                  <a:schemeClr val="bg1"/>
                </a:solidFill>
                <a:effectLst/>
                <a:latin typeface="Roboto" panose="02000000000000000000" pitchFamily="2" charset="0"/>
              </a:rPr>
              <a:t>319-335-1023          </a:t>
            </a:r>
            <a:r>
              <a:rPr lang="en-US" sz="1800" b="1" i="0" dirty="0">
                <a:solidFill>
                  <a:schemeClr val="bg1"/>
                </a:solidFill>
                <a:effectLst/>
                <a:latin typeface="Roboto" panose="02000000000000000000" pitchFamily="2" charset="0"/>
              </a:rPr>
              <a:t>Email: </a:t>
            </a:r>
            <a:r>
              <a:rPr lang="en-US" sz="1800" b="0" i="0" dirty="0" err="1">
                <a:solidFill>
                  <a:schemeClr val="bg1"/>
                </a:solidFill>
                <a:effectLst/>
                <a:latin typeface="Roboto" panose="02000000000000000000" pitchFamily="2" charset="0"/>
              </a:rPr>
              <a:t>careercenter@uiowa.edu</a:t>
            </a:r>
            <a:r>
              <a:rPr lang="en-US" sz="1800" b="0" i="0" dirty="0">
                <a:solidFill>
                  <a:schemeClr val="bg1"/>
                </a:solidFill>
                <a:effectLst/>
                <a:latin typeface="Roboto" panose="02000000000000000000" pitchFamily="2" charset="0"/>
              </a:rPr>
              <a:t>          </a:t>
            </a:r>
            <a:r>
              <a:rPr lang="en-US" sz="1800" b="1" i="0" dirty="0">
                <a:solidFill>
                  <a:schemeClr val="bg1"/>
                </a:solidFill>
                <a:effectLst/>
                <a:latin typeface="Roboto" panose="02000000000000000000" pitchFamily="2" charset="0"/>
              </a:rPr>
              <a:t>Web: </a:t>
            </a:r>
            <a:r>
              <a:rPr lang="en-US" sz="1800" b="0" i="0" dirty="0" err="1">
                <a:solidFill>
                  <a:schemeClr val="bg1"/>
                </a:solidFill>
                <a:effectLst/>
                <a:latin typeface="Roboto" panose="02000000000000000000" pitchFamily="2" charset="0"/>
              </a:rPr>
              <a:t>careers.uiowa.edu</a:t>
            </a:r>
            <a:endParaRPr lang="en-US" sz="1800" dirty="0">
              <a:solidFill>
                <a:schemeClr val="bg1"/>
              </a:solidFill>
            </a:endParaRPr>
          </a:p>
          <a:p>
            <a:r>
              <a:rPr lang="en-US" sz="1800" b="0" i="0" dirty="0">
                <a:solidFill>
                  <a:schemeClr val="bg1"/>
                </a:solidFill>
                <a:effectLst/>
                <a:latin typeface="Roboto" panose="02000000000000000000" pitchFamily="2" charset="0"/>
              </a:rPr>
              <a:t> </a:t>
            </a:r>
            <a:endParaRPr lang="en-US" sz="1800" dirty="0">
              <a:solidFill>
                <a:schemeClr val="bg1"/>
              </a:solidFill>
            </a:endParaRPr>
          </a:p>
          <a:p>
            <a:r>
              <a:rPr lang="en-US" b="0" i="0" dirty="0">
                <a:solidFill>
                  <a:schemeClr val="bg1"/>
                </a:solidFill>
                <a:effectLst/>
                <a:latin typeface="Roboto" panose="02000000000000000000" pitchFamily="2" charset="0"/>
              </a:rPr>
              <a:t> </a:t>
            </a:r>
            <a:endParaRPr lang="en-US" dirty="0">
              <a:solidFill>
                <a:schemeClr val="bg1"/>
              </a:solidFill>
            </a:endParaRPr>
          </a:p>
        </p:txBody>
      </p:sp>
      <p:pic>
        <p:nvPicPr>
          <p:cNvPr id="21" name="Graphic 20">
            <a:extLst>
              <a:ext uri="{FF2B5EF4-FFF2-40B4-BE49-F238E27FC236}">
                <a16:creationId xmlns:a16="http://schemas.microsoft.com/office/drawing/2014/main" id="{BFA6B205-0D8D-2F01-133C-57F8318FDA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3456" y="6344848"/>
            <a:ext cx="182155" cy="291449"/>
          </a:xfrm>
          <a:prstGeom prst="rect">
            <a:avLst/>
          </a:prstGeom>
        </p:spPr>
      </p:pic>
      <p:sp>
        <p:nvSpPr>
          <p:cNvPr id="24" name="TextBox 23">
            <a:extLst>
              <a:ext uri="{FF2B5EF4-FFF2-40B4-BE49-F238E27FC236}">
                <a16:creationId xmlns:a16="http://schemas.microsoft.com/office/drawing/2014/main" id="{E236E209-F78A-1C72-73F3-D2AE0712DB40}"/>
              </a:ext>
            </a:extLst>
          </p:cNvPr>
          <p:cNvSpPr txBox="1"/>
          <p:nvPr/>
        </p:nvSpPr>
        <p:spPr>
          <a:xfrm>
            <a:off x="2816389" y="6320371"/>
            <a:ext cx="10118502" cy="369332"/>
          </a:xfrm>
          <a:prstGeom prst="rect">
            <a:avLst/>
          </a:prstGeom>
          <a:noFill/>
        </p:spPr>
        <p:txBody>
          <a:bodyPr wrap="square" rtlCol="0">
            <a:spAutoFit/>
          </a:bodyPr>
          <a:lstStyle/>
          <a:p>
            <a:r>
              <a:rPr lang="en-US" b="0" i="0" dirty="0">
                <a:solidFill>
                  <a:schemeClr val="bg1"/>
                </a:solidFill>
                <a:effectLst/>
                <a:latin typeface="Roboto" panose="02000000000000000000" pitchFamily="2" charset="0"/>
              </a:rPr>
              <a:t>  UI Career Center		   </a:t>
            </a:r>
            <a:r>
              <a:rPr lang="en-US" dirty="0">
                <a:solidFill>
                  <a:schemeClr val="bg1"/>
                </a:solidFill>
                <a:latin typeface="Roboto" panose="02000000000000000000" pitchFamily="2" charset="0"/>
              </a:rPr>
              <a:t>Pomerantz Career Center</a:t>
            </a:r>
            <a:r>
              <a:rPr lang="en-US" b="0" i="0" dirty="0">
                <a:solidFill>
                  <a:schemeClr val="bg1"/>
                </a:solidFill>
                <a:effectLst/>
                <a:latin typeface="Roboto" panose="02000000000000000000" pitchFamily="2" charset="0"/>
              </a:rPr>
              <a:t>		</a:t>
            </a:r>
            <a:r>
              <a:rPr lang="en-US" dirty="0">
                <a:solidFill>
                  <a:schemeClr val="bg1"/>
                </a:solidFill>
                <a:latin typeface="Roboto" panose="02000000000000000000" pitchFamily="2" charset="0"/>
              </a:rPr>
              <a:t>     UI Career Center</a:t>
            </a:r>
            <a:endParaRPr lang="en-US" dirty="0">
              <a:solidFill>
                <a:schemeClr val="bg1"/>
              </a:solidFill>
            </a:endParaRPr>
          </a:p>
        </p:txBody>
      </p:sp>
      <p:pic>
        <p:nvPicPr>
          <p:cNvPr id="22" name="Graphic 21">
            <a:extLst>
              <a:ext uri="{FF2B5EF4-FFF2-40B4-BE49-F238E27FC236}">
                <a16:creationId xmlns:a16="http://schemas.microsoft.com/office/drawing/2014/main" id="{A373BCFF-B5A9-2C64-75F8-5A179E3825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91947" y="6344785"/>
            <a:ext cx="277973" cy="317683"/>
          </a:xfrm>
          <a:prstGeom prst="rect">
            <a:avLst/>
          </a:prstGeom>
        </p:spPr>
      </p:pic>
      <p:pic>
        <p:nvPicPr>
          <p:cNvPr id="23" name="Graphic 22">
            <a:extLst>
              <a:ext uri="{FF2B5EF4-FFF2-40B4-BE49-F238E27FC236}">
                <a16:creationId xmlns:a16="http://schemas.microsoft.com/office/drawing/2014/main" id="{8B4E6148-9CCC-9CA5-E399-A78465FFDF9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61304" y="6346672"/>
            <a:ext cx="297487" cy="297487"/>
          </a:xfrm>
          <a:prstGeom prst="rect">
            <a:avLst/>
          </a:prstGeom>
        </p:spPr>
      </p:pic>
      <p:sp>
        <p:nvSpPr>
          <p:cNvPr id="27" name="Title 1">
            <a:extLst>
              <a:ext uri="{FF2B5EF4-FFF2-40B4-BE49-F238E27FC236}">
                <a16:creationId xmlns:a16="http://schemas.microsoft.com/office/drawing/2014/main" id="{9C3E735D-E241-DEAE-BBAF-F1B63075437C}"/>
              </a:ext>
            </a:extLst>
          </p:cNvPr>
          <p:cNvSpPr txBox="1">
            <a:spLocks/>
          </p:cNvSpPr>
          <p:nvPr/>
        </p:nvSpPr>
        <p:spPr>
          <a:xfrm>
            <a:off x="247321" y="5058705"/>
            <a:ext cx="1930458" cy="1282877"/>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2800" b="1" dirty="0">
                <a:solidFill>
                  <a:schemeClr val="bg1"/>
                </a:solidFill>
                <a:latin typeface="Antonio" panose="02000503000000000000" pitchFamily="2" charset="77"/>
              </a:rPr>
              <a:t>CONTACT US!</a:t>
            </a:r>
          </a:p>
        </p:txBody>
      </p:sp>
    </p:spTree>
    <p:extLst>
      <p:ext uri="{BB962C8B-B14F-4D97-AF65-F5344CB8AC3E}">
        <p14:creationId xmlns:p14="http://schemas.microsoft.com/office/powerpoint/2010/main" val="15321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D22EC3-57FF-E8F1-B42C-3D4CA1A4DA88}"/>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5E3B972-8561-364D-C478-08486AA99DD4}"/>
              </a:ext>
            </a:extLst>
          </p:cNvPr>
          <p:cNvSpPr/>
          <p:nvPr/>
        </p:nvSpPr>
        <p:spPr>
          <a:xfrm>
            <a:off x="4405745" y="445214"/>
            <a:ext cx="3391593" cy="939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0CB47-70EE-4ADD-B4C6-6585BE470659}"/>
              </a:ext>
            </a:extLst>
          </p:cNvPr>
          <p:cNvSpPr>
            <a:spLocks noGrp="1"/>
          </p:cNvSpPr>
          <p:nvPr>
            <p:ph type="title"/>
          </p:nvPr>
        </p:nvSpPr>
        <p:spPr>
          <a:xfrm>
            <a:off x="0" y="299958"/>
            <a:ext cx="12192000" cy="1325563"/>
          </a:xfrm>
        </p:spPr>
        <p:txBody>
          <a:bodyPr>
            <a:normAutofit/>
          </a:bodyPr>
          <a:lstStyle/>
          <a:p>
            <a:pPr algn="ctr"/>
            <a:r>
              <a:rPr lang="en-US" sz="7200" b="1" dirty="0">
                <a:solidFill>
                  <a:schemeClr val="bg1"/>
                </a:solidFill>
                <a:latin typeface="Antonio" panose="02000503000000000000" pitchFamily="2" charset="77"/>
              </a:rPr>
              <a:t>POP QUIZ!</a:t>
            </a:r>
            <a:r>
              <a:rPr lang="en-US" sz="8000" b="1" dirty="0">
                <a:solidFill>
                  <a:schemeClr val="bg1"/>
                </a:solidFill>
                <a:latin typeface="Antonio" panose="02000503000000000000" pitchFamily="2" charset="77"/>
              </a:rPr>
              <a:t> </a:t>
            </a:r>
          </a:p>
        </p:txBody>
      </p:sp>
      <p:pic>
        <p:nvPicPr>
          <p:cNvPr id="5" name="Picture 4">
            <a:extLst>
              <a:ext uri="{FF2B5EF4-FFF2-40B4-BE49-F238E27FC236}">
                <a16:creationId xmlns:a16="http://schemas.microsoft.com/office/drawing/2014/main" id="{89E03913-035C-0766-E88B-EAE630B36DA1}"/>
              </a:ext>
            </a:extLst>
          </p:cNvPr>
          <p:cNvPicPr>
            <a:picLocks noChangeAspect="1"/>
          </p:cNvPicPr>
          <p:nvPr/>
        </p:nvPicPr>
        <p:blipFill>
          <a:blip r:embed="rId4"/>
          <a:stretch>
            <a:fillRect/>
          </a:stretch>
        </p:blipFill>
        <p:spPr>
          <a:xfrm>
            <a:off x="120770" y="3546603"/>
            <a:ext cx="2787254" cy="3389903"/>
          </a:xfrm>
          <a:prstGeom prst="rect">
            <a:avLst/>
          </a:prstGeom>
        </p:spPr>
      </p:pic>
      <p:pic>
        <p:nvPicPr>
          <p:cNvPr id="6" name="Picture 5">
            <a:extLst>
              <a:ext uri="{FF2B5EF4-FFF2-40B4-BE49-F238E27FC236}">
                <a16:creationId xmlns:a16="http://schemas.microsoft.com/office/drawing/2014/main" id="{F96B830D-3635-E5AE-FD26-A33A2B89BAA5}"/>
              </a:ext>
            </a:extLst>
          </p:cNvPr>
          <p:cNvPicPr>
            <a:picLocks noChangeAspect="1"/>
          </p:cNvPicPr>
          <p:nvPr/>
        </p:nvPicPr>
        <p:blipFill>
          <a:blip r:embed="rId5"/>
          <a:stretch>
            <a:fillRect/>
          </a:stretch>
        </p:blipFill>
        <p:spPr>
          <a:xfrm>
            <a:off x="8588383" y="3604787"/>
            <a:ext cx="3646489" cy="3609469"/>
          </a:xfrm>
          <a:prstGeom prst="rect">
            <a:avLst/>
          </a:prstGeom>
        </p:spPr>
      </p:pic>
      <p:sp>
        <p:nvSpPr>
          <p:cNvPr id="3" name="Content Placeholder 2">
            <a:extLst>
              <a:ext uri="{FF2B5EF4-FFF2-40B4-BE49-F238E27FC236}">
                <a16:creationId xmlns:a16="http://schemas.microsoft.com/office/drawing/2014/main" id="{3616DB30-9E82-57CD-ACD7-A9759FB1C215}"/>
              </a:ext>
            </a:extLst>
          </p:cNvPr>
          <p:cNvSpPr>
            <a:spLocks noGrp="1"/>
          </p:cNvSpPr>
          <p:nvPr>
            <p:ph idx="1"/>
          </p:nvPr>
        </p:nvSpPr>
        <p:spPr>
          <a:xfrm>
            <a:off x="473825" y="1825029"/>
            <a:ext cx="11330248" cy="1436769"/>
          </a:xfrm>
        </p:spPr>
        <p:txBody>
          <a:bodyPr>
            <a:normAutofit fontScale="85000" lnSpcReduction="20000"/>
          </a:bodyPr>
          <a:lstStyle/>
          <a:p>
            <a:pPr marL="0" indent="0" algn="ctr">
              <a:buNone/>
            </a:pPr>
            <a:r>
              <a:rPr lang="en-US" sz="3600" b="0" i="0" dirty="0">
                <a:latin typeface="Zilla Slab SemiBold" pitchFamily="2" charset="77"/>
                <a:ea typeface="Zilla Slab SemiBold" pitchFamily="2" charset="77"/>
              </a:rPr>
              <a:t>According to the National Association of Colleges &amp; Employers, what are the top 3 skills employers seek on </a:t>
            </a:r>
            <a:br>
              <a:rPr lang="en-US" sz="3600" b="0" i="0" dirty="0">
                <a:latin typeface="Zilla Slab SemiBold" pitchFamily="2" charset="77"/>
                <a:ea typeface="Zilla Slab SemiBold" pitchFamily="2" charset="77"/>
              </a:rPr>
            </a:br>
            <a:r>
              <a:rPr lang="en-US" sz="3600" b="0" i="0" dirty="0">
                <a:latin typeface="Zilla Slab SemiBold" pitchFamily="2" charset="77"/>
                <a:ea typeface="Zilla Slab SemiBold" pitchFamily="2" charset="77"/>
              </a:rPr>
              <a:t>an entry-level resume?</a:t>
            </a:r>
          </a:p>
        </p:txBody>
      </p:sp>
      <p:sp>
        <p:nvSpPr>
          <p:cNvPr id="10" name="Oval 9">
            <a:extLst>
              <a:ext uri="{FF2B5EF4-FFF2-40B4-BE49-F238E27FC236}">
                <a16:creationId xmlns:a16="http://schemas.microsoft.com/office/drawing/2014/main" id="{239B23B1-F4AD-1802-13B8-0FFAB5B849BE}"/>
              </a:ext>
            </a:extLst>
          </p:cNvPr>
          <p:cNvSpPr/>
          <p:nvPr/>
        </p:nvSpPr>
        <p:spPr>
          <a:xfrm>
            <a:off x="3995252" y="3559899"/>
            <a:ext cx="446380" cy="44638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DB1EEF5D-8E0C-E846-0185-36005F1BD3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152" y="3650183"/>
            <a:ext cx="260274" cy="265812"/>
          </a:xfrm>
          <a:prstGeom prst="rect">
            <a:avLst/>
          </a:prstGeom>
        </p:spPr>
      </p:pic>
      <p:sp>
        <p:nvSpPr>
          <p:cNvPr id="11" name="Oval 10">
            <a:extLst>
              <a:ext uri="{FF2B5EF4-FFF2-40B4-BE49-F238E27FC236}">
                <a16:creationId xmlns:a16="http://schemas.microsoft.com/office/drawing/2014/main" id="{B0A2BCB7-EDC7-7924-8269-D732F02F6838}"/>
              </a:ext>
            </a:extLst>
          </p:cNvPr>
          <p:cNvSpPr/>
          <p:nvPr/>
        </p:nvSpPr>
        <p:spPr>
          <a:xfrm>
            <a:off x="3995252" y="4319320"/>
            <a:ext cx="446380" cy="44638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F9BF8F7E-9898-492A-2EBF-0CFAF8842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152" y="4417917"/>
            <a:ext cx="260274" cy="265812"/>
          </a:xfrm>
          <a:prstGeom prst="rect">
            <a:avLst/>
          </a:prstGeom>
        </p:spPr>
      </p:pic>
      <p:sp>
        <p:nvSpPr>
          <p:cNvPr id="16" name="TextBox 15">
            <a:extLst>
              <a:ext uri="{FF2B5EF4-FFF2-40B4-BE49-F238E27FC236}">
                <a16:creationId xmlns:a16="http://schemas.microsoft.com/office/drawing/2014/main" id="{AA2C2776-6CC0-B3F2-FEF0-5F9E1973A7A7}"/>
              </a:ext>
            </a:extLst>
          </p:cNvPr>
          <p:cNvSpPr txBox="1"/>
          <p:nvPr/>
        </p:nvSpPr>
        <p:spPr>
          <a:xfrm>
            <a:off x="4567500" y="3535844"/>
            <a:ext cx="3512472" cy="492443"/>
          </a:xfrm>
          <a:prstGeom prst="rect">
            <a:avLst/>
          </a:prstGeom>
          <a:noFill/>
        </p:spPr>
        <p:txBody>
          <a:bodyPr wrap="square" rtlCol="0">
            <a:spAutoFit/>
          </a:bodyPr>
          <a:lstStyle/>
          <a:p>
            <a:r>
              <a:rPr lang="en-US" sz="2600" b="1" dirty="0">
                <a:effectLst/>
                <a:latin typeface="Roboto" panose="02000000000000000000" pitchFamily="2" charset="0"/>
                <a:ea typeface="Roboto" panose="02000000000000000000" pitchFamily="2" charset="0"/>
              </a:rPr>
              <a:t>Problem-solving skills </a:t>
            </a:r>
            <a:endParaRPr lang="en-US" sz="26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0C1FB594-9DC3-5D31-B3C6-43D8907E56AB}"/>
              </a:ext>
            </a:extLst>
          </p:cNvPr>
          <p:cNvSpPr txBox="1"/>
          <p:nvPr/>
        </p:nvSpPr>
        <p:spPr>
          <a:xfrm>
            <a:off x="4536532" y="4304601"/>
            <a:ext cx="3512472" cy="492443"/>
          </a:xfrm>
          <a:prstGeom prst="rect">
            <a:avLst/>
          </a:prstGeom>
          <a:noFill/>
        </p:spPr>
        <p:txBody>
          <a:bodyPr wrap="square" rtlCol="0">
            <a:spAutoFit/>
          </a:bodyPr>
          <a:lstStyle/>
          <a:p>
            <a:r>
              <a:rPr lang="en-US" sz="2600" b="1" dirty="0">
                <a:effectLst/>
                <a:latin typeface="Roboto" panose="02000000000000000000" pitchFamily="2" charset="0"/>
                <a:ea typeface="Roboto" panose="02000000000000000000" pitchFamily="2" charset="0"/>
              </a:rPr>
              <a:t>Teamwork skills </a:t>
            </a:r>
            <a:endParaRPr lang="en-US" sz="2600" b="1" dirty="0">
              <a:latin typeface="Roboto" panose="02000000000000000000" pitchFamily="2" charset="0"/>
              <a:ea typeface="Roboto" panose="02000000000000000000" pitchFamily="2" charset="0"/>
            </a:endParaRPr>
          </a:p>
        </p:txBody>
      </p:sp>
      <p:sp>
        <p:nvSpPr>
          <p:cNvPr id="18" name="Oval 17">
            <a:extLst>
              <a:ext uri="{FF2B5EF4-FFF2-40B4-BE49-F238E27FC236}">
                <a16:creationId xmlns:a16="http://schemas.microsoft.com/office/drawing/2014/main" id="{996A8A2B-1803-A553-DAE3-E540DE125FF4}"/>
              </a:ext>
            </a:extLst>
          </p:cNvPr>
          <p:cNvSpPr/>
          <p:nvPr/>
        </p:nvSpPr>
        <p:spPr>
          <a:xfrm>
            <a:off x="3995252" y="5124804"/>
            <a:ext cx="446380" cy="44638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2AC786FC-7156-6268-8C66-B0A682506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152" y="5223401"/>
            <a:ext cx="260274" cy="265812"/>
          </a:xfrm>
          <a:prstGeom prst="rect">
            <a:avLst/>
          </a:prstGeom>
        </p:spPr>
      </p:pic>
      <p:sp>
        <p:nvSpPr>
          <p:cNvPr id="20" name="TextBox 19">
            <a:extLst>
              <a:ext uri="{FF2B5EF4-FFF2-40B4-BE49-F238E27FC236}">
                <a16:creationId xmlns:a16="http://schemas.microsoft.com/office/drawing/2014/main" id="{1CF51F16-3BB1-A5E2-A1ED-7673379BC9DC}"/>
              </a:ext>
            </a:extLst>
          </p:cNvPr>
          <p:cNvSpPr txBox="1"/>
          <p:nvPr/>
        </p:nvSpPr>
        <p:spPr>
          <a:xfrm>
            <a:off x="4536531" y="5110085"/>
            <a:ext cx="3858321" cy="892552"/>
          </a:xfrm>
          <a:prstGeom prst="rect">
            <a:avLst/>
          </a:prstGeom>
          <a:noFill/>
        </p:spPr>
        <p:txBody>
          <a:bodyPr wrap="square" rtlCol="0">
            <a:spAutoFit/>
          </a:bodyPr>
          <a:lstStyle/>
          <a:p>
            <a:r>
              <a:rPr lang="en-US" sz="2600" b="1" dirty="0">
                <a:latin typeface="Roboto" panose="02000000000000000000" pitchFamily="2" charset="0"/>
                <a:ea typeface="Roboto" panose="02000000000000000000" pitchFamily="2" charset="0"/>
              </a:rPr>
              <a:t>Communication skills (written) </a:t>
            </a:r>
          </a:p>
        </p:txBody>
      </p:sp>
    </p:spTree>
    <p:extLst>
      <p:ext uri="{BB962C8B-B14F-4D97-AF65-F5344CB8AC3E}">
        <p14:creationId xmlns:p14="http://schemas.microsoft.com/office/powerpoint/2010/main" val="42729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7" grpId="0"/>
      <p:bldP spid="18"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54C455-5A76-F9A2-375B-A9D3ADD04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A6A52E3-2D28-3A1D-6AA6-655FC5D9C40B}"/>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4">
            <a:extLst>
              <a:ext uri="{FF2B5EF4-FFF2-40B4-BE49-F238E27FC236}">
                <a16:creationId xmlns:a16="http://schemas.microsoft.com/office/drawing/2014/main" id="{A272684F-869C-1133-C7D0-62E85C4737B1}"/>
              </a:ext>
            </a:extLst>
          </p:cNvPr>
          <p:cNvPicPr>
            <a:picLocks noChangeAspect="1"/>
          </p:cNvPicPr>
          <p:nvPr/>
        </p:nvPicPr>
        <p:blipFill>
          <a:blip r:embed="rId4"/>
          <a:srcRect t="34458" b="15691"/>
          <a:stretch/>
        </p:blipFill>
        <p:spPr>
          <a:xfrm>
            <a:off x="-3028" y="0"/>
            <a:ext cx="12191980" cy="4558420"/>
          </a:xfrm>
          <a:prstGeom prst="rect">
            <a:avLst/>
          </a:prstGeom>
          <a:ln>
            <a:noFill/>
          </a:ln>
          <a:effectLst/>
        </p:spPr>
      </p:pic>
      <p:sp>
        <p:nvSpPr>
          <p:cNvPr id="13" name="Rectangle 12">
            <a:extLst>
              <a:ext uri="{FF2B5EF4-FFF2-40B4-BE49-F238E27FC236}">
                <a16:creationId xmlns:a16="http://schemas.microsoft.com/office/drawing/2014/main" id="{3279C63C-0D97-860D-4C21-9D469EEC6425}"/>
              </a:ext>
            </a:extLst>
          </p:cNvPr>
          <p:cNvSpPr/>
          <p:nvPr/>
        </p:nvSpPr>
        <p:spPr>
          <a:xfrm>
            <a:off x="3447875" y="344902"/>
            <a:ext cx="5055512" cy="939339"/>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28ABE10-1E02-90F0-639E-BFE87611B557}"/>
              </a:ext>
            </a:extLst>
          </p:cNvPr>
          <p:cNvSpPr/>
          <p:nvPr/>
        </p:nvSpPr>
        <p:spPr>
          <a:xfrm>
            <a:off x="-434693" y="4696147"/>
            <a:ext cx="13055310" cy="1971689"/>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76283" rIns="300108" bIns="176283" numCol="2" spcCol="1270" anchor="ctr" anchorCtr="0">
            <a:noAutofit/>
          </a:bodyPr>
          <a:lstStyle/>
          <a:p>
            <a:pPr marL="1200150" lvl="3" indent="-285750" defTabSz="977900">
              <a:lnSpc>
                <a:spcPct val="150000"/>
              </a:lnSpc>
              <a:spcBef>
                <a:spcPct val="0"/>
              </a:spcBef>
              <a:spcAft>
                <a:spcPct val="15000"/>
              </a:spcAft>
              <a:buBlip>
                <a:blip r:embed="rId5">
                  <a:extLst>
                    <a:ext uri="{96DAC541-7B7A-43D3-8B79-37D633B846F1}">
                      <asvg:svgBlip xmlns:asvg="http://schemas.microsoft.com/office/drawing/2016/SVG/main" r:embed="rId6"/>
                    </a:ext>
                  </a:extLst>
                </a:blip>
              </a:buBlip>
            </a:pPr>
            <a:r>
              <a:rPr lang="en-US" sz="2400" b="1" kern="1200" dirty="0">
                <a:latin typeface="Roboto" panose="02000000000000000000" pitchFamily="2" charset="0"/>
                <a:ea typeface="Roboto" panose="02000000000000000000" pitchFamily="2" charset="0"/>
              </a:rPr>
              <a:t> College of Liberal Arts and Sciences</a:t>
            </a:r>
          </a:p>
          <a:p>
            <a:pPr marL="1200150" lvl="3" indent="-285750" defTabSz="977900">
              <a:lnSpc>
                <a:spcPct val="150000"/>
              </a:lnSpc>
              <a:spcBef>
                <a:spcPct val="0"/>
              </a:spcBef>
              <a:spcAft>
                <a:spcPct val="15000"/>
              </a:spcAft>
              <a:buBlip>
                <a:blip r:embed="rId5">
                  <a:extLst>
                    <a:ext uri="{96DAC541-7B7A-43D3-8B79-37D633B846F1}">
                      <asvg:svgBlip xmlns:asvg="http://schemas.microsoft.com/office/drawing/2016/SVG/main" r:embed="rId6"/>
                    </a:ext>
                  </a:extLst>
                </a:blip>
              </a:buBlip>
            </a:pPr>
            <a:r>
              <a:rPr lang="en-US" sz="2400" b="1" dirty="0">
                <a:latin typeface="Roboto" panose="02000000000000000000" pitchFamily="2" charset="0"/>
                <a:ea typeface="Roboto" panose="02000000000000000000" pitchFamily="2" charset="0"/>
              </a:rPr>
              <a:t> Tippie College of Business</a:t>
            </a:r>
          </a:p>
          <a:p>
            <a:pPr marL="1200150" lvl="3" indent="-285750" defTabSz="977900">
              <a:lnSpc>
                <a:spcPct val="150000"/>
              </a:lnSpc>
              <a:spcBef>
                <a:spcPct val="0"/>
              </a:spcBef>
              <a:spcAft>
                <a:spcPct val="15000"/>
              </a:spcAft>
              <a:buBlip>
                <a:blip r:embed="rId5">
                  <a:extLst>
                    <a:ext uri="{96DAC541-7B7A-43D3-8B79-37D633B846F1}">
                      <asvg:svgBlip xmlns:asvg="http://schemas.microsoft.com/office/drawing/2016/SVG/main" r:embed="rId6"/>
                    </a:ext>
                  </a:extLst>
                </a:blip>
              </a:buBlip>
            </a:pPr>
            <a:r>
              <a:rPr lang="en-US" sz="2400" b="1" kern="1200" dirty="0">
                <a:latin typeface="Roboto" panose="02000000000000000000" pitchFamily="2" charset="0"/>
                <a:ea typeface="Roboto" panose="02000000000000000000" pitchFamily="2" charset="0"/>
              </a:rPr>
              <a:t> College of Education</a:t>
            </a:r>
          </a:p>
          <a:p>
            <a:pPr marL="1200150" lvl="3" indent="-285750" defTabSz="977900">
              <a:lnSpc>
                <a:spcPct val="150000"/>
              </a:lnSpc>
              <a:spcBef>
                <a:spcPct val="0"/>
              </a:spcBef>
              <a:spcAft>
                <a:spcPct val="15000"/>
              </a:spcAft>
              <a:buBlip>
                <a:blip r:embed="rId5">
                  <a:extLst>
                    <a:ext uri="{96DAC541-7B7A-43D3-8B79-37D633B846F1}">
                      <asvg:svgBlip xmlns:asvg="http://schemas.microsoft.com/office/drawing/2016/SVG/main" r:embed="rId6"/>
                    </a:ext>
                  </a:extLst>
                </a:blip>
              </a:buBlip>
            </a:pPr>
            <a:r>
              <a:rPr lang="en-US" sz="2400" b="1" dirty="0">
                <a:latin typeface="Roboto" panose="02000000000000000000" pitchFamily="2" charset="0"/>
                <a:ea typeface="Roboto" panose="02000000000000000000" pitchFamily="2" charset="0"/>
              </a:rPr>
              <a:t> College of Nursing</a:t>
            </a:r>
          </a:p>
          <a:p>
            <a:pPr marL="1200150" lvl="3" indent="-285750" defTabSz="977900">
              <a:lnSpc>
                <a:spcPct val="150000"/>
              </a:lnSpc>
              <a:spcBef>
                <a:spcPct val="0"/>
              </a:spcBef>
              <a:spcAft>
                <a:spcPct val="15000"/>
              </a:spcAft>
              <a:buBlip>
                <a:blip r:embed="rId5">
                  <a:extLst>
                    <a:ext uri="{96DAC541-7B7A-43D3-8B79-37D633B846F1}">
                      <asvg:svgBlip xmlns:asvg="http://schemas.microsoft.com/office/drawing/2016/SVG/main" r:embed="rId6"/>
                    </a:ext>
                  </a:extLst>
                </a:blip>
              </a:buBlip>
            </a:pPr>
            <a:r>
              <a:rPr lang="en-US" sz="2400" b="1" kern="1200" dirty="0">
                <a:latin typeface="Roboto" panose="02000000000000000000" pitchFamily="2" charset="0"/>
                <a:ea typeface="Roboto" panose="02000000000000000000" pitchFamily="2" charset="0"/>
              </a:rPr>
              <a:t> College of Public Health</a:t>
            </a:r>
            <a:r>
              <a:rPr lang="en-US" sz="2400" b="1" dirty="0">
                <a:latin typeface="Roboto" panose="02000000000000000000" pitchFamily="2" charset="0"/>
                <a:ea typeface="Roboto" panose="02000000000000000000" pitchFamily="2" charset="0"/>
              </a:rPr>
              <a:t> </a:t>
            </a:r>
            <a:endParaRPr lang="en-US" sz="2400" b="1" kern="1200" dirty="0">
              <a:latin typeface="Roboto" panose="02000000000000000000" pitchFamily="2" charset="0"/>
              <a:ea typeface="Roboto" panose="02000000000000000000" pitchFamily="2" charset="0"/>
            </a:endParaRPr>
          </a:p>
        </p:txBody>
      </p:sp>
      <p:sp>
        <p:nvSpPr>
          <p:cNvPr id="2" name="Title 1">
            <a:extLst>
              <a:ext uri="{FF2B5EF4-FFF2-40B4-BE49-F238E27FC236}">
                <a16:creationId xmlns:a16="http://schemas.microsoft.com/office/drawing/2014/main" id="{84519B59-3EC2-4895-9A02-3687B8F28E63}"/>
              </a:ext>
            </a:extLst>
          </p:cNvPr>
          <p:cNvSpPr>
            <a:spLocks noGrp="1"/>
          </p:cNvSpPr>
          <p:nvPr>
            <p:ph type="title"/>
          </p:nvPr>
        </p:nvSpPr>
        <p:spPr>
          <a:xfrm>
            <a:off x="1952134" y="482629"/>
            <a:ext cx="8116059" cy="990893"/>
          </a:xfrm>
        </p:spPr>
        <p:txBody>
          <a:bodyPr vert="horz" lIns="91440" tIns="45720" rIns="91440" bIns="45720" rtlCol="0" anchor="b">
            <a:noAutofit/>
          </a:bodyPr>
          <a:lstStyle/>
          <a:p>
            <a:pPr algn="ctr">
              <a:lnSpc>
                <a:spcPct val="90000"/>
              </a:lnSpc>
            </a:pPr>
            <a:r>
              <a:rPr lang="en-US" sz="7200" b="1" dirty="0">
                <a:latin typeface="Antonio" panose="02000503000000000000" pitchFamily="2" charset="77"/>
              </a:rPr>
              <a:t>WHO WE SERVE</a:t>
            </a:r>
          </a:p>
        </p:txBody>
      </p:sp>
    </p:spTree>
    <p:extLst>
      <p:ext uri="{BB962C8B-B14F-4D97-AF65-F5344CB8AC3E}">
        <p14:creationId xmlns:p14="http://schemas.microsoft.com/office/powerpoint/2010/main" val="89317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F26B0-7262-243F-0CEC-3645FE0420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561175"/>
            <a:ext cx="12192000" cy="8121916"/>
          </a:xfrm>
          <a:prstGeom prst="rect">
            <a:avLst/>
          </a:prstGeom>
        </p:spPr>
      </p:pic>
      <p:sp>
        <p:nvSpPr>
          <p:cNvPr id="2" name="Rectangle 1">
            <a:extLst>
              <a:ext uri="{FF2B5EF4-FFF2-40B4-BE49-F238E27FC236}">
                <a16:creationId xmlns:a16="http://schemas.microsoft.com/office/drawing/2014/main" id="{A50BCE6A-B63F-9DAC-088D-84A17554836A}"/>
              </a:ext>
            </a:extLst>
          </p:cNvPr>
          <p:cNvSpPr/>
          <p:nvPr/>
        </p:nvSpPr>
        <p:spPr>
          <a:xfrm>
            <a:off x="351706" y="4323424"/>
            <a:ext cx="7319094" cy="117197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49C7889-3BC5-653B-1BE9-88DAE5B2BCCA}"/>
              </a:ext>
            </a:extLst>
          </p:cNvPr>
          <p:cNvSpPr/>
          <p:nvPr/>
        </p:nvSpPr>
        <p:spPr>
          <a:xfrm>
            <a:off x="351706" y="3061891"/>
            <a:ext cx="5566494" cy="117197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2" name="Title 1">
            <a:extLst>
              <a:ext uri="{FF2B5EF4-FFF2-40B4-BE49-F238E27FC236}">
                <a16:creationId xmlns:a16="http://schemas.microsoft.com/office/drawing/2014/main" id="{9620AE73-4F17-47F7-85A0-54F7C2DB0445}"/>
              </a:ext>
            </a:extLst>
          </p:cNvPr>
          <p:cNvSpPr>
            <a:spLocks noGrp="1"/>
          </p:cNvSpPr>
          <p:nvPr>
            <p:ph type="title"/>
          </p:nvPr>
        </p:nvSpPr>
        <p:spPr>
          <a:xfrm>
            <a:off x="301828" y="2345263"/>
            <a:ext cx="8139438" cy="4183799"/>
          </a:xfrm>
        </p:spPr>
        <p:txBody>
          <a:bodyPr vert="horz" lIns="91440" tIns="45720" rIns="91440" bIns="45720" rtlCol="0">
            <a:noAutofit/>
          </a:bodyPr>
          <a:lstStyle/>
          <a:p>
            <a:pPr>
              <a:lnSpc>
                <a:spcPct val="90000"/>
              </a:lnSpc>
            </a:pPr>
            <a:r>
              <a:rPr lang="en-US" altLang="en-US" sz="9000" b="1" dirty="0">
                <a:latin typeface="Antonio" panose="02000503000000000000" pitchFamily="2" charset="77"/>
              </a:rPr>
              <a:t>ENGINEERING</a:t>
            </a:r>
            <a:br>
              <a:rPr lang="en-US" altLang="en-US" sz="9000" b="1" dirty="0">
                <a:latin typeface="Antonio" panose="02000503000000000000" pitchFamily="2" charset="77"/>
              </a:rPr>
            </a:br>
            <a:r>
              <a:rPr lang="en-US" altLang="en-US" sz="9000" b="1" dirty="0">
                <a:latin typeface="Antonio" panose="02000503000000000000" pitchFamily="2" charset="77"/>
              </a:rPr>
              <a:t>CAREER SERVICES</a:t>
            </a:r>
          </a:p>
        </p:txBody>
      </p:sp>
      <p:sp>
        <p:nvSpPr>
          <p:cNvPr id="5" name="Rectangle 4">
            <a:extLst>
              <a:ext uri="{FF2B5EF4-FFF2-40B4-BE49-F238E27FC236}">
                <a16:creationId xmlns:a16="http://schemas.microsoft.com/office/drawing/2014/main" id="{F5FCFC7E-660B-7D3D-0090-7699041073D7}"/>
              </a:ext>
            </a:extLst>
          </p:cNvPr>
          <p:cNvSpPr/>
          <p:nvPr/>
        </p:nvSpPr>
        <p:spPr>
          <a:xfrm>
            <a:off x="351705" y="5584958"/>
            <a:ext cx="6684095" cy="875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13909-F587-DF67-BB63-1C0B8AA0065A}"/>
              </a:ext>
            </a:extLst>
          </p:cNvPr>
          <p:cNvSpPr txBox="1"/>
          <p:nvPr/>
        </p:nvSpPr>
        <p:spPr>
          <a:xfrm>
            <a:off x="355594" y="5537201"/>
            <a:ext cx="7196667" cy="923330"/>
          </a:xfrm>
          <a:prstGeom prst="rect">
            <a:avLst/>
          </a:prstGeom>
          <a:noFill/>
        </p:spPr>
        <p:txBody>
          <a:bodyPr wrap="square" rtlCol="0">
            <a:spAutoFit/>
          </a:bodyPr>
          <a:lstStyle/>
          <a:p>
            <a:r>
              <a:rPr lang="en-US" altLang="en-US" sz="5400" b="1" dirty="0">
                <a:solidFill>
                  <a:schemeClr val="bg1"/>
                </a:solidFill>
                <a:latin typeface="Zilla Slab" pitchFamily="2" charset="77"/>
                <a:ea typeface="Zilla Slab" pitchFamily="2" charset="77"/>
              </a:rPr>
              <a:t>3612 Seamans Center</a:t>
            </a:r>
            <a:endParaRPr lang="en-US" sz="5400" b="1" dirty="0">
              <a:solidFill>
                <a:schemeClr val="bg1"/>
              </a:solidFill>
              <a:latin typeface="Zilla Slab" pitchFamily="2" charset="77"/>
              <a:ea typeface="Zilla Slab" pitchFamily="2" charset="77"/>
            </a:endParaRPr>
          </a:p>
        </p:txBody>
      </p:sp>
    </p:spTree>
    <p:extLst>
      <p:ext uri="{BB962C8B-B14F-4D97-AF65-F5344CB8AC3E}">
        <p14:creationId xmlns:p14="http://schemas.microsoft.com/office/powerpoint/2010/main" val="540348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4FB2F-36B9-8F4D-91B6-54D0CD16F7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0" y="-46300"/>
            <a:ext cx="12189819" cy="50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9CC25EB-DF8D-0F6E-3826-3C09BA314F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90" y="237027"/>
            <a:ext cx="12189819" cy="50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F42FA2A-8D25-319C-9747-5093E76141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8" y="492164"/>
            <a:ext cx="12189819" cy="50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1EFF0E-2782-0E66-29A7-9A1BB98CD0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4" y="1268650"/>
            <a:ext cx="12189819" cy="50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49DE879-A51E-617E-7CE2-FEA82B700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 y="1521742"/>
            <a:ext cx="12189819" cy="50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DA3BC623-DAC3-4279-A626-621B450A4A9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786409"/>
            <a:ext cx="12189819" cy="50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2FE1B7B-D5DE-156D-C26E-B7ABF2EE29AC}"/>
              </a:ext>
            </a:extLst>
          </p:cNvPr>
          <p:cNvSpPr/>
          <p:nvPr/>
        </p:nvSpPr>
        <p:spPr>
          <a:xfrm>
            <a:off x="2317852" y="423228"/>
            <a:ext cx="7572894" cy="118466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3902DA-B818-45A8-A634-60C187709FF5}"/>
              </a:ext>
            </a:extLst>
          </p:cNvPr>
          <p:cNvSpPr>
            <a:spLocks noGrp="1"/>
          </p:cNvSpPr>
          <p:nvPr>
            <p:ph type="title"/>
          </p:nvPr>
        </p:nvSpPr>
        <p:spPr>
          <a:xfrm>
            <a:off x="0" y="419696"/>
            <a:ext cx="12189819" cy="1325563"/>
          </a:xfrm>
        </p:spPr>
        <p:txBody>
          <a:bodyPr>
            <a:noAutofit/>
          </a:bodyPr>
          <a:lstStyle/>
          <a:p>
            <a:pPr algn="ctr"/>
            <a:r>
              <a:rPr lang="en-US" sz="8800" b="1" dirty="0">
                <a:latin typeface="Antonio" panose="02000503000000000000" pitchFamily="2" charset="77"/>
              </a:rPr>
              <a:t>CAREER COACHING</a:t>
            </a:r>
          </a:p>
        </p:txBody>
      </p:sp>
    </p:spTree>
    <p:extLst>
      <p:ext uri="{BB962C8B-B14F-4D97-AF65-F5344CB8AC3E}">
        <p14:creationId xmlns:p14="http://schemas.microsoft.com/office/powerpoint/2010/main" val="67106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1FE1D6-6364-6EAC-CE05-85D29DAB9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742CD3-F592-132D-EDFC-71F5394388AA}"/>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A8E43BB-A894-0E52-22DB-8618350F77F0}"/>
              </a:ext>
            </a:extLst>
          </p:cNvPr>
          <p:cNvSpPr/>
          <p:nvPr/>
        </p:nvSpPr>
        <p:spPr>
          <a:xfrm>
            <a:off x="4671753" y="603821"/>
            <a:ext cx="7024254" cy="9604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90D23-4D44-49B4-9789-65244391705A}"/>
              </a:ext>
            </a:extLst>
          </p:cNvPr>
          <p:cNvSpPr>
            <a:spLocks noGrp="1"/>
          </p:cNvSpPr>
          <p:nvPr>
            <p:ph type="title"/>
          </p:nvPr>
        </p:nvSpPr>
        <p:spPr>
          <a:xfrm>
            <a:off x="-3048" y="562255"/>
            <a:ext cx="12175533" cy="1183813"/>
          </a:xfrm>
        </p:spPr>
        <p:txBody>
          <a:bodyPr anchor="b">
            <a:noAutofit/>
          </a:bodyPr>
          <a:lstStyle/>
          <a:p>
            <a:pPr algn="ctr"/>
            <a:r>
              <a:rPr lang="en-US" sz="7200" b="1" dirty="0">
                <a:latin typeface="Antonio" panose="02000503000000000000" pitchFamily="2" charset="77"/>
              </a:rPr>
              <a:t>YOUSCIENCE </a:t>
            </a:r>
            <a:r>
              <a:rPr lang="en-US" sz="7200" b="1" dirty="0">
                <a:solidFill>
                  <a:schemeClr val="bg1"/>
                </a:solidFill>
                <a:latin typeface="Antonio" panose="02000503000000000000" pitchFamily="2" charset="77"/>
              </a:rPr>
              <a:t>CAREER ASSESSMENT </a:t>
            </a:r>
          </a:p>
        </p:txBody>
      </p:sp>
      <p:grpSp>
        <p:nvGrpSpPr>
          <p:cNvPr id="26" name="Group 25">
            <a:extLst>
              <a:ext uri="{FF2B5EF4-FFF2-40B4-BE49-F238E27FC236}">
                <a16:creationId xmlns:a16="http://schemas.microsoft.com/office/drawing/2014/main" id="{0960F43D-20E5-4BB6-5C5C-E059B215948B}"/>
              </a:ext>
            </a:extLst>
          </p:cNvPr>
          <p:cNvGrpSpPr/>
          <p:nvPr/>
        </p:nvGrpSpPr>
        <p:grpSpPr>
          <a:xfrm>
            <a:off x="892193" y="2046486"/>
            <a:ext cx="10025228" cy="4911653"/>
            <a:chOff x="5252720" y="4237969"/>
            <a:chExt cx="6177280" cy="3026431"/>
          </a:xfrm>
          <a:effectLst>
            <a:outerShdw blurRad="50800" dist="38100" dir="2700000" algn="tl" rotWithShape="0">
              <a:prstClr val="black">
                <a:alpha val="40000"/>
              </a:prstClr>
            </a:outerShdw>
          </a:effectLst>
        </p:grpSpPr>
        <p:sp>
          <p:nvSpPr>
            <p:cNvPr id="25" name="Oval 24">
              <a:extLst>
                <a:ext uri="{FF2B5EF4-FFF2-40B4-BE49-F238E27FC236}">
                  <a16:creationId xmlns:a16="http://schemas.microsoft.com/office/drawing/2014/main" id="{B1E7127E-CD48-4AE1-483B-65E6D192EC90}"/>
                </a:ext>
              </a:extLst>
            </p:cNvPr>
            <p:cNvSpPr/>
            <p:nvPr/>
          </p:nvSpPr>
          <p:spPr>
            <a:xfrm>
              <a:off x="5252720" y="6153082"/>
              <a:ext cx="6177280" cy="1111318"/>
            </a:xfrm>
            <a:prstGeom prst="ellipse">
              <a:avLst/>
            </a:prstGeom>
            <a:solidFill>
              <a:schemeClr val="bg1">
                <a:lumMod val="85000"/>
                <a:alpha val="902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6CE8BA6-2250-75C0-7E4C-CE2D8DF9803B}"/>
                </a:ext>
              </a:extLst>
            </p:cNvPr>
            <p:cNvPicPr>
              <a:picLocks noChangeAspect="1"/>
            </p:cNvPicPr>
            <p:nvPr/>
          </p:nvPicPr>
          <p:blipFill>
            <a:blip r:embed="rId4"/>
            <a:stretch>
              <a:fillRect/>
            </a:stretch>
          </p:blipFill>
          <p:spPr>
            <a:xfrm>
              <a:off x="5611672" y="4237969"/>
              <a:ext cx="5513626" cy="2673031"/>
            </a:xfrm>
            <a:prstGeom prst="rect">
              <a:avLst/>
            </a:prstGeom>
          </p:spPr>
        </p:pic>
      </p:grpSp>
    </p:spTree>
    <p:extLst>
      <p:ext uri="{BB962C8B-B14F-4D97-AF65-F5344CB8AC3E}">
        <p14:creationId xmlns:p14="http://schemas.microsoft.com/office/powerpoint/2010/main" val="365116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0CC1C6-5926-AE1B-D135-7794A9F20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F2DE63C-1BA9-350D-A63F-D9E2058213B2}"/>
              </a:ext>
            </a:extLst>
          </p:cNvPr>
          <p:cNvSpPr/>
          <p:nvPr/>
        </p:nvSpPr>
        <p:spPr>
          <a:xfrm>
            <a:off x="-3048" y="-13391"/>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A31C00-4609-9C3D-8BF8-6DC3C3FB2DB9}"/>
              </a:ext>
            </a:extLst>
          </p:cNvPr>
          <p:cNvSpPr/>
          <p:nvPr/>
        </p:nvSpPr>
        <p:spPr>
          <a:xfrm>
            <a:off x="5029200" y="363836"/>
            <a:ext cx="4788131" cy="970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Title 1">
            <a:extLst>
              <a:ext uri="{FF2B5EF4-FFF2-40B4-BE49-F238E27FC236}">
                <a16:creationId xmlns:a16="http://schemas.microsoft.com/office/drawing/2014/main" id="{92E14D90-6954-4E89-8113-9E8677085AB2}"/>
              </a:ext>
            </a:extLst>
          </p:cNvPr>
          <p:cNvSpPr>
            <a:spLocks noGrp="1"/>
          </p:cNvSpPr>
          <p:nvPr>
            <p:ph type="title"/>
          </p:nvPr>
        </p:nvSpPr>
        <p:spPr>
          <a:xfrm>
            <a:off x="-3048" y="256842"/>
            <a:ext cx="12188952" cy="1325563"/>
          </a:xfrm>
        </p:spPr>
        <p:txBody>
          <a:bodyPr>
            <a:noAutofit/>
          </a:bodyPr>
          <a:lstStyle/>
          <a:p>
            <a:pPr algn="ctr" eaLnBrk="1" hangingPunct="1"/>
            <a:r>
              <a:rPr lang="en-US" altLang="en-US" sz="7200" b="1" dirty="0">
                <a:latin typeface="Antonio" panose="02000503000000000000" pitchFamily="2" charset="77"/>
              </a:rPr>
              <a:t>CAREER</a:t>
            </a:r>
            <a:r>
              <a:rPr lang="en-US" altLang="en-US" sz="7200" b="1" dirty="0">
                <a:solidFill>
                  <a:schemeClr val="bg1"/>
                </a:solidFill>
                <a:latin typeface="Antonio" panose="02000503000000000000" pitchFamily="2" charset="77"/>
              </a:rPr>
              <a:t> COMMUNITIES</a:t>
            </a:r>
            <a:endParaRPr lang="en-US" altLang="en-US" sz="7200" b="1" dirty="0">
              <a:latin typeface="Antonio" panose="02000503000000000000" pitchFamily="2" charset="77"/>
            </a:endParaRPr>
          </a:p>
        </p:txBody>
      </p:sp>
      <p:pic>
        <p:nvPicPr>
          <p:cNvPr id="5" name="Picture 4" descr="Logo&#10;&#10;Description automatically generated with medium confidence">
            <a:extLst>
              <a:ext uri="{FF2B5EF4-FFF2-40B4-BE49-F238E27FC236}">
                <a16:creationId xmlns:a16="http://schemas.microsoft.com/office/drawing/2014/main" id="{30DF89A5-543A-C0D0-8134-461A09BE5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65" y="1637681"/>
            <a:ext cx="1524965" cy="1524965"/>
          </a:xfrm>
          <a:prstGeom prst="rect">
            <a:avLst/>
          </a:prstGeom>
          <a:effectLst>
            <a:outerShdw blurRad="50800" dist="38100" dir="2700000" algn="tl" rotWithShape="0">
              <a:prstClr val="black">
                <a:alpha val="40000"/>
              </a:prstClr>
            </a:outerShdw>
          </a:effectLst>
        </p:spPr>
      </p:pic>
      <p:pic>
        <p:nvPicPr>
          <p:cNvPr id="7" name="Picture 6" descr="Icon&#10;&#10;Description automatically generated with medium confidence">
            <a:extLst>
              <a:ext uri="{FF2B5EF4-FFF2-40B4-BE49-F238E27FC236}">
                <a16:creationId xmlns:a16="http://schemas.microsoft.com/office/drawing/2014/main" id="{986DCCF5-95E2-9C80-AAD3-E0773B9E9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191" y="1637681"/>
            <a:ext cx="1524965" cy="1524965"/>
          </a:xfrm>
          <a:prstGeom prst="rect">
            <a:avLst/>
          </a:prstGeom>
          <a:effectLst>
            <a:outerShdw blurRad="50800" dist="38100" dir="2700000" algn="tl" rotWithShape="0">
              <a:prstClr val="black">
                <a:alpha val="40000"/>
              </a:prstClr>
            </a:outerShdw>
          </a:effectLst>
        </p:spPr>
      </p:pic>
      <p:pic>
        <p:nvPicPr>
          <p:cNvPr id="25" name="Picture 24" descr="Shape&#10;&#10;Description automatically generated">
            <a:extLst>
              <a:ext uri="{FF2B5EF4-FFF2-40B4-BE49-F238E27FC236}">
                <a16:creationId xmlns:a16="http://schemas.microsoft.com/office/drawing/2014/main" id="{A2AA8155-2153-FE59-FA88-ABD31D3A9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517" y="1637681"/>
            <a:ext cx="1524966" cy="1524966"/>
          </a:xfrm>
          <a:prstGeom prst="rect">
            <a:avLst/>
          </a:prstGeom>
          <a:effectLst>
            <a:outerShdw blurRad="50800" dist="38100" dir="2700000" algn="tl" rotWithShape="0">
              <a:prstClr val="black">
                <a:alpha val="40000"/>
              </a:prstClr>
            </a:outerShdw>
          </a:effectLst>
        </p:spPr>
      </p:pic>
      <p:pic>
        <p:nvPicPr>
          <p:cNvPr id="27" name="Picture 26" descr="Logo&#10;&#10;Description automatically generated">
            <a:extLst>
              <a:ext uri="{FF2B5EF4-FFF2-40B4-BE49-F238E27FC236}">
                <a16:creationId xmlns:a16="http://schemas.microsoft.com/office/drawing/2014/main" id="{21123F23-C6B5-999F-C257-15687AD82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4843" y="1637680"/>
            <a:ext cx="1524966" cy="1524966"/>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D8E879BC-0AF7-3741-3FC6-8EACFBDB00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56167" y="1724607"/>
            <a:ext cx="1524966" cy="1524966"/>
          </a:xfrm>
          <a:prstGeom prst="rect">
            <a:avLst/>
          </a:prstGeom>
          <a:effectLst>
            <a:outerShdw blurRad="50800" dist="38100" dir="2700000" algn="tl" rotWithShape="0">
              <a:prstClr val="black">
                <a:alpha val="40000"/>
              </a:prstClr>
            </a:outerShdw>
          </a:effectLst>
        </p:spPr>
      </p:pic>
      <p:pic>
        <p:nvPicPr>
          <p:cNvPr id="33" name="Picture 32" descr="Logo&#10;&#10;Description automatically generated">
            <a:extLst>
              <a:ext uri="{FF2B5EF4-FFF2-40B4-BE49-F238E27FC236}">
                <a16:creationId xmlns:a16="http://schemas.microsoft.com/office/drawing/2014/main" id="{856FF85A-0A71-1B88-AA41-1557ABD6A7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6837" y="4257652"/>
            <a:ext cx="1524966" cy="1524966"/>
          </a:xfrm>
          <a:prstGeom prst="rect">
            <a:avLst/>
          </a:prstGeom>
          <a:effectLst>
            <a:outerShdw blurRad="50800" dist="38100" dir="2700000" algn="tl" rotWithShape="0">
              <a:prstClr val="black">
                <a:alpha val="40000"/>
              </a:prstClr>
            </a:outerShdw>
          </a:effectLst>
        </p:spPr>
      </p:pic>
      <p:pic>
        <p:nvPicPr>
          <p:cNvPr id="35" name="Picture 34" descr="Logo, icon&#10;&#10;Description automatically generated">
            <a:extLst>
              <a:ext uri="{FF2B5EF4-FFF2-40B4-BE49-F238E27FC236}">
                <a16:creationId xmlns:a16="http://schemas.microsoft.com/office/drawing/2014/main" id="{C559A5B4-FFFB-B2E2-4A44-2BE0A0054F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8162" y="4257651"/>
            <a:ext cx="1524967" cy="1524967"/>
          </a:xfrm>
          <a:prstGeom prst="rect">
            <a:avLst/>
          </a:prstGeom>
          <a:effectLst>
            <a:outerShdw blurRad="50800" dist="38100" dir="2700000" algn="tl" rotWithShape="0">
              <a:prstClr val="black">
                <a:alpha val="40000"/>
              </a:prstClr>
            </a:outerShdw>
          </a:effectLst>
        </p:spPr>
      </p:pic>
      <p:pic>
        <p:nvPicPr>
          <p:cNvPr id="37" name="Picture 36" descr="Icon&#10;&#10;Description automatically generated with medium confidence">
            <a:extLst>
              <a:ext uri="{FF2B5EF4-FFF2-40B4-BE49-F238E27FC236}">
                <a16:creationId xmlns:a16="http://schemas.microsoft.com/office/drawing/2014/main" id="{3D16D40B-1ECC-2BA1-0DC2-A344DA1389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4843" y="4257652"/>
            <a:ext cx="1524966" cy="1524966"/>
          </a:xfrm>
          <a:prstGeom prst="rect">
            <a:avLst/>
          </a:prstGeom>
          <a:effectLst>
            <a:outerShdw blurRad="50800" dist="38100" dir="2700000" algn="tl" rotWithShape="0">
              <a:prstClr val="black">
                <a:alpha val="40000"/>
              </a:prstClr>
            </a:outerShdw>
          </a:effectLst>
        </p:spPr>
      </p:pic>
      <p:pic>
        <p:nvPicPr>
          <p:cNvPr id="39" name="Picture 38" descr="Icon&#10;&#10;Description automatically generated">
            <a:extLst>
              <a:ext uri="{FF2B5EF4-FFF2-40B4-BE49-F238E27FC236}">
                <a16:creationId xmlns:a16="http://schemas.microsoft.com/office/drawing/2014/main" id="{C184303F-59FF-634D-6C1E-531D1AABBB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6166" y="4257651"/>
            <a:ext cx="1524967" cy="1524967"/>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A1BEA37-447D-4CCD-4EF3-9F27B2517074}"/>
              </a:ext>
            </a:extLst>
          </p:cNvPr>
          <p:cNvSpPr txBox="1"/>
          <p:nvPr/>
        </p:nvSpPr>
        <p:spPr>
          <a:xfrm>
            <a:off x="881149" y="3249573"/>
            <a:ext cx="1812175"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Arts, Media &amp; Entertainment</a:t>
            </a:r>
          </a:p>
        </p:txBody>
      </p:sp>
      <p:sp>
        <p:nvSpPr>
          <p:cNvPr id="6" name="TextBox 5">
            <a:extLst>
              <a:ext uri="{FF2B5EF4-FFF2-40B4-BE49-F238E27FC236}">
                <a16:creationId xmlns:a16="http://schemas.microsoft.com/office/drawing/2014/main" id="{9746DBA5-3AE9-C4B7-26D8-BAA02C9BE1ED}"/>
              </a:ext>
            </a:extLst>
          </p:cNvPr>
          <p:cNvSpPr txBox="1"/>
          <p:nvPr/>
        </p:nvSpPr>
        <p:spPr>
          <a:xfrm>
            <a:off x="3028585" y="3249573"/>
            <a:ext cx="1812175" cy="830997"/>
          </a:xfrm>
          <a:prstGeom prst="rect">
            <a:avLst/>
          </a:prstGeom>
          <a:noFill/>
        </p:spPr>
        <p:txBody>
          <a:bodyPr wrap="square" rtlCol="0">
            <a:spAutoFit/>
          </a:bodyPr>
          <a:lstStyle/>
          <a:p>
            <a:pPr algn="ctr"/>
            <a:r>
              <a:rPr lang="en-US" sz="1600" b="1" dirty="0">
                <a:latin typeface="Zilla Slab" pitchFamily="2" charset="77"/>
                <a:ea typeface="Zilla Slab" pitchFamily="2" charset="77"/>
              </a:rPr>
              <a:t>Business, Entrepreneurship &amp; Leadership </a:t>
            </a:r>
          </a:p>
        </p:txBody>
      </p:sp>
      <p:sp>
        <p:nvSpPr>
          <p:cNvPr id="8" name="TextBox 7">
            <a:extLst>
              <a:ext uri="{FF2B5EF4-FFF2-40B4-BE49-F238E27FC236}">
                <a16:creationId xmlns:a16="http://schemas.microsoft.com/office/drawing/2014/main" id="{2DD14F6F-E18D-0DCC-39E8-D2D7451D2BA8}"/>
              </a:ext>
            </a:extLst>
          </p:cNvPr>
          <p:cNvSpPr txBox="1"/>
          <p:nvPr/>
        </p:nvSpPr>
        <p:spPr>
          <a:xfrm>
            <a:off x="5124520" y="3263227"/>
            <a:ext cx="2019993"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Data &amp; Information Technology</a:t>
            </a:r>
          </a:p>
        </p:txBody>
      </p:sp>
      <p:sp>
        <p:nvSpPr>
          <p:cNvPr id="9" name="TextBox 8">
            <a:extLst>
              <a:ext uri="{FF2B5EF4-FFF2-40B4-BE49-F238E27FC236}">
                <a16:creationId xmlns:a16="http://schemas.microsoft.com/office/drawing/2014/main" id="{B4D8B7DF-DB60-9F14-C43A-FF50D35AC262}"/>
              </a:ext>
            </a:extLst>
          </p:cNvPr>
          <p:cNvSpPr txBox="1"/>
          <p:nvPr/>
        </p:nvSpPr>
        <p:spPr>
          <a:xfrm>
            <a:off x="7494844" y="3263227"/>
            <a:ext cx="1524966" cy="338554"/>
          </a:xfrm>
          <a:prstGeom prst="rect">
            <a:avLst/>
          </a:prstGeom>
          <a:noFill/>
        </p:spPr>
        <p:txBody>
          <a:bodyPr wrap="square" rtlCol="0">
            <a:spAutoFit/>
          </a:bodyPr>
          <a:lstStyle/>
          <a:p>
            <a:pPr algn="ctr"/>
            <a:r>
              <a:rPr lang="en-US" sz="1600" b="1" dirty="0">
                <a:latin typeface="Zilla Slab" pitchFamily="2" charset="77"/>
                <a:ea typeface="Zilla Slab" pitchFamily="2" charset="77"/>
              </a:rPr>
              <a:t>Education</a:t>
            </a:r>
          </a:p>
        </p:txBody>
      </p:sp>
      <p:sp>
        <p:nvSpPr>
          <p:cNvPr id="10" name="TextBox 9">
            <a:extLst>
              <a:ext uri="{FF2B5EF4-FFF2-40B4-BE49-F238E27FC236}">
                <a16:creationId xmlns:a16="http://schemas.microsoft.com/office/drawing/2014/main" id="{04AEAFDC-506F-A3B5-C53C-19B3F2E69DBC}"/>
              </a:ext>
            </a:extLst>
          </p:cNvPr>
          <p:cNvSpPr txBox="1"/>
          <p:nvPr/>
        </p:nvSpPr>
        <p:spPr>
          <a:xfrm>
            <a:off x="9615937" y="3287426"/>
            <a:ext cx="1605424" cy="338554"/>
          </a:xfrm>
          <a:prstGeom prst="rect">
            <a:avLst/>
          </a:prstGeom>
          <a:noFill/>
        </p:spPr>
        <p:txBody>
          <a:bodyPr wrap="square" rtlCol="0">
            <a:spAutoFit/>
          </a:bodyPr>
          <a:lstStyle/>
          <a:p>
            <a:pPr algn="ctr"/>
            <a:r>
              <a:rPr lang="en-US" sz="1600" b="1" dirty="0">
                <a:latin typeface="Zilla Slab" pitchFamily="2" charset="77"/>
                <a:ea typeface="Zilla Slab" pitchFamily="2" charset="77"/>
              </a:rPr>
              <a:t>*Engineering</a:t>
            </a:r>
          </a:p>
        </p:txBody>
      </p:sp>
      <p:sp>
        <p:nvSpPr>
          <p:cNvPr id="11" name="TextBox 10">
            <a:extLst>
              <a:ext uri="{FF2B5EF4-FFF2-40B4-BE49-F238E27FC236}">
                <a16:creationId xmlns:a16="http://schemas.microsoft.com/office/drawing/2014/main" id="{FB7669D1-A4DC-27C8-2363-FBCBB2DCF540}"/>
              </a:ext>
            </a:extLst>
          </p:cNvPr>
          <p:cNvSpPr txBox="1"/>
          <p:nvPr/>
        </p:nvSpPr>
        <p:spPr>
          <a:xfrm>
            <a:off x="3037122" y="5797499"/>
            <a:ext cx="1812175"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Health &amp; Wellness</a:t>
            </a:r>
          </a:p>
        </p:txBody>
      </p:sp>
      <p:sp>
        <p:nvSpPr>
          <p:cNvPr id="12" name="TextBox 11">
            <a:extLst>
              <a:ext uri="{FF2B5EF4-FFF2-40B4-BE49-F238E27FC236}">
                <a16:creationId xmlns:a16="http://schemas.microsoft.com/office/drawing/2014/main" id="{50F8B0F2-FC59-F953-CEBA-E78BCCD4F720}"/>
              </a:ext>
            </a:extLst>
          </p:cNvPr>
          <p:cNvSpPr txBox="1"/>
          <p:nvPr/>
        </p:nvSpPr>
        <p:spPr>
          <a:xfrm>
            <a:off x="5184558" y="5797499"/>
            <a:ext cx="1812175"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Helping &amp; Counseling</a:t>
            </a:r>
          </a:p>
        </p:txBody>
      </p:sp>
      <p:sp>
        <p:nvSpPr>
          <p:cNvPr id="14" name="TextBox 13">
            <a:extLst>
              <a:ext uri="{FF2B5EF4-FFF2-40B4-BE49-F238E27FC236}">
                <a16:creationId xmlns:a16="http://schemas.microsoft.com/office/drawing/2014/main" id="{D99490AC-B8F3-85A2-391E-58D0A9730DC3}"/>
              </a:ext>
            </a:extLst>
          </p:cNvPr>
          <p:cNvSpPr txBox="1"/>
          <p:nvPr/>
        </p:nvSpPr>
        <p:spPr>
          <a:xfrm>
            <a:off x="7494844" y="5811153"/>
            <a:ext cx="1524966"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Law &amp; </a:t>
            </a:r>
            <a:br>
              <a:rPr lang="en-US" sz="1600" b="1" dirty="0">
                <a:latin typeface="Zilla Slab" pitchFamily="2" charset="77"/>
                <a:ea typeface="Zilla Slab" pitchFamily="2" charset="77"/>
              </a:rPr>
            </a:br>
            <a:r>
              <a:rPr lang="en-US" sz="1600" b="1" dirty="0">
                <a:latin typeface="Zilla Slab" pitchFamily="2" charset="77"/>
                <a:ea typeface="Zilla Slab" pitchFamily="2" charset="77"/>
              </a:rPr>
              <a:t>Public Service</a:t>
            </a:r>
          </a:p>
        </p:txBody>
      </p:sp>
      <p:sp>
        <p:nvSpPr>
          <p:cNvPr id="15" name="TextBox 14">
            <a:extLst>
              <a:ext uri="{FF2B5EF4-FFF2-40B4-BE49-F238E27FC236}">
                <a16:creationId xmlns:a16="http://schemas.microsoft.com/office/drawing/2014/main" id="{524A61A6-2941-F733-4521-8031655D1B35}"/>
              </a:ext>
            </a:extLst>
          </p:cNvPr>
          <p:cNvSpPr txBox="1"/>
          <p:nvPr/>
        </p:nvSpPr>
        <p:spPr>
          <a:xfrm>
            <a:off x="9615937" y="5835352"/>
            <a:ext cx="1605424"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Science Research</a:t>
            </a:r>
          </a:p>
        </p:txBody>
      </p:sp>
      <p:pic>
        <p:nvPicPr>
          <p:cNvPr id="16" name="Picture 15" descr="A picture containing icon&#10;&#10;Description automatically generated">
            <a:extLst>
              <a:ext uri="{FF2B5EF4-FFF2-40B4-BE49-F238E27FC236}">
                <a16:creationId xmlns:a16="http://schemas.microsoft.com/office/drawing/2014/main" id="{65DBFBE9-6961-1B2A-64CC-C220F2EF86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9929" y="4243981"/>
            <a:ext cx="1524966" cy="1524966"/>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3CE955F-F766-854D-618D-00B5F3741942}"/>
              </a:ext>
            </a:extLst>
          </p:cNvPr>
          <p:cNvSpPr txBox="1"/>
          <p:nvPr/>
        </p:nvSpPr>
        <p:spPr>
          <a:xfrm>
            <a:off x="919699" y="5806800"/>
            <a:ext cx="1605424" cy="584775"/>
          </a:xfrm>
          <a:prstGeom prst="rect">
            <a:avLst/>
          </a:prstGeom>
          <a:noFill/>
        </p:spPr>
        <p:txBody>
          <a:bodyPr wrap="square" rtlCol="0">
            <a:spAutoFit/>
          </a:bodyPr>
          <a:lstStyle/>
          <a:p>
            <a:pPr algn="ctr"/>
            <a:r>
              <a:rPr lang="en-US" sz="1600" b="1" dirty="0">
                <a:latin typeface="Zilla Slab" pitchFamily="2" charset="77"/>
                <a:ea typeface="Zilla Slab" pitchFamily="2" charset="77"/>
              </a:rPr>
              <a:t>Environment &amp; Sustainability</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343E-4D91-69BE-3158-77A3FFBBC108}"/>
              </a:ext>
            </a:extLst>
          </p:cNvPr>
          <p:cNvSpPr>
            <a:spLocks noGrp="1"/>
          </p:cNvSpPr>
          <p:nvPr>
            <p:ph type="title"/>
          </p:nvPr>
        </p:nvSpPr>
        <p:spPr/>
        <p:txBody>
          <a:bodyPr/>
          <a:lstStyle/>
          <a:p>
            <a:endParaRPr lang="en-US"/>
          </a:p>
        </p:txBody>
      </p:sp>
      <p:pic>
        <p:nvPicPr>
          <p:cNvPr id="6" name="Content Placeholder 5" descr="A person and person walking on a sidewalk&#10;&#10;Description automatically generated">
            <a:extLst>
              <a:ext uri="{FF2B5EF4-FFF2-40B4-BE49-F238E27FC236}">
                <a16:creationId xmlns:a16="http://schemas.microsoft.com/office/drawing/2014/main" id="{F1564DBA-8821-E77A-315B-FB668B7145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634379" cy="7866043"/>
          </a:xfrm>
        </p:spPr>
      </p:pic>
    </p:spTree>
    <p:extLst>
      <p:ext uri="{BB962C8B-B14F-4D97-AF65-F5344CB8AC3E}">
        <p14:creationId xmlns:p14="http://schemas.microsoft.com/office/powerpoint/2010/main" val="2640740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A5B6AF-897B-2897-1783-097D41398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EEA97CB-E0EC-64BC-C42B-CC5426F2FEB8}"/>
              </a:ext>
            </a:extLst>
          </p:cNvPr>
          <p:cNvSpPr/>
          <p:nvPr/>
        </p:nvSpPr>
        <p:spPr>
          <a:xfrm>
            <a:off x="0" y="0"/>
            <a:ext cx="12192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CDD2BA4-F2AD-37C7-B90E-051C73F615AA}"/>
              </a:ext>
            </a:extLst>
          </p:cNvPr>
          <p:cNvSpPr/>
          <p:nvPr/>
        </p:nvSpPr>
        <p:spPr>
          <a:xfrm>
            <a:off x="6363886" y="737204"/>
            <a:ext cx="3051048" cy="956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89411-AD09-431E-900E-1A5773C5D185}"/>
              </a:ext>
            </a:extLst>
          </p:cNvPr>
          <p:cNvSpPr>
            <a:spLocks noGrp="1"/>
          </p:cNvSpPr>
          <p:nvPr>
            <p:ph type="title"/>
          </p:nvPr>
        </p:nvSpPr>
        <p:spPr>
          <a:xfrm>
            <a:off x="-3048" y="799627"/>
            <a:ext cx="12192000" cy="1089623"/>
          </a:xfrm>
        </p:spPr>
        <p:txBody>
          <a:bodyPr vert="horz" lIns="91440" tIns="45720" rIns="91440" bIns="45720" rtlCol="0" anchor="b">
            <a:noAutofit/>
          </a:bodyPr>
          <a:lstStyle/>
          <a:p>
            <a:pPr algn="ctr"/>
            <a:r>
              <a:rPr lang="en-US" sz="7200" b="1" dirty="0">
                <a:latin typeface="Antonio" panose="02000503000000000000" pitchFamily="2" charset="77"/>
              </a:rPr>
              <a:t>ACADEMIC </a:t>
            </a:r>
            <a:r>
              <a:rPr lang="en-US" sz="7200" b="1" dirty="0">
                <a:solidFill>
                  <a:schemeClr val="bg1"/>
                </a:solidFill>
                <a:latin typeface="Antonio" panose="02000503000000000000" pitchFamily="2" charset="77"/>
              </a:rPr>
              <a:t>COURSES</a:t>
            </a:r>
            <a:r>
              <a:rPr lang="en-US" sz="7200" b="1" dirty="0">
                <a:latin typeface="Antonio" panose="02000503000000000000" pitchFamily="2" charset="77"/>
              </a:rPr>
              <a:t> </a:t>
            </a:r>
          </a:p>
        </p:txBody>
      </p:sp>
      <p:pic>
        <p:nvPicPr>
          <p:cNvPr id="32" name="Content Placeholder 5">
            <a:extLst>
              <a:ext uri="{FF2B5EF4-FFF2-40B4-BE49-F238E27FC236}">
                <a16:creationId xmlns:a16="http://schemas.microsoft.com/office/drawing/2014/main" id="{6884F8D0-A7AC-486D-BC54-4FE37D530094}"/>
              </a:ext>
            </a:extLst>
          </p:cNvPr>
          <p:cNvPicPr>
            <a:picLocks noChangeAspect="1"/>
          </p:cNvPicPr>
          <p:nvPr/>
        </p:nvPicPr>
        <p:blipFill rotWithShape="1">
          <a:blip r:embed="rId4">
            <a:extLst>
              <a:ext uri="{28A0092B-C50C-407E-A947-70E740481C1C}">
                <a14:useLocalDpi xmlns:a14="http://schemas.microsoft.com/office/drawing/2010/main" val="0"/>
              </a:ext>
            </a:extLst>
          </a:blip>
          <a:srcRect b="14439"/>
          <a:stretch/>
        </p:blipFill>
        <p:spPr>
          <a:xfrm>
            <a:off x="387373" y="2429933"/>
            <a:ext cx="5492076" cy="285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5">
            <a:extLst>
              <a:ext uri="{FF2B5EF4-FFF2-40B4-BE49-F238E27FC236}">
                <a16:creationId xmlns:a16="http://schemas.microsoft.com/office/drawing/2014/main" id="{2A311063-0295-B55B-A0A3-770B89BA01E3}"/>
              </a:ext>
            </a:extLst>
          </p:cNvPr>
          <p:cNvPicPr>
            <a:picLocks noChangeAspect="1"/>
          </p:cNvPicPr>
          <p:nvPr/>
        </p:nvPicPr>
        <p:blipFill rotWithShape="1">
          <a:blip r:embed="rId5">
            <a:extLst>
              <a:ext uri="{28A0092B-C50C-407E-A947-70E740481C1C}">
                <a14:useLocalDpi xmlns:a14="http://schemas.microsoft.com/office/drawing/2010/main" val="0"/>
              </a:ext>
            </a:extLst>
          </a:blip>
          <a:srcRect t="1563" b="15313"/>
          <a:stretch/>
        </p:blipFill>
        <p:spPr>
          <a:xfrm>
            <a:off x="6309153" y="2429933"/>
            <a:ext cx="5492076" cy="285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9403847"/>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097c49-d204-46f0-9a6e-130a1a8e739a">
      <Terms xmlns="http://schemas.microsoft.com/office/infopath/2007/PartnerControls"/>
    </lcf76f155ced4ddcb4097134ff3c332f>
    <TaxCatchAll xmlns="026e4486-4a10-437f-a0a4-440e4e9e796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4CCFA3F3E46D4795A2DA29247B5849" ma:contentTypeVersion="16" ma:contentTypeDescription="Create a new document." ma:contentTypeScope="" ma:versionID="fe9c7a6dc1e2bd13659ee882cb44ea76">
  <xsd:schema xmlns:xsd="http://www.w3.org/2001/XMLSchema" xmlns:xs="http://www.w3.org/2001/XMLSchema" xmlns:p="http://schemas.microsoft.com/office/2006/metadata/properties" xmlns:ns2="ce097c49-d204-46f0-9a6e-130a1a8e739a" xmlns:ns3="026e4486-4a10-437f-a0a4-440e4e9e7960" targetNamespace="http://schemas.microsoft.com/office/2006/metadata/properties" ma:root="true" ma:fieldsID="3abd5fe2fa79d25cfd41338f9b5bc2f5" ns2:_="" ns3:_="">
    <xsd:import namespace="ce097c49-d204-46f0-9a6e-130a1a8e739a"/>
    <xsd:import namespace="026e4486-4a10-437f-a0a4-440e4e9e79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97c49-d204-46f0-9a6e-130a1a8e7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e4486-4a10-437f-a0a4-440e4e9e79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14dccd6-480b-4fec-ac96-8a99cf7786f6}" ma:internalName="TaxCatchAll" ma:showField="CatchAllData" ma:web="026e4486-4a10-437f-a0a4-440e4e9e7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5C6E73-397B-47D2-BE0A-481680F21DD5}">
  <ds:schemaRefs>
    <ds:schemaRef ds:uri="http://schemas.microsoft.com/sharepoint/v3/contenttype/forms"/>
  </ds:schemaRefs>
</ds:datastoreItem>
</file>

<file path=customXml/itemProps2.xml><?xml version="1.0" encoding="utf-8"?>
<ds:datastoreItem xmlns:ds="http://schemas.openxmlformats.org/officeDocument/2006/customXml" ds:itemID="{5A3019C6-2049-414B-8045-DAFC50CE9548}">
  <ds:schemaRefs>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6c1e1fad-67c4-4379-95c1-c6b4a01e1e4c"/>
    <ds:schemaRef ds:uri="f9b407ba-efc9-48ea-9bbf-ecb4943afb7a"/>
  </ds:schemaRefs>
</ds:datastoreItem>
</file>

<file path=customXml/itemProps3.xml><?xml version="1.0" encoding="utf-8"?>
<ds:datastoreItem xmlns:ds="http://schemas.openxmlformats.org/officeDocument/2006/customXml" ds:itemID="{EFC2BC18-25B2-4593-85D6-90E6233C815C}"/>
</file>

<file path=docProps/app.xml><?xml version="1.0" encoding="utf-8"?>
<Properties xmlns="http://schemas.openxmlformats.org/officeDocument/2006/extended-properties" xmlns:vt="http://schemas.openxmlformats.org/officeDocument/2006/docPropsVTypes">
  <TotalTime>16719</TotalTime>
  <Words>2195</Words>
  <Application>Microsoft Office PowerPoint</Application>
  <PresentationFormat>Widescreen</PresentationFormat>
  <Paragraphs>167</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Antonio</vt:lpstr>
      <vt:lpstr>Zilla Slab</vt:lpstr>
      <vt:lpstr>Calibri</vt:lpstr>
      <vt:lpstr>Aptos</vt:lpstr>
      <vt:lpstr>Roboto</vt:lpstr>
      <vt:lpstr>Modern Love</vt:lpstr>
      <vt:lpstr>Cambria</vt:lpstr>
      <vt:lpstr>Zilla Slab SemiBold</vt:lpstr>
      <vt:lpstr>The Hand</vt:lpstr>
      <vt:lpstr>Arial</vt:lpstr>
      <vt:lpstr>SketchyVTI</vt:lpstr>
      <vt:lpstr>PowerPoint Presentation</vt:lpstr>
      <vt:lpstr>POP QUIZ! </vt:lpstr>
      <vt:lpstr>WHO WE SERVE</vt:lpstr>
      <vt:lpstr>ENGINEERING CAREER SERVICES</vt:lpstr>
      <vt:lpstr>CAREER COACHING</vt:lpstr>
      <vt:lpstr>YOUSCIENCE CAREER ASSESSMENT </vt:lpstr>
      <vt:lpstr>CAREER COMMUNITIES</vt:lpstr>
      <vt:lpstr>PowerPoint Presentation</vt:lpstr>
      <vt:lpstr>ACADEMIC COURSES </vt:lpstr>
      <vt:lpstr>PowerPoint Presentation</vt:lpstr>
      <vt:lpstr>INTERNSHIPS</vt:lpstr>
      <vt:lpstr>CONNECTING WITH EMPLOYERS</vt:lpstr>
      <vt:lpstr>PowerPoint Presentation</vt:lpstr>
      <vt:lpstr>PowerPoint Presentation</vt:lpstr>
      <vt:lpstr>PowerPoint Presentation</vt:lpstr>
      <vt:lpstr>TOP 10 WAYS YOU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Iowa as an Open Major</dc:title>
  <dc:creator>Joens, Alicia M</dc:creator>
  <cp:lastModifiedBy>Joens, Alicia M</cp:lastModifiedBy>
  <cp:revision>74</cp:revision>
  <cp:lastPrinted>2022-10-10T20:51:28Z</cp:lastPrinted>
  <dcterms:created xsi:type="dcterms:W3CDTF">2021-10-05T18:43:50Z</dcterms:created>
  <dcterms:modified xsi:type="dcterms:W3CDTF">2025-05-30T15:54:20Z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0x010100A14CCFA3F3E46D4795A2DA29247B5849</vt:lpwstr>
  </property>
  <property fmtid="{D5CDD505-2E9C-101B-9397-08002B2CF9AE}" pid="3" name="MediaServiceImageTags">
    <vt:lpwstr/>
  </property>
</Properties>
</file>