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8" r:id="rId5"/>
    <p:sldId id="337" r:id="rId6"/>
    <p:sldId id="338" r:id="rId7"/>
    <p:sldId id="345" r:id="rId8"/>
    <p:sldId id="353" r:id="rId9"/>
    <p:sldId id="346" r:id="rId10"/>
    <p:sldId id="352" r:id="rId11"/>
    <p:sldId id="385" r:id="rId12"/>
    <p:sldId id="32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C6FB3D-B5F0-7B67-AA5C-E1F05807B4D6}" name="Evans, Keniese R" initials="ER" userId="S::krvans@uiowa.edu::a65e1d35-4d9d-462f-97a9-6896883bce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6741F4-C64F-8D40-696E-DC7166046D2F}" v="14" dt="2025-06-09T20:18:12.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hur, Tina M" userId="S::tmarthur@uiowa.edu::54b6a8c7-f174-4f3d-a39d-26ab4205aa61" providerId="AD" clId="Web-{DC6741F4-C64F-8D40-696E-DC7166046D2F}"/>
    <pc:docChg chg="addSld modSld">
      <pc:chgData name="Arthur, Tina M" userId="S::tmarthur@uiowa.edu::54b6a8c7-f174-4f3d-a39d-26ab4205aa61" providerId="AD" clId="Web-{DC6741F4-C64F-8D40-696E-DC7166046D2F}" dt="2025-06-09T20:18:12.834" v="11" actId="14100"/>
      <pc:docMkLst>
        <pc:docMk/>
      </pc:docMkLst>
      <pc:sldChg chg="modSp">
        <pc:chgData name="Arthur, Tina M" userId="S::tmarthur@uiowa.edu::54b6a8c7-f174-4f3d-a39d-26ab4205aa61" providerId="AD" clId="Web-{DC6741F4-C64F-8D40-696E-DC7166046D2F}" dt="2025-06-09T19:52:04.305" v="3" actId="20577"/>
        <pc:sldMkLst>
          <pc:docMk/>
          <pc:sldMk cId="2261497617" sldId="326"/>
        </pc:sldMkLst>
        <pc:spChg chg="mod">
          <ac:chgData name="Arthur, Tina M" userId="S::tmarthur@uiowa.edu::54b6a8c7-f174-4f3d-a39d-26ab4205aa61" providerId="AD" clId="Web-{DC6741F4-C64F-8D40-696E-DC7166046D2F}" dt="2025-06-09T19:52:04.305" v="3" actId="20577"/>
          <ac:spMkLst>
            <pc:docMk/>
            <pc:sldMk cId="2261497617" sldId="326"/>
            <ac:spMk id="2" creationId="{72A3852F-C61C-4E46-996D-B71E17E0A578}"/>
          </ac:spMkLst>
        </pc:spChg>
      </pc:sldChg>
      <pc:sldChg chg="modSp">
        <pc:chgData name="Arthur, Tina M" userId="S::tmarthur@uiowa.edu::54b6a8c7-f174-4f3d-a39d-26ab4205aa61" providerId="AD" clId="Web-{DC6741F4-C64F-8D40-696E-DC7166046D2F}" dt="2025-06-09T20:18:12.834" v="11" actId="14100"/>
        <pc:sldMkLst>
          <pc:docMk/>
          <pc:sldMk cId="1708517316" sldId="352"/>
        </pc:sldMkLst>
        <pc:spChg chg="mod">
          <ac:chgData name="Arthur, Tina M" userId="S::tmarthur@uiowa.edu::54b6a8c7-f174-4f3d-a39d-26ab4205aa61" providerId="AD" clId="Web-{DC6741F4-C64F-8D40-696E-DC7166046D2F}" dt="2025-06-09T20:18:12.834" v="11" actId="14100"/>
          <ac:spMkLst>
            <pc:docMk/>
            <pc:sldMk cId="1708517316" sldId="352"/>
            <ac:spMk id="3" creationId="{C203261E-ED16-4F66-A080-A5157ED2672F}"/>
          </ac:spMkLst>
        </pc:spChg>
      </pc:sldChg>
      <pc:sldChg chg="add">
        <pc:chgData name="Arthur, Tina M" userId="S::tmarthur@uiowa.edu::54b6a8c7-f174-4f3d-a39d-26ab4205aa61" providerId="AD" clId="Web-{DC6741F4-C64F-8D40-696E-DC7166046D2F}" dt="2025-06-09T19:51:55.476" v="0"/>
        <pc:sldMkLst>
          <pc:docMk/>
          <pc:sldMk cId="2563638819" sldId="3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6/9/2025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means that employers are expecting that student leaders have development skills and abilities that set them apart  from other candidates who may not have held a leadership role. We are implementing these Student Leadership Competencies to ensure this expectation is met and each of our student leaders has the opportunity to develop themselves and prepare them for their future career field. We want them to be the most successful and effective student leaders possible and we believe that the intentional use of the Student Leadership Competencies will help.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381275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344490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EDFD4-C2E8-0089-4470-3809F7450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2047E-29F5-09D7-C100-21F9A9E55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9147F-1D1B-9E82-F60F-3E05C5FD0F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D7578D-732B-007B-84C0-A16E6D5A9154}"/>
              </a:ext>
            </a:extLst>
          </p:cNvPr>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219067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 Engagement &amp; Campus Programs brings new experiences to campus each year and also continues brings back our favorite traditional events and making them better each time.</a:t>
            </a:r>
          </a:p>
          <a:p>
            <a:r>
              <a:rPr lang="en-US">
                <a:cs typeface="Calibri"/>
              </a:rPr>
              <a:t>-Some of these include Bingo Nights, Roller Skating, Live Entertainment such as magicians and hosted by CAB, our annual Big Event hosted by the largest student organization on campus Dance Marathon, concerts hosted by SCOPE, movie showings by the Bijou Film Board, guest lectures such as Bill Nie the Science Guy and a week full of events hosted by the Homecoming Council. </a:t>
            </a:r>
          </a:p>
          <a:p>
            <a:r>
              <a:rPr lang="en-US">
                <a:cs typeface="Calibri"/>
              </a:rPr>
              <a:t>-All of these organizations and programs are student lead and staff advised. So if you are looking for opportunities to develop your interest and enhance your experience and education inside and outside of the classroom, Student Engagement and Campus programs has plenty to offer.</a:t>
            </a:r>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226416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At this time, I would like to invite our student panel and our facilitator __________ on stage for the parent panel. </a:t>
            </a:r>
          </a:p>
          <a:p>
            <a:pPr>
              <a:lnSpc>
                <a:spcPct val="150000"/>
              </a:lnSpc>
            </a:pPr>
            <a:endParaRPr lang="en-US" dirty="0"/>
          </a:p>
          <a:p>
            <a:pPr marL="0" marR="0" algn="l">
              <a:lnSpc>
                <a:spcPct val="150000"/>
              </a:lnSpc>
              <a:spcBef>
                <a:spcPts val="0"/>
              </a:spcBef>
              <a:spcAft>
                <a:spcPts val="0"/>
              </a:spcAft>
            </a:pPr>
            <a:r>
              <a:rPr lang="en-US">
                <a:effectLst/>
              </a:rPr>
              <a:t>(</a:t>
            </a:r>
            <a:r>
              <a:rPr lang="en-US"/>
              <a:t>Panel </a:t>
            </a:r>
            <a:r>
              <a:rPr lang="en-US">
                <a:effectLst/>
              </a:rPr>
              <a:t>Facilitator) </a:t>
            </a:r>
            <a:r>
              <a:rPr lang="en-US"/>
              <a:t>Good morning. My name is __________. You can ask all your burning questions to our very knowledgeable Orientation Leaders. </a:t>
            </a:r>
            <a:r>
              <a:rPr lang="en-US">
                <a:effectLst/>
              </a:rPr>
              <a:t>Please text the number on the screen </a:t>
            </a:r>
            <a:r>
              <a:rPr lang="en-US"/>
              <a:t>(319) 853-8020 </a:t>
            </a:r>
            <a:r>
              <a:rPr lang="en-US">
                <a:effectLst/>
              </a:rPr>
              <a:t>with any questions you have for our student staff. We will have them begin by introducing themselves and sharing their favorite memory from starting at Iowa</a:t>
            </a:r>
            <a:r>
              <a:rPr lang="en-US"/>
              <a:t>:</a:t>
            </a:r>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4033885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12" name="Picture 11" descr="The University of Iowa">
            <a:extLst>
              <a:ext uri="{FF2B5EF4-FFF2-40B4-BE49-F238E27FC236}">
                <a16:creationId xmlns:a16="http://schemas.microsoft.com/office/drawing/2014/main" id="{A096FDD2-3609-3C49-9ED5-616F9E36DB07}"/>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0AA5F87C-9826-7441-9CF2-6F364BF7D9C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8678EF36-A6E8-DB4E-8C3A-B3624ECEE49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8" name="Picture 17" descr="The University of Iowa">
            <a:extLst>
              <a:ext uri="{FF2B5EF4-FFF2-40B4-BE49-F238E27FC236}">
                <a16:creationId xmlns:a16="http://schemas.microsoft.com/office/drawing/2014/main" id="{A96F9427-B9C2-6F44-ADD6-28635EDF4B2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3" name="Picture 22" descr="The University of Iowa">
            <a:extLst>
              <a:ext uri="{FF2B5EF4-FFF2-40B4-BE49-F238E27FC236}">
                <a16:creationId xmlns:a16="http://schemas.microsoft.com/office/drawing/2014/main" id="{529638AC-0ED3-DE46-BC83-28B1D845EE0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8" name="Picture 37" descr="The University of Iowa">
            <a:extLst>
              <a:ext uri="{FF2B5EF4-FFF2-40B4-BE49-F238E27FC236}">
                <a16:creationId xmlns:a16="http://schemas.microsoft.com/office/drawing/2014/main" id="{03F28A08-B979-7F4D-A857-AE155CAB0EE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40242CE7-09BD-8143-AE27-4BF193790A81}"/>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0BB6734F-670C-234F-9B83-4953BF83CF18}"/>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58CA1799-4AEA-D247-8458-F8440E40306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9AAD4B2F-0082-B749-BE09-2EC20A6C430D}"/>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endParaRPr lang="en-US"/>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endParaRPr lang="en-US"/>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View</a:t>
            </a:r>
            <a:r>
              <a:rPr lang="en-US"/>
              <a:t> &gt;&gt; Header and Footer &gt;&gt; Add Unit Name</a:t>
            </a:r>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10" name="Picture 9">
            <a:extLst>
              <a:ext uri="{FF2B5EF4-FFF2-40B4-BE49-F238E27FC236}">
                <a16:creationId xmlns:a16="http://schemas.microsoft.com/office/drawing/2014/main" id="{4A685527-7A8C-3647-9D96-6D076FA7A7CE}"/>
              </a:ext>
            </a:extLst>
          </p:cNvPr>
          <p:cNvPicPr>
            <a:picLocks noChangeAspect="1"/>
          </p:cNvPicPr>
          <p:nvPr userDrawn="1"/>
        </p:nvPicPr>
        <p:blipFill>
          <a:blip r:embed="rId2"/>
          <a:srcRect/>
          <a:stretch/>
        </p:blipFill>
        <p:spPr>
          <a:xfrm>
            <a:off x="8628383" y="0"/>
            <a:ext cx="2687038" cy="1279542"/>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endParaRPr lang="en-US"/>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endParaRPr lang="en-US"/>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endParaRPr lang="en-US"/>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6D319038-0896-5540-A405-0F93F52CC9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a:t>
            </a:r>
            <a:r>
              <a:rPr lang="en-US" b="0"/>
              <a:t>&gt;&gt;</a:t>
            </a:r>
            <a:r>
              <a:rPr lang="en-US"/>
              <a:t> Header and Footer &gt;&gt; Add Unit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endParaRPr lang="en-US"/>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endParaRPr lang="en-US"/>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endParaRPr lang="en-US"/>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endParaRPr lang="en-US"/>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D664CA64-A0A9-F34D-BDC5-9ABCDE7A54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View</a:t>
            </a:r>
            <a:r>
              <a:rPr lang="en-US"/>
              <a:t> &gt;&gt; Header and Footer &gt;&gt; Add Unit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425DB221-2568-9A44-ABC3-1ED0E0B41E1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2" name="Picture 31" descr="The University of Iowa">
            <a:extLst>
              <a:ext uri="{FF2B5EF4-FFF2-40B4-BE49-F238E27FC236}">
                <a16:creationId xmlns:a16="http://schemas.microsoft.com/office/drawing/2014/main" id="{710BB67D-293B-374F-89FC-5F2EBF9F2923}"/>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endParaRPr lang="en-US"/>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endParaRPr lang="en-US"/>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endParaRPr lang="en-US"/>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endParaRPr lang="en-US"/>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3" name="Picture 42" descr="The University of Iowa">
            <a:extLst>
              <a:ext uri="{FF2B5EF4-FFF2-40B4-BE49-F238E27FC236}">
                <a16:creationId xmlns:a16="http://schemas.microsoft.com/office/drawing/2014/main" id="{924E35CA-EA2E-084A-B4D2-736FEA8C0D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9CE5618D-3613-E04D-A815-ED9A2C5AA3C5}"/>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9" name="Picture 18" descr="The University of Iowa">
            <a:extLst>
              <a:ext uri="{FF2B5EF4-FFF2-40B4-BE49-F238E27FC236}">
                <a16:creationId xmlns:a16="http://schemas.microsoft.com/office/drawing/2014/main" id="{87382191-DF4D-7341-915C-9C10445352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F53BBB5F-6629-C742-91EE-40B5B8BC1084}"/>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8628383" y="0"/>
            <a:ext cx="2687038" cy="1279542"/>
          </a:xfrm>
          <a:prstGeom prst="rect">
            <a:avLst/>
          </a:prstGeom>
        </p:spPr>
      </p:pic>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r>
              <a:rPr lang="en-US"/>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a:solidFill>
                <a:schemeClr val="bg1"/>
              </a:solidFill>
            </a:endParaRPr>
          </a:p>
        </p:txBody>
      </p:sp>
      <p:pic>
        <p:nvPicPr>
          <p:cNvPr id="13" name="Picture 12">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947738" y="1599"/>
            <a:ext cx="2687038" cy="1276343"/>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r>
              <a:rPr lang="en-US"/>
              <a:t>Insert-&gt;Header and Footer-&gt;Type Customizable Name</a:t>
            </a:r>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675842"/>
            <a:ext cx="7620000" cy="3810000"/>
          </a:xfrm>
          <a:prstGeom prst="rect">
            <a:avLst/>
          </a:prstGeom>
        </p:spPr>
      </p:pic>
    </p:spTree>
    <p:extLst>
      <p:ext uri="{BB962C8B-B14F-4D97-AF65-F5344CB8AC3E}">
        <p14:creationId xmlns:p14="http://schemas.microsoft.com/office/powerpoint/2010/main" val="2730753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947738" y="0"/>
            <a:ext cx="2687038" cy="1279542"/>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6" name="Picture 15" descr="The University of Iowa">
            <a:extLst>
              <a:ext uri="{FF2B5EF4-FFF2-40B4-BE49-F238E27FC236}">
                <a16:creationId xmlns:a16="http://schemas.microsoft.com/office/drawing/2014/main" id="{7148CCDA-64E4-6A4E-A6A7-D2AB55159A1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DC5F3A3D-928C-F445-ACB3-2C38F21F6DA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52F140A7-DF6E-3245-BC22-1F0E9CFEE8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4" r:id="rId14"/>
    <p:sldLayoutId id="2147483675" r:id="rId15"/>
    <p:sldLayoutId id="2147483677" r:id="rId16"/>
    <p:sldLayoutId id="2147483676" r:id="rId17"/>
    <p:sldLayoutId id="2147483672" r:id="rId18"/>
    <p:sldLayoutId id="2147483692" r:id="rId19"/>
    <p:sldLayoutId id="2147483669" r:id="rId20"/>
    <p:sldLayoutId id="2147483671" r:id="rId21"/>
    <p:sldLayoutId id="2147483673" r:id="rId22"/>
    <p:sldLayoutId id="2147483679" r:id="rId23"/>
    <p:sldLayoutId id="2147483680" r:id="rId24"/>
    <p:sldLayoutId id="2147483681" r:id="rId25"/>
    <p:sldLayoutId id="2147483654" r:id="rId26"/>
    <p:sldLayoutId id="2147483655" r:id="rId27"/>
    <p:sldLayoutId id="2147483665" r:id="rId28"/>
    <p:sldLayoutId id="2147483664" r:id="rId29"/>
    <p:sldLayoutId id="2147483689" r:id="rId30"/>
    <p:sldLayoutId id="2147483693" r:id="rId31"/>
    <p:sldLayoutId id="2147483691"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974725" y="2677626"/>
            <a:ext cx="10354360" cy="1843238"/>
          </a:xfrm>
        </p:spPr>
        <p:txBody>
          <a:bodyPr>
            <a:normAutofit/>
          </a:bodyPr>
          <a:lstStyle/>
          <a:p>
            <a:r>
              <a:rPr lang="en-US" sz="4800" dirty="0">
                <a:latin typeface="Roboto"/>
                <a:ea typeface="Roboto"/>
                <a:cs typeface="Arial"/>
              </a:rPr>
              <a:t>Student Engagement and Belonging</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955187" y="3598333"/>
            <a:ext cx="9849581" cy="2280170"/>
          </a:xfrm>
        </p:spPr>
        <p:txBody>
          <a:bodyPr vert="horz" lIns="0" tIns="0" rIns="0" bIns="0" rtlCol="0" anchor="t">
            <a:noAutofit/>
          </a:bodyPr>
          <a:lstStyle/>
          <a:p>
            <a:pPr algn="r"/>
            <a:r>
              <a:rPr lang="en-US" sz="2000" b="0" dirty="0">
                <a:latin typeface="Roboto"/>
                <a:ea typeface="Roboto"/>
                <a:cs typeface="Arial"/>
              </a:rPr>
              <a:t>Fraternity and Sorority Life </a:t>
            </a:r>
            <a:endParaRPr lang="en-US" sz="2000" b="0">
              <a:cs typeface="Arial"/>
            </a:endParaRPr>
          </a:p>
          <a:p>
            <a:pPr algn="r"/>
            <a:r>
              <a:rPr lang="en-US" sz="2000" b="0" dirty="0">
                <a:latin typeface="Roboto"/>
                <a:ea typeface="Roboto"/>
                <a:cs typeface="Arial"/>
              </a:rPr>
              <a:t>Leadership, Service, and Civic Engagement</a:t>
            </a:r>
          </a:p>
          <a:p>
            <a:pPr algn="r"/>
            <a:r>
              <a:rPr lang="en-US" sz="2000" b="0" dirty="0">
                <a:latin typeface="Roboto"/>
                <a:ea typeface="Roboto"/>
                <a:cs typeface="Arial"/>
              </a:rPr>
              <a:t>Multicultural and International Student Support and Engagement</a:t>
            </a:r>
          </a:p>
          <a:p>
            <a:pPr algn="r"/>
            <a:r>
              <a:rPr lang="en-US" sz="2000" b="0" dirty="0">
                <a:latin typeface="Roboto"/>
                <a:ea typeface="Roboto"/>
                <a:cs typeface="Arial"/>
              </a:rPr>
              <a:t>Student Engagement and Campus Programs</a:t>
            </a:r>
            <a:endParaRPr lang="en-US" sz="2000" b="0">
              <a:cs typeface="Arial"/>
            </a:endParaRPr>
          </a:p>
        </p:txBody>
      </p:sp>
      <p:sp>
        <p:nvSpPr>
          <p:cNvPr id="5" name="Footer Placeholder 4">
            <a:extLst>
              <a:ext uri="{FF2B5EF4-FFF2-40B4-BE49-F238E27FC236}">
                <a16:creationId xmlns:a16="http://schemas.microsoft.com/office/drawing/2014/main" id="{A71FEB04-6AB2-DD4F-B560-E3674C11A535}"/>
              </a:ext>
            </a:extLst>
          </p:cNvPr>
          <p:cNvSpPr>
            <a:spLocks noGrp="1"/>
          </p:cNvSpPr>
          <p:nvPr>
            <p:ph type="ftr" sz="quarter" idx="3"/>
          </p:nvPr>
        </p:nvSpPr>
        <p:spPr>
          <a:xfrm>
            <a:off x="952500" y="1774216"/>
            <a:ext cx="10376585" cy="365125"/>
          </a:xfrm>
        </p:spPr>
        <p:txBody>
          <a:bodyPr/>
          <a:lstStyle/>
          <a:p>
            <a:r>
              <a:rPr lang="en-US"/>
              <a:t>Leadership and Engagement</a:t>
            </a:r>
          </a:p>
        </p:txBody>
      </p:sp>
    </p:spTree>
    <p:extLst>
      <p:ext uri="{BB962C8B-B14F-4D97-AF65-F5344CB8AC3E}">
        <p14:creationId xmlns:p14="http://schemas.microsoft.com/office/powerpoint/2010/main" val="389251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190499" y="272777"/>
            <a:ext cx="10287001" cy="869089"/>
          </a:xfrm>
        </p:spPr>
        <p:txBody>
          <a:bodyPr/>
          <a:lstStyle/>
          <a:p>
            <a:r>
              <a:rPr lang="en-US" dirty="0">
                <a:latin typeface="Roboto"/>
                <a:ea typeface="Roboto"/>
                <a:cs typeface="Arial"/>
              </a:rPr>
              <a:t>Leadership and Engagement</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278422" y="1833295"/>
            <a:ext cx="11648526" cy="3563228"/>
          </a:xfrm>
        </p:spPr>
        <p:txBody>
          <a:bodyPr vert="horz" lIns="0" tIns="0" rIns="0" bIns="0" rtlCol="0" anchor="t">
            <a:noAutofit/>
          </a:bodyPr>
          <a:lstStyle/>
          <a:p>
            <a:pPr marL="0" indent="0">
              <a:buNone/>
            </a:pPr>
            <a:r>
              <a:rPr lang="en-US" sz="2400" dirty="0">
                <a:latin typeface="Roboto"/>
                <a:ea typeface="Roboto"/>
                <a:cs typeface="Arial"/>
              </a:rPr>
              <a:t>Leadership and Engagement is housed within the Office of the Dean of Students at the University of Iowa. Our programs help students develop lifelong leadership skills, offer incredible experiential service learning, and provides civic engagement opportunities to students both on and off-campus. Leadership and Engagement is comprised of four focus areas: Fraternity and Sorority Life (FSL), Leadership, Service, and Civic Engagement (LSCE), Multicultural and International Student Support and Engagement (MISSE), and Student Engagement and Campus Programs (SECP).</a:t>
            </a:r>
            <a:endParaRPr lang="en-US" sz="2400" dirty="0"/>
          </a:p>
          <a:p>
            <a:pPr marL="0" indent="0">
              <a:buNone/>
            </a:pPr>
            <a:endParaRPr lang="en-US" sz="2400" dirty="0">
              <a:latin typeface="Roboto"/>
              <a:ea typeface="Roboto"/>
              <a:cs typeface="Arial"/>
            </a:endParaRPr>
          </a:p>
          <a:p>
            <a:pPr marL="0" indent="0">
              <a:buNone/>
            </a:pPr>
            <a:r>
              <a:rPr lang="en-US" sz="2400" dirty="0">
                <a:latin typeface="Roboto"/>
                <a:ea typeface="Roboto"/>
                <a:cs typeface="Arial"/>
              </a:rPr>
              <a:t>We are committed to helping students develop skills and experiences that will benefit them in their roles, in various peer groups, and well into the future. </a:t>
            </a:r>
            <a:endParaRPr lang="en-US" sz="2400"/>
          </a:p>
          <a:p>
            <a:pPr marL="457200" lvl="1" indent="0">
              <a:buNone/>
            </a:pPr>
            <a:endParaRPr lang="en-US"/>
          </a:p>
          <a:p>
            <a:endParaRPr lang="en-US"/>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519853" y="6441192"/>
            <a:ext cx="8684173" cy="365125"/>
          </a:xfrm>
        </p:spPr>
        <p:txBody>
          <a:bodyPr/>
          <a:lstStyle/>
          <a:p>
            <a:r>
              <a:rPr lang="en-US"/>
              <a:t>Leadership and Engagement</a:t>
            </a:r>
          </a:p>
        </p:txBody>
      </p:sp>
    </p:spTree>
    <p:extLst>
      <p:ext uri="{BB962C8B-B14F-4D97-AF65-F5344CB8AC3E}">
        <p14:creationId xmlns:p14="http://schemas.microsoft.com/office/powerpoint/2010/main" val="45907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126999" y="386292"/>
            <a:ext cx="6228171" cy="1331865"/>
          </a:xfrm>
        </p:spPr>
        <p:txBody>
          <a:bodyPr>
            <a:normAutofit/>
          </a:bodyPr>
          <a:lstStyle/>
          <a:p>
            <a:r>
              <a:rPr lang="en-US" dirty="0">
                <a:latin typeface="Roboto"/>
                <a:ea typeface="Roboto"/>
                <a:cs typeface="Arial"/>
              </a:rPr>
              <a:t>Fraternity and Sorority Life</a:t>
            </a:r>
            <a:br>
              <a:rPr lang="en-US" dirty="0">
                <a:latin typeface="Roboto"/>
                <a:ea typeface="Roboto"/>
                <a:cs typeface="Arial"/>
              </a:rPr>
            </a:br>
            <a:r>
              <a:rPr lang="en-US" sz="1800" b="0" i="1" dirty="0">
                <a:latin typeface="Roboto"/>
                <a:ea typeface="Roboto"/>
                <a:cs typeface="Arial"/>
              </a:rPr>
              <a:t>      Belong, Serve, Lead, Thrive, Succeed</a:t>
            </a:r>
            <a:endParaRPr lang="en-US" sz="1800" b="0" dirty="0">
              <a:latin typeface="Roboto"/>
              <a:ea typeface="Roboto"/>
              <a:cs typeface="Arial"/>
            </a:endParaRPr>
          </a:p>
          <a:p>
            <a:endParaRPr lang="en-US" dirty="0"/>
          </a:p>
        </p:txBody>
      </p:sp>
      <p:sp>
        <p:nvSpPr>
          <p:cNvPr id="14" name="Content Placeholder 13">
            <a:extLst>
              <a:ext uri="{FF2B5EF4-FFF2-40B4-BE49-F238E27FC236}">
                <a16:creationId xmlns:a16="http://schemas.microsoft.com/office/drawing/2014/main" id="{3B3542B1-4445-4A72-8508-B2C4F0FBE6BC}"/>
              </a:ext>
            </a:extLst>
          </p:cNvPr>
          <p:cNvSpPr>
            <a:spLocks noGrp="1"/>
          </p:cNvSpPr>
          <p:nvPr>
            <p:ph idx="1"/>
          </p:nvPr>
        </p:nvSpPr>
        <p:spPr>
          <a:xfrm>
            <a:off x="126999" y="1867136"/>
            <a:ext cx="6621116" cy="573381"/>
          </a:xfrm>
        </p:spPr>
        <p:txBody>
          <a:bodyPr vert="horz" lIns="0" tIns="0" rIns="0" bIns="0" rtlCol="0" anchor="t">
            <a:noAutofit/>
          </a:bodyPr>
          <a:lstStyle/>
          <a:p>
            <a:pPr marL="0" indent="0">
              <a:buNone/>
            </a:pPr>
            <a:r>
              <a:rPr lang="en-US" sz="2400" dirty="0">
                <a:latin typeface="Roboto"/>
                <a:ea typeface="Roboto"/>
                <a:cs typeface="Arial"/>
              </a:rPr>
              <a:t>Fraternity and Sorority Life staff work to further the bond within the Fraternity and Sorority Community and support the organizations within.</a:t>
            </a:r>
            <a:r>
              <a:rPr lang="en-US" dirty="0">
                <a:latin typeface="Roboto"/>
                <a:ea typeface="Roboto"/>
                <a:cs typeface="Arial"/>
              </a:rPr>
              <a:t> </a:t>
            </a:r>
            <a:endParaRPr lang="en-US">
              <a:cs typeface="Arial"/>
            </a:endParaRP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p:txBody>
          <a:bodyPr/>
          <a:lstStyle/>
          <a:p>
            <a:r>
              <a:rPr lang="en-US" dirty="0"/>
              <a:t>Leadership and Engagement</a:t>
            </a:r>
          </a:p>
        </p:txBody>
      </p:sp>
      <p:sp>
        <p:nvSpPr>
          <p:cNvPr id="18" name="Content Placeholder 17">
            <a:extLst>
              <a:ext uri="{FF2B5EF4-FFF2-40B4-BE49-F238E27FC236}">
                <a16:creationId xmlns:a16="http://schemas.microsoft.com/office/drawing/2014/main" id="{71C3C9B6-955A-442A-B004-B3AFECD75AF0}"/>
              </a:ext>
            </a:extLst>
          </p:cNvPr>
          <p:cNvSpPr>
            <a:spLocks noGrp="1"/>
          </p:cNvSpPr>
          <p:nvPr>
            <p:ph idx="4294967295"/>
          </p:nvPr>
        </p:nvSpPr>
        <p:spPr>
          <a:xfrm>
            <a:off x="7585605" y="3327929"/>
            <a:ext cx="4193645" cy="574146"/>
          </a:xfrm>
        </p:spPr>
        <p:txBody>
          <a:bodyPr vert="horz" lIns="0" tIns="0" rIns="0" bIns="0" rtlCol="0" anchor="t">
            <a:normAutofit/>
          </a:bodyPr>
          <a:lstStyle/>
          <a:p>
            <a:pPr marL="0" indent="0" algn="ctr">
              <a:buNone/>
            </a:pPr>
            <a:r>
              <a:rPr lang="en-US" dirty="0"/>
              <a:t>Joining Requirements</a:t>
            </a:r>
            <a:endParaRPr lang="en-US"/>
          </a:p>
        </p:txBody>
      </p:sp>
      <p:sp>
        <p:nvSpPr>
          <p:cNvPr id="15" name="Content Placeholder 14">
            <a:extLst>
              <a:ext uri="{FF2B5EF4-FFF2-40B4-BE49-F238E27FC236}">
                <a16:creationId xmlns:a16="http://schemas.microsoft.com/office/drawing/2014/main" id="{599A0F09-EBC2-4EB0-8726-C0CA21D146D5}"/>
              </a:ext>
            </a:extLst>
          </p:cNvPr>
          <p:cNvSpPr>
            <a:spLocks noGrp="1"/>
          </p:cNvSpPr>
          <p:nvPr>
            <p:ph idx="4294967295"/>
          </p:nvPr>
        </p:nvSpPr>
        <p:spPr>
          <a:xfrm>
            <a:off x="127001" y="3614698"/>
            <a:ext cx="6627813" cy="2745399"/>
          </a:xfrm>
        </p:spPr>
        <p:txBody>
          <a:bodyPr vert="horz" lIns="0" tIns="0" rIns="0" bIns="0" rtlCol="0" anchor="t">
            <a:noAutofit/>
          </a:bodyPr>
          <a:lstStyle/>
          <a:p>
            <a:r>
              <a:rPr lang="en-US" sz="1800" dirty="0">
                <a:latin typeface="Roboto"/>
                <a:ea typeface="Roboto"/>
                <a:cs typeface="Arial"/>
              </a:rPr>
              <a:t>There are 4 Councils made up of over 40 fraternity and sorority organizations.</a:t>
            </a:r>
          </a:p>
          <a:p>
            <a:r>
              <a:rPr lang="en-US" sz="1800" dirty="0">
                <a:latin typeface="Roboto"/>
                <a:ea typeface="Roboto"/>
                <a:cs typeface="Arial"/>
              </a:rPr>
              <a:t>We promote the ideals of brotherhood, sisterhood, and siblinghood.</a:t>
            </a:r>
          </a:p>
          <a:p>
            <a:r>
              <a:rPr lang="en-US" sz="1800" dirty="0">
                <a:latin typeface="Roboto"/>
                <a:ea typeface="Roboto"/>
                <a:cs typeface="Arial"/>
              </a:rPr>
              <a:t>Membership in a fraternity or sorority is predicated on a lifelong commitment to leadership, scholarship, service, and community. As higher education has changed and shifted so has the experience of fraternity and sorority members.</a:t>
            </a:r>
          </a:p>
          <a:p>
            <a:endParaRPr lang="en-US"/>
          </a:p>
        </p:txBody>
      </p:sp>
      <p:pic>
        <p:nvPicPr>
          <p:cNvPr id="11" name="Picture Placeholder 10" descr="Members of FSL posing for a photo">
            <a:extLst>
              <a:ext uri="{FF2B5EF4-FFF2-40B4-BE49-F238E27FC236}">
                <a16:creationId xmlns:a16="http://schemas.microsoft.com/office/drawing/2014/main" id="{B20392AA-00C5-12B6-9574-19FC645F17F0}"/>
              </a:ext>
            </a:extLst>
          </p:cNvPr>
          <p:cNvPicPr>
            <a:picLocks noGrp="1" noChangeAspect="1"/>
          </p:cNvPicPr>
          <p:nvPr>
            <p:ph type="pic" sz="quarter" idx="11"/>
          </p:nvPr>
        </p:nvPicPr>
        <p:blipFill>
          <a:blip r:embed="rId2"/>
          <a:srcRect t="3394" b="3394"/>
          <a:stretch/>
        </p:blipFill>
        <p:spPr>
          <a:xfrm>
            <a:off x="6863169" y="138778"/>
            <a:ext cx="5032499" cy="3128649"/>
          </a:xfrm>
        </p:spPr>
      </p:pic>
      <p:pic>
        <p:nvPicPr>
          <p:cNvPr id="12" name="Picture 11" descr="A qr code with a dinosaur&#10;&#10;Description automatically generated">
            <a:extLst>
              <a:ext uri="{FF2B5EF4-FFF2-40B4-BE49-F238E27FC236}">
                <a16:creationId xmlns:a16="http://schemas.microsoft.com/office/drawing/2014/main" id="{7DB22A15-A919-6C42-58B8-6DAD48DD7472}"/>
              </a:ext>
            </a:extLst>
          </p:cNvPr>
          <p:cNvPicPr>
            <a:picLocks noChangeAspect="1"/>
          </p:cNvPicPr>
          <p:nvPr/>
        </p:nvPicPr>
        <p:blipFill>
          <a:blip r:embed="rId3"/>
          <a:stretch>
            <a:fillRect/>
          </a:stretch>
        </p:blipFill>
        <p:spPr>
          <a:xfrm>
            <a:off x="8223250" y="3619500"/>
            <a:ext cx="2921000" cy="2921000"/>
          </a:xfrm>
          <a:prstGeom prst="rect">
            <a:avLst/>
          </a:prstGeom>
        </p:spPr>
      </p:pic>
    </p:spTree>
    <p:extLst>
      <p:ext uri="{BB962C8B-B14F-4D97-AF65-F5344CB8AC3E}">
        <p14:creationId xmlns:p14="http://schemas.microsoft.com/office/powerpoint/2010/main" val="123510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395653" y="281733"/>
            <a:ext cx="10287001" cy="869089"/>
          </a:xfrm>
        </p:spPr>
        <p:txBody>
          <a:bodyPr/>
          <a:lstStyle/>
          <a:p>
            <a:r>
              <a:rPr lang="en-US"/>
              <a:t>Leadership, Service, and Civic Engagement</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395652" y="3357296"/>
            <a:ext cx="6461066" cy="2820768"/>
          </a:xfrm>
        </p:spPr>
        <p:txBody>
          <a:bodyPr vert="horz" lIns="0" tIns="0" rIns="0" bIns="0" rtlCol="0" anchor="t">
            <a:normAutofit/>
          </a:bodyPr>
          <a:lstStyle/>
          <a:p>
            <a:r>
              <a:rPr lang="en-US" dirty="0">
                <a:latin typeface="Roboto"/>
                <a:ea typeface="Roboto"/>
                <a:cs typeface="Arial"/>
              </a:rPr>
              <a:t>Key Programs and Initiatives</a:t>
            </a:r>
            <a:endParaRPr lang="en-US" dirty="0" err="1"/>
          </a:p>
          <a:p>
            <a:pPr lvl="1"/>
            <a:r>
              <a:rPr lang="en-US" dirty="0"/>
              <a:t>Hawkeye Service Breaks</a:t>
            </a:r>
          </a:p>
          <a:p>
            <a:pPr lvl="1"/>
            <a:r>
              <a:rPr lang="en-US" dirty="0"/>
              <a:t>Service and Community Engagement</a:t>
            </a:r>
            <a:endParaRPr lang="en-US"/>
          </a:p>
          <a:p>
            <a:pPr lvl="1"/>
            <a:r>
              <a:rPr lang="en-US" dirty="0">
                <a:latin typeface="Roboto"/>
                <a:ea typeface="Roboto"/>
                <a:cs typeface="Arial"/>
              </a:rPr>
              <a:t>Student Organization Support and Resources for over 600 organizations</a:t>
            </a:r>
            <a:endParaRPr lang="en-US" dirty="0"/>
          </a:p>
          <a:p>
            <a:pPr lvl="1"/>
            <a:r>
              <a:rPr lang="en-US" dirty="0"/>
              <a:t>Leadership Development</a:t>
            </a:r>
            <a:endParaRPr lang="en-US"/>
          </a:p>
          <a:p>
            <a:pPr marL="0" indent="0">
              <a:buNone/>
            </a:pPr>
            <a:endParaRPr lang="en-US" dirty="0">
              <a:latin typeface="Roboto"/>
              <a:ea typeface="Roboto"/>
              <a:cs typeface="Arial"/>
            </a:endParaRPr>
          </a:p>
          <a:p>
            <a:pPr marL="457200" lvl="1" indent="0">
              <a:buNone/>
            </a:pPr>
            <a:endParaRPr lang="en-US" dirty="0"/>
          </a:p>
          <a:p>
            <a:pPr lvl="1"/>
            <a:endParaRPr lang="en-US" dirty="0"/>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519853" y="6441192"/>
            <a:ext cx="8684173" cy="365125"/>
          </a:xfrm>
        </p:spPr>
        <p:txBody>
          <a:bodyPr/>
          <a:lstStyle/>
          <a:p>
            <a:r>
              <a:rPr lang="en-US"/>
              <a:t>Leadership and Engagement</a:t>
            </a:r>
          </a:p>
        </p:txBody>
      </p:sp>
      <p:pic>
        <p:nvPicPr>
          <p:cNvPr id="6" name="Picture 2" descr="Qr code&#10;&#10;Description automatically generated">
            <a:extLst>
              <a:ext uri="{FF2B5EF4-FFF2-40B4-BE49-F238E27FC236}">
                <a16:creationId xmlns:a16="http://schemas.microsoft.com/office/drawing/2014/main" id="{E85D7515-7228-178F-2E58-16B47613013D}"/>
              </a:ext>
            </a:extLst>
          </p:cNvPr>
          <p:cNvPicPr>
            <a:picLocks noChangeAspect="1"/>
          </p:cNvPicPr>
          <p:nvPr/>
        </p:nvPicPr>
        <p:blipFill>
          <a:blip r:embed="rId3"/>
          <a:stretch>
            <a:fillRect/>
          </a:stretch>
        </p:blipFill>
        <p:spPr>
          <a:xfrm>
            <a:off x="9517834" y="3710844"/>
            <a:ext cx="2108201" cy="2108201"/>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4814D3EC-9AF6-A2E3-CCE1-E259AFE29658}"/>
              </a:ext>
            </a:extLst>
          </p:cNvPr>
          <p:cNvPicPr>
            <a:picLocks noChangeAspect="1"/>
          </p:cNvPicPr>
          <p:nvPr/>
        </p:nvPicPr>
        <p:blipFill>
          <a:blip r:embed="rId4"/>
          <a:stretch>
            <a:fillRect/>
          </a:stretch>
        </p:blipFill>
        <p:spPr>
          <a:xfrm>
            <a:off x="6370663" y="1054914"/>
            <a:ext cx="4196893" cy="2813050"/>
          </a:xfrm>
          <a:prstGeom prst="rect">
            <a:avLst/>
          </a:prstGeom>
        </p:spPr>
      </p:pic>
      <p:sp>
        <p:nvSpPr>
          <p:cNvPr id="7" name="TextBox 6">
            <a:extLst>
              <a:ext uri="{FF2B5EF4-FFF2-40B4-BE49-F238E27FC236}">
                <a16:creationId xmlns:a16="http://schemas.microsoft.com/office/drawing/2014/main" id="{721B686E-701E-B779-3E78-83F531352596}"/>
              </a:ext>
            </a:extLst>
          </p:cNvPr>
          <p:cNvSpPr txBox="1"/>
          <p:nvPr/>
        </p:nvSpPr>
        <p:spPr>
          <a:xfrm>
            <a:off x="146537" y="1560634"/>
            <a:ext cx="56620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The Leadership, Service, and Civic Engagement staff work to develop and foster leadership opportunities and civic engagement programs for students.</a:t>
            </a:r>
            <a:endParaRPr lang="en-US" sz="2000" dirty="0">
              <a:ea typeface="Roboto"/>
            </a:endParaRPr>
          </a:p>
        </p:txBody>
      </p:sp>
      <p:sp>
        <p:nvSpPr>
          <p:cNvPr id="8" name="TextBox 7">
            <a:extLst>
              <a:ext uri="{FF2B5EF4-FFF2-40B4-BE49-F238E27FC236}">
                <a16:creationId xmlns:a16="http://schemas.microsoft.com/office/drawing/2014/main" id="{403CADEB-3952-1696-78A1-372840DB452D}"/>
              </a:ext>
            </a:extLst>
          </p:cNvPr>
          <p:cNvSpPr txBox="1"/>
          <p:nvPr/>
        </p:nvSpPr>
        <p:spPr>
          <a:xfrm>
            <a:off x="7655007" y="5651499"/>
            <a:ext cx="43546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ea typeface="Roboto"/>
              </a:rPr>
              <a:t>Check out Engage to see what organizations we have on campus</a:t>
            </a:r>
            <a:endParaRPr lang="en-US"/>
          </a:p>
        </p:txBody>
      </p:sp>
    </p:spTree>
    <p:extLst>
      <p:ext uri="{BB962C8B-B14F-4D97-AF65-F5344CB8AC3E}">
        <p14:creationId xmlns:p14="http://schemas.microsoft.com/office/powerpoint/2010/main" val="118413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0B206-E4B0-B25A-08C4-67A7E2E50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9D02F-2812-50EF-DF9E-B6CA413305D4}"/>
              </a:ext>
            </a:extLst>
          </p:cNvPr>
          <p:cNvSpPr>
            <a:spLocks noGrp="1"/>
          </p:cNvSpPr>
          <p:nvPr>
            <p:ph type="title"/>
          </p:nvPr>
        </p:nvSpPr>
        <p:spPr>
          <a:xfrm>
            <a:off x="258884" y="359886"/>
            <a:ext cx="10287001" cy="869089"/>
          </a:xfrm>
        </p:spPr>
        <p:txBody>
          <a:bodyPr>
            <a:normAutofit fontScale="90000"/>
          </a:bodyPr>
          <a:lstStyle/>
          <a:p>
            <a:r>
              <a:rPr lang="en-US" dirty="0">
                <a:latin typeface="Roboto"/>
                <a:ea typeface="Roboto"/>
                <a:cs typeface="Arial"/>
              </a:rPr>
              <a:t>Multicultural and International Student Support and Engagement</a:t>
            </a:r>
            <a:endParaRPr lang="en-US" dirty="0"/>
          </a:p>
        </p:txBody>
      </p:sp>
      <p:sp>
        <p:nvSpPr>
          <p:cNvPr id="3" name="Content Placeholder 2">
            <a:extLst>
              <a:ext uri="{FF2B5EF4-FFF2-40B4-BE49-F238E27FC236}">
                <a16:creationId xmlns:a16="http://schemas.microsoft.com/office/drawing/2014/main" id="{F9D51B27-0429-2CD7-9D9A-943DEC622A12}"/>
              </a:ext>
            </a:extLst>
          </p:cNvPr>
          <p:cNvSpPr>
            <a:spLocks noGrp="1"/>
          </p:cNvSpPr>
          <p:nvPr>
            <p:ph idx="10"/>
          </p:nvPr>
        </p:nvSpPr>
        <p:spPr>
          <a:xfrm>
            <a:off x="258883" y="1716064"/>
            <a:ext cx="6978835" cy="4227536"/>
          </a:xfrm>
        </p:spPr>
        <p:txBody>
          <a:bodyPr vert="horz" lIns="0" tIns="0" rIns="0" bIns="0" rtlCol="0" anchor="t">
            <a:normAutofit fontScale="92500" lnSpcReduction="10000"/>
          </a:bodyPr>
          <a:lstStyle/>
          <a:p>
            <a:pPr marL="0" indent="0">
              <a:buNone/>
            </a:pPr>
            <a:r>
              <a:rPr lang="en-US" dirty="0">
                <a:latin typeface="Roboto"/>
                <a:ea typeface="Roboto"/>
                <a:cs typeface="Arial"/>
              </a:rPr>
              <a:t>Multicultural and International Student Support staff advise the campus cultural centers, that provide a home for multicultural programming, events, and activities open to all students at Iowa. </a:t>
            </a:r>
            <a:endParaRPr lang="en-US"/>
          </a:p>
          <a:p>
            <a:pPr marL="0" indent="0">
              <a:buNone/>
            </a:pPr>
            <a:r>
              <a:rPr lang="en-US" dirty="0">
                <a:latin typeface="Roboto"/>
                <a:ea typeface="Roboto"/>
                <a:cs typeface="Arial"/>
              </a:rPr>
              <a:t>Cultural Centers include:</a:t>
            </a:r>
          </a:p>
          <a:p>
            <a:r>
              <a:rPr lang="en-US" sz="2600" dirty="0">
                <a:latin typeface="Roboto"/>
                <a:ea typeface="Roboto"/>
                <a:cs typeface="Arial"/>
              </a:rPr>
              <a:t>Afro-American Cultural Center</a:t>
            </a:r>
          </a:p>
          <a:p>
            <a:r>
              <a:rPr lang="en-US" sz="2600" dirty="0">
                <a:latin typeface="Roboto"/>
                <a:ea typeface="Roboto"/>
                <a:cs typeface="Arial"/>
              </a:rPr>
              <a:t>Asian Pacific American Cultural Center</a:t>
            </a:r>
          </a:p>
          <a:p>
            <a:r>
              <a:rPr lang="en-US" sz="2600" dirty="0">
                <a:latin typeface="Roboto"/>
                <a:ea typeface="Roboto"/>
                <a:cs typeface="Arial"/>
              </a:rPr>
              <a:t>Latino Native American Cultural Center</a:t>
            </a:r>
            <a:endParaRPr lang="en-US" sz="2600"/>
          </a:p>
          <a:p>
            <a:r>
              <a:rPr lang="en-US" sz="2600" dirty="0">
                <a:latin typeface="Roboto"/>
                <a:ea typeface="Roboto"/>
                <a:cs typeface="Arial"/>
              </a:rPr>
              <a:t>Pride Alliance Center</a:t>
            </a:r>
            <a:endParaRPr lang="en-US" sz="2600"/>
          </a:p>
          <a:p>
            <a:pPr lvl="1"/>
            <a:endParaRPr lang="en-US" dirty="0"/>
          </a:p>
        </p:txBody>
      </p:sp>
      <p:sp>
        <p:nvSpPr>
          <p:cNvPr id="5" name="Footer Placeholder 3">
            <a:extLst>
              <a:ext uri="{FF2B5EF4-FFF2-40B4-BE49-F238E27FC236}">
                <a16:creationId xmlns:a16="http://schemas.microsoft.com/office/drawing/2014/main" id="{2ECF4F00-2E5B-AE5E-5C9D-372B03F0B10E}"/>
              </a:ext>
            </a:extLst>
          </p:cNvPr>
          <p:cNvSpPr>
            <a:spLocks noGrp="1"/>
          </p:cNvSpPr>
          <p:nvPr>
            <p:ph type="ftr" sz="quarter" idx="3"/>
          </p:nvPr>
        </p:nvSpPr>
        <p:spPr>
          <a:xfrm>
            <a:off x="2519853" y="6441192"/>
            <a:ext cx="8684173" cy="365125"/>
          </a:xfrm>
        </p:spPr>
        <p:txBody>
          <a:bodyPr/>
          <a:lstStyle/>
          <a:p>
            <a:r>
              <a:rPr lang="en-US"/>
              <a:t>Leadership and Engagement</a:t>
            </a:r>
          </a:p>
        </p:txBody>
      </p:sp>
      <p:pic>
        <p:nvPicPr>
          <p:cNvPr id="7" name="Picture 6" descr="IMG_2763">
            <a:extLst>
              <a:ext uri="{FF2B5EF4-FFF2-40B4-BE49-F238E27FC236}">
                <a16:creationId xmlns:a16="http://schemas.microsoft.com/office/drawing/2014/main" id="{C7AD199F-FD8B-402B-7AA4-57A2D9C196D8}"/>
              </a:ext>
            </a:extLst>
          </p:cNvPr>
          <p:cNvPicPr>
            <a:picLocks noChangeAspect="1"/>
          </p:cNvPicPr>
          <p:nvPr/>
        </p:nvPicPr>
        <p:blipFill>
          <a:blip r:embed="rId3"/>
          <a:stretch>
            <a:fillRect/>
          </a:stretch>
        </p:blipFill>
        <p:spPr>
          <a:xfrm>
            <a:off x="7664937" y="2035908"/>
            <a:ext cx="4169508" cy="2776416"/>
          </a:xfrm>
          <a:prstGeom prst="rect">
            <a:avLst/>
          </a:prstGeom>
        </p:spPr>
      </p:pic>
    </p:spTree>
    <p:extLst>
      <p:ext uri="{BB962C8B-B14F-4D97-AF65-F5344CB8AC3E}">
        <p14:creationId xmlns:p14="http://schemas.microsoft.com/office/powerpoint/2010/main" val="165639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301179" y="294384"/>
            <a:ext cx="10287001" cy="869089"/>
          </a:xfrm>
        </p:spPr>
        <p:txBody>
          <a:bodyPr>
            <a:normAutofit/>
          </a:bodyPr>
          <a:lstStyle/>
          <a:p>
            <a:r>
              <a:rPr lang="en-US" sz="3600" dirty="0">
                <a:latin typeface="Roboto"/>
                <a:ea typeface="Roboto"/>
                <a:cs typeface="Arial"/>
              </a:rPr>
              <a:t>Student Engagement and Campus Programs</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301294" y="2491724"/>
            <a:ext cx="6451179" cy="4365223"/>
          </a:xfrm>
        </p:spPr>
        <p:txBody>
          <a:bodyPr vert="horz" lIns="0" tIns="0" rIns="0" bIns="0" rtlCol="0" anchor="t">
            <a:noAutofit/>
          </a:bodyPr>
          <a:lstStyle/>
          <a:p>
            <a:pPr marL="0" indent="0">
              <a:buNone/>
            </a:pPr>
            <a:endParaRPr lang="en-US" sz="2400"/>
          </a:p>
          <a:p>
            <a:pPr marL="0" indent="0">
              <a:buNone/>
            </a:pPr>
            <a:r>
              <a:rPr lang="en-US" sz="1800" dirty="0">
                <a:latin typeface="Roboto"/>
                <a:ea typeface="Roboto"/>
                <a:cs typeface="Arial"/>
              </a:rPr>
              <a:t>Campus Life Organizations and Programs include:</a:t>
            </a:r>
          </a:p>
          <a:p>
            <a:r>
              <a:rPr lang="en-US" sz="1800" dirty="0">
                <a:latin typeface="Roboto"/>
                <a:ea typeface="Roboto"/>
                <a:cs typeface="Arial"/>
              </a:rPr>
              <a:t>Campus Activities Board            </a:t>
            </a:r>
            <a:endParaRPr lang="en-US" sz="1800"/>
          </a:p>
          <a:p>
            <a:r>
              <a:rPr lang="en-US" sz="1800" dirty="0">
                <a:latin typeface="Roboto"/>
                <a:ea typeface="Roboto"/>
                <a:cs typeface="Arial"/>
              </a:rPr>
              <a:t>Dance Marathon</a:t>
            </a:r>
          </a:p>
          <a:p>
            <a:r>
              <a:rPr lang="en-US" sz="1800" dirty="0">
                <a:latin typeface="Roboto"/>
                <a:ea typeface="Roboto"/>
                <a:cs typeface="Arial"/>
              </a:rPr>
              <a:t>Homecoming Council</a:t>
            </a:r>
          </a:p>
          <a:p>
            <a:r>
              <a:rPr lang="en-US" sz="1800" dirty="0">
                <a:latin typeface="Roboto"/>
                <a:ea typeface="Roboto"/>
                <a:cs typeface="Arial"/>
              </a:rPr>
              <a:t>SCOPE Concert Productions</a:t>
            </a:r>
          </a:p>
          <a:p>
            <a:r>
              <a:rPr lang="en-US" sz="1800" dirty="0">
                <a:latin typeface="Roboto"/>
                <a:ea typeface="Roboto"/>
                <a:cs typeface="Arial"/>
              </a:rPr>
              <a:t>Bijou Film Board</a:t>
            </a:r>
          </a:p>
          <a:p>
            <a:r>
              <a:rPr lang="en-US" sz="1800" dirty="0">
                <a:latin typeface="Roboto"/>
                <a:ea typeface="Roboto"/>
                <a:cs typeface="Arial"/>
              </a:rPr>
              <a:t>Lecture Committee</a:t>
            </a:r>
            <a:endParaRPr lang="en-US" sz="1800"/>
          </a:p>
          <a:p>
            <a:r>
              <a:rPr lang="en-US" sz="1800" dirty="0">
                <a:latin typeface="Roboto"/>
                <a:ea typeface="Roboto"/>
                <a:cs typeface="Arial"/>
              </a:rPr>
              <a:t>Thursdays at the IMU</a:t>
            </a:r>
            <a:endParaRPr lang="en-US" sz="1800" dirty="0"/>
          </a:p>
          <a:p>
            <a:pPr>
              <a:spcBef>
                <a:spcPts val="0"/>
              </a:spcBef>
            </a:pPr>
            <a:endParaRPr lang="en-US" sz="2400"/>
          </a:p>
          <a:p>
            <a:endParaRPr lang="en-US" sz="2400"/>
          </a:p>
          <a:p>
            <a:endParaRPr lang="en-US" sz="2400"/>
          </a:p>
          <a:p>
            <a:endParaRPr lang="en-US"/>
          </a:p>
          <a:p>
            <a:pPr lvl="1"/>
            <a:endParaRPr lang="en-US"/>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519853" y="6441192"/>
            <a:ext cx="8684173" cy="365125"/>
          </a:xfrm>
        </p:spPr>
        <p:txBody>
          <a:bodyPr/>
          <a:lstStyle/>
          <a:p>
            <a:r>
              <a:rPr lang="en-US"/>
              <a:t>Leadership and Engagement</a:t>
            </a:r>
          </a:p>
        </p:txBody>
      </p:sp>
      <p:sp>
        <p:nvSpPr>
          <p:cNvPr id="4" name="TextBox 3">
            <a:extLst>
              <a:ext uri="{FF2B5EF4-FFF2-40B4-BE49-F238E27FC236}">
                <a16:creationId xmlns:a16="http://schemas.microsoft.com/office/drawing/2014/main" id="{FA25280E-DBC4-BD85-D40A-195CF46FDC5F}"/>
              </a:ext>
            </a:extLst>
          </p:cNvPr>
          <p:cNvSpPr txBox="1"/>
          <p:nvPr/>
        </p:nvSpPr>
        <p:spPr>
          <a:xfrm>
            <a:off x="150006" y="1538933"/>
            <a:ext cx="56891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The Student Engagement and Campus Programs staff work to support student organizations and related activities that help to shape the student experience at Iowa. </a:t>
            </a:r>
            <a:endParaRPr lang="en-US" sz="2000" dirty="0">
              <a:ea typeface="Roboto"/>
            </a:endParaRPr>
          </a:p>
        </p:txBody>
      </p:sp>
      <p:pic>
        <p:nvPicPr>
          <p:cNvPr id="8" name="Picture 8" descr="A picture containing road, outdoor, street, way&#10;&#10;Description automatically generated">
            <a:extLst>
              <a:ext uri="{FF2B5EF4-FFF2-40B4-BE49-F238E27FC236}">
                <a16:creationId xmlns:a16="http://schemas.microsoft.com/office/drawing/2014/main" id="{171F01EB-A3A5-A703-C84C-C74B03BE36CF}"/>
              </a:ext>
            </a:extLst>
          </p:cNvPr>
          <p:cNvPicPr>
            <a:picLocks noChangeAspect="1"/>
          </p:cNvPicPr>
          <p:nvPr/>
        </p:nvPicPr>
        <p:blipFill>
          <a:blip r:embed="rId3"/>
          <a:stretch>
            <a:fillRect/>
          </a:stretch>
        </p:blipFill>
        <p:spPr>
          <a:xfrm>
            <a:off x="8189256" y="3921218"/>
            <a:ext cx="3765178" cy="2171142"/>
          </a:xfrm>
          <a:prstGeom prst="rect">
            <a:avLst/>
          </a:prstGeom>
        </p:spPr>
      </p:pic>
      <p:pic>
        <p:nvPicPr>
          <p:cNvPr id="7" name="Picture 11" descr="A picture containing graphical user interface&#10;&#10;Description automatically generated">
            <a:extLst>
              <a:ext uri="{FF2B5EF4-FFF2-40B4-BE49-F238E27FC236}">
                <a16:creationId xmlns:a16="http://schemas.microsoft.com/office/drawing/2014/main" id="{815EDC72-5CA1-03F1-289B-5BE50837A6AA}"/>
              </a:ext>
            </a:extLst>
          </p:cNvPr>
          <p:cNvPicPr>
            <a:picLocks noChangeAspect="1"/>
          </p:cNvPicPr>
          <p:nvPr/>
        </p:nvPicPr>
        <p:blipFill rotWithShape="1">
          <a:blip r:embed="rId4"/>
          <a:srcRect l="2984" r="1033" b="1"/>
          <a:stretch/>
        </p:blipFill>
        <p:spPr>
          <a:xfrm>
            <a:off x="8580804" y="1414097"/>
            <a:ext cx="3226130" cy="271308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1" name="Picture 13" descr="A group of people wearing face masks&#10;&#10;Description automatically generated">
            <a:extLst>
              <a:ext uri="{FF2B5EF4-FFF2-40B4-BE49-F238E27FC236}">
                <a16:creationId xmlns:a16="http://schemas.microsoft.com/office/drawing/2014/main" id="{A83C9DF6-343E-22BC-1741-5CBCE8B5817C}"/>
              </a:ext>
            </a:extLst>
          </p:cNvPr>
          <p:cNvPicPr>
            <a:picLocks noChangeAspect="1"/>
          </p:cNvPicPr>
          <p:nvPr/>
        </p:nvPicPr>
        <p:blipFill rotWithShape="1">
          <a:blip r:embed="rId5"/>
          <a:srcRect l="15810" r="26667"/>
          <a:stretch/>
        </p:blipFill>
        <p:spPr>
          <a:xfrm>
            <a:off x="5936456" y="1621702"/>
            <a:ext cx="2649340" cy="2673358"/>
          </a:xfrm>
          <a:prstGeom prst="rect">
            <a:avLst/>
          </a:prstGeom>
        </p:spPr>
      </p:pic>
    </p:spTree>
    <p:extLst>
      <p:ext uri="{BB962C8B-B14F-4D97-AF65-F5344CB8AC3E}">
        <p14:creationId xmlns:p14="http://schemas.microsoft.com/office/powerpoint/2010/main" val="30770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03261E-ED16-4F66-A080-A5157ED2672F}"/>
              </a:ext>
            </a:extLst>
          </p:cNvPr>
          <p:cNvSpPr>
            <a:spLocks noGrp="1"/>
          </p:cNvSpPr>
          <p:nvPr>
            <p:ph idx="1"/>
          </p:nvPr>
        </p:nvSpPr>
        <p:spPr>
          <a:xfrm>
            <a:off x="5900834" y="1512272"/>
            <a:ext cx="5987332" cy="4727902"/>
          </a:xfrm>
          <a:ln w="28575">
            <a:solidFill>
              <a:schemeClr val="accent1"/>
            </a:solidFill>
            <a:prstDash val="sysDot"/>
          </a:ln>
        </p:spPr>
        <p:txBody>
          <a:bodyPr vert="horz" lIns="0" tIns="0" rIns="0" bIns="0" rtlCol="0" anchor="t" anchorCtr="0">
            <a:noAutofit/>
          </a:bodyPr>
          <a:lstStyle/>
          <a:p>
            <a:pPr marL="0" indent="0">
              <a:buNone/>
            </a:pPr>
            <a:r>
              <a:rPr lang="en-US" sz="2000" b="1" dirty="0">
                <a:latin typeface="Roboto"/>
                <a:ea typeface="Roboto"/>
                <a:cs typeface="Arial"/>
              </a:rPr>
              <a:t>Engaged Hawkeyes Week: August 25-September 3</a:t>
            </a:r>
            <a:endParaRPr lang="en-US" sz="2000"/>
          </a:p>
          <a:p>
            <a:r>
              <a:rPr lang="en-US" sz="2000" dirty="0">
                <a:latin typeface="Roboto"/>
                <a:ea typeface="Roboto"/>
                <a:cs typeface="Arial"/>
              </a:rPr>
              <a:t>Engagement Advising Pop-Up Meetings</a:t>
            </a:r>
            <a:endParaRPr lang="en-US" sz="2000"/>
          </a:p>
          <a:p>
            <a:r>
              <a:rPr lang="en-US" sz="2000" dirty="0">
                <a:latin typeface="Roboto"/>
                <a:ea typeface="Roboto"/>
                <a:cs typeface="Arial"/>
              </a:rPr>
              <a:t>MISSE Block Party</a:t>
            </a:r>
          </a:p>
          <a:p>
            <a:r>
              <a:rPr lang="en-US" sz="2000" dirty="0">
                <a:latin typeface="Roboto"/>
                <a:ea typeface="Roboto"/>
                <a:cs typeface="Arial"/>
              </a:rPr>
              <a:t>Thursdays at the IMU</a:t>
            </a:r>
          </a:p>
          <a:p>
            <a:r>
              <a:rPr lang="en-US" sz="2000" dirty="0">
                <a:latin typeface="Roboto"/>
                <a:ea typeface="Roboto"/>
                <a:cs typeface="Arial"/>
              </a:rPr>
              <a:t>Taste of Iowa City</a:t>
            </a:r>
          </a:p>
          <a:p>
            <a:r>
              <a:rPr lang="en-US" sz="2000" dirty="0">
                <a:latin typeface="Roboto"/>
                <a:ea typeface="Roboto"/>
                <a:cs typeface="Arial"/>
              </a:rPr>
              <a:t>Hancher Welcome Back Concert</a:t>
            </a:r>
          </a:p>
          <a:p>
            <a:r>
              <a:rPr lang="en-US" sz="2000" dirty="0">
                <a:latin typeface="Roboto"/>
                <a:ea typeface="Roboto"/>
                <a:cs typeface="Arial"/>
              </a:rPr>
              <a:t>Student Employment Fair</a:t>
            </a:r>
          </a:p>
          <a:p>
            <a:r>
              <a:rPr lang="en-US" sz="2000" dirty="0">
                <a:latin typeface="Roboto"/>
                <a:ea typeface="Roboto"/>
                <a:cs typeface="Arial"/>
              </a:rPr>
              <a:t>Student Engagement Fair</a:t>
            </a:r>
          </a:p>
          <a:p>
            <a:r>
              <a:rPr lang="en-US" sz="2000" dirty="0">
                <a:latin typeface="Roboto"/>
                <a:ea typeface="Roboto"/>
                <a:cs typeface="Arial"/>
              </a:rPr>
              <a:t>$4.00 Fridays at Chauncey Film Scene  </a:t>
            </a:r>
          </a:p>
          <a:p>
            <a:r>
              <a:rPr lang="en-US" sz="2000" dirty="0">
                <a:latin typeface="Roboto"/>
                <a:ea typeface="Roboto"/>
                <a:cs typeface="Arial"/>
              </a:rPr>
              <a:t>Battle of the Bands </a:t>
            </a:r>
            <a:endParaRPr lang="en-US" sz="2000"/>
          </a:p>
          <a:p>
            <a:r>
              <a:rPr lang="en-US" sz="2000" dirty="0">
                <a:latin typeface="Roboto"/>
                <a:ea typeface="Roboto"/>
                <a:cs typeface="Arial"/>
              </a:rPr>
              <a:t>FSL Fun Fair </a:t>
            </a:r>
          </a:p>
          <a:p>
            <a:endParaRPr lang="en-US" dirty="0"/>
          </a:p>
        </p:txBody>
      </p:sp>
      <p:sp>
        <p:nvSpPr>
          <p:cNvPr id="4" name="Footer Placeholder 3">
            <a:extLst>
              <a:ext uri="{FF2B5EF4-FFF2-40B4-BE49-F238E27FC236}">
                <a16:creationId xmlns:a16="http://schemas.microsoft.com/office/drawing/2014/main" id="{5973C514-38F1-44EF-8196-2C6A76D61A25}"/>
              </a:ext>
            </a:extLst>
          </p:cNvPr>
          <p:cNvSpPr>
            <a:spLocks noGrp="1"/>
          </p:cNvSpPr>
          <p:nvPr>
            <p:ph type="ftr" sz="quarter" idx="3"/>
          </p:nvPr>
        </p:nvSpPr>
        <p:spPr/>
        <p:txBody>
          <a:bodyPr/>
          <a:lstStyle/>
          <a:p>
            <a:r>
              <a:rPr lang="en-US" dirty="0"/>
              <a:t>Leadership and Engagement</a:t>
            </a:r>
          </a:p>
        </p:txBody>
      </p:sp>
      <p:sp>
        <p:nvSpPr>
          <p:cNvPr id="35" name="TextBox 34">
            <a:extLst>
              <a:ext uri="{FF2B5EF4-FFF2-40B4-BE49-F238E27FC236}">
                <a16:creationId xmlns:a16="http://schemas.microsoft.com/office/drawing/2014/main" id="{B3CF7703-D3A9-A40F-B882-544802FC8619}"/>
              </a:ext>
            </a:extLst>
          </p:cNvPr>
          <p:cNvSpPr txBox="1"/>
          <p:nvPr/>
        </p:nvSpPr>
        <p:spPr>
          <a:xfrm>
            <a:off x="107463" y="2098345"/>
            <a:ext cx="522026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Engagement Advising</a:t>
            </a:r>
            <a:endParaRPr lang="en-US" sz="2400" b="1" dirty="0"/>
          </a:p>
          <a:p>
            <a:pPr marL="285750" indent="-285750">
              <a:buFont typeface="Arial"/>
              <a:buChar char="•"/>
            </a:pPr>
            <a:r>
              <a:rPr lang="en-US" dirty="0">
                <a:ea typeface="Roboto"/>
                <a:cs typeface="Roboto"/>
              </a:rPr>
              <a:t>An engagement advisor can help explore and develop a student's interests. During the scheduled appointment they will focus on the student's path as a Hawkeye and create an action plan to achieve their goals. </a:t>
            </a:r>
            <a:endParaRPr lang="en-US">
              <a:ea typeface="Roboto"/>
              <a:cs typeface="Roboto"/>
            </a:endParaRPr>
          </a:p>
        </p:txBody>
      </p:sp>
      <p:sp>
        <p:nvSpPr>
          <p:cNvPr id="38" name="TextBox 37">
            <a:extLst>
              <a:ext uri="{FF2B5EF4-FFF2-40B4-BE49-F238E27FC236}">
                <a16:creationId xmlns:a16="http://schemas.microsoft.com/office/drawing/2014/main" id="{C8CA009B-89C8-8DBA-23B7-80843068B960}"/>
              </a:ext>
            </a:extLst>
          </p:cNvPr>
          <p:cNvSpPr txBox="1"/>
          <p:nvPr/>
        </p:nvSpPr>
        <p:spPr>
          <a:xfrm>
            <a:off x="181970" y="587029"/>
            <a:ext cx="95477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ea typeface="Roboto"/>
                <a:cs typeface="Roboto"/>
              </a:rPr>
              <a:t>Important Dates and Resources</a:t>
            </a:r>
          </a:p>
        </p:txBody>
      </p:sp>
      <p:sp>
        <p:nvSpPr>
          <p:cNvPr id="39" name="TextBox 38">
            <a:extLst>
              <a:ext uri="{FF2B5EF4-FFF2-40B4-BE49-F238E27FC236}">
                <a16:creationId xmlns:a16="http://schemas.microsoft.com/office/drawing/2014/main" id="{12DF9A6D-5CC3-56CB-843C-A6F1063388E9}"/>
              </a:ext>
            </a:extLst>
          </p:cNvPr>
          <p:cNvSpPr txBox="1"/>
          <p:nvPr/>
        </p:nvSpPr>
        <p:spPr>
          <a:xfrm>
            <a:off x="185616" y="4664444"/>
            <a:ext cx="5424984" cy="892552"/>
          </a:xfrm>
          <a:custGeom>
            <a:avLst/>
            <a:gdLst>
              <a:gd name="connsiteX0" fmla="*/ 0 w 5424984"/>
              <a:gd name="connsiteY0" fmla="*/ 0 h 892552"/>
              <a:gd name="connsiteX1" fmla="*/ 488249 w 5424984"/>
              <a:gd name="connsiteY1" fmla="*/ 0 h 892552"/>
              <a:gd name="connsiteX2" fmla="*/ 922247 w 5424984"/>
              <a:gd name="connsiteY2" fmla="*/ 0 h 892552"/>
              <a:gd name="connsiteX3" fmla="*/ 1356246 w 5424984"/>
              <a:gd name="connsiteY3" fmla="*/ 0 h 892552"/>
              <a:gd name="connsiteX4" fmla="*/ 1735995 w 5424984"/>
              <a:gd name="connsiteY4" fmla="*/ 0 h 892552"/>
              <a:gd name="connsiteX5" fmla="*/ 2115744 w 5424984"/>
              <a:gd name="connsiteY5" fmla="*/ 0 h 892552"/>
              <a:gd name="connsiteX6" fmla="*/ 2495493 w 5424984"/>
              <a:gd name="connsiteY6" fmla="*/ 0 h 892552"/>
              <a:gd name="connsiteX7" fmla="*/ 3092241 w 5424984"/>
              <a:gd name="connsiteY7" fmla="*/ 0 h 892552"/>
              <a:gd name="connsiteX8" fmla="*/ 3471990 w 5424984"/>
              <a:gd name="connsiteY8" fmla="*/ 0 h 892552"/>
              <a:gd name="connsiteX9" fmla="*/ 3905988 w 5424984"/>
              <a:gd name="connsiteY9" fmla="*/ 0 h 892552"/>
              <a:gd name="connsiteX10" fmla="*/ 4339987 w 5424984"/>
              <a:gd name="connsiteY10" fmla="*/ 0 h 892552"/>
              <a:gd name="connsiteX11" fmla="*/ 5424984 w 5424984"/>
              <a:gd name="connsiteY11" fmla="*/ 0 h 892552"/>
              <a:gd name="connsiteX12" fmla="*/ 5424984 w 5424984"/>
              <a:gd name="connsiteY12" fmla="*/ 419499 h 892552"/>
              <a:gd name="connsiteX13" fmla="*/ 5424984 w 5424984"/>
              <a:gd name="connsiteY13" fmla="*/ 892552 h 892552"/>
              <a:gd name="connsiteX14" fmla="*/ 4828236 w 5424984"/>
              <a:gd name="connsiteY14" fmla="*/ 892552 h 892552"/>
              <a:gd name="connsiteX15" fmla="*/ 4231488 w 5424984"/>
              <a:gd name="connsiteY15" fmla="*/ 892552 h 892552"/>
              <a:gd name="connsiteX16" fmla="*/ 3743239 w 5424984"/>
              <a:gd name="connsiteY16" fmla="*/ 892552 h 892552"/>
              <a:gd name="connsiteX17" fmla="*/ 3092241 w 5424984"/>
              <a:gd name="connsiteY17" fmla="*/ 892552 h 892552"/>
              <a:gd name="connsiteX18" fmla="*/ 2658242 w 5424984"/>
              <a:gd name="connsiteY18" fmla="*/ 892552 h 892552"/>
              <a:gd name="connsiteX19" fmla="*/ 2169994 w 5424984"/>
              <a:gd name="connsiteY19" fmla="*/ 892552 h 892552"/>
              <a:gd name="connsiteX20" fmla="*/ 1627495 w 5424984"/>
              <a:gd name="connsiteY20" fmla="*/ 892552 h 892552"/>
              <a:gd name="connsiteX21" fmla="*/ 1139247 w 5424984"/>
              <a:gd name="connsiteY21" fmla="*/ 892552 h 892552"/>
              <a:gd name="connsiteX22" fmla="*/ 759498 w 5424984"/>
              <a:gd name="connsiteY22" fmla="*/ 892552 h 892552"/>
              <a:gd name="connsiteX23" fmla="*/ 0 w 5424984"/>
              <a:gd name="connsiteY23" fmla="*/ 892552 h 892552"/>
              <a:gd name="connsiteX24" fmla="*/ 0 w 5424984"/>
              <a:gd name="connsiteY24" fmla="*/ 446276 h 892552"/>
              <a:gd name="connsiteX25" fmla="*/ 0 w 5424984"/>
              <a:gd name="connsiteY25"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24984" h="892552" extrusionOk="0">
                <a:moveTo>
                  <a:pt x="0" y="0"/>
                </a:moveTo>
                <a:cubicBezTo>
                  <a:pt x="114364" y="-51800"/>
                  <a:pt x="335413" y="6437"/>
                  <a:pt x="488249" y="0"/>
                </a:cubicBezTo>
                <a:cubicBezTo>
                  <a:pt x="641085" y="-6437"/>
                  <a:pt x="818454" y="4946"/>
                  <a:pt x="922247" y="0"/>
                </a:cubicBezTo>
                <a:cubicBezTo>
                  <a:pt x="1026040" y="-4946"/>
                  <a:pt x="1207520" y="37138"/>
                  <a:pt x="1356246" y="0"/>
                </a:cubicBezTo>
                <a:cubicBezTo>
                  <a:pt x="1504972" y="-37138"/>
                  <a:pt x="1649697" y="25799"/>
                  <a:pt x="1735995" y="0"/>
                </a:cubicBezTo>
                <a:cubicBezTo>
                  <a:pt x="1822293" y="-25799"/>
                  <a:pt x="2036178" y="14630"/>
                  <a:pt x="2115744" y="0"/>
                </a:cubicBezTo>
                <a:cubicBezTo>
                  <a:pt x="2195310" y="-14630"/>
                  <a:pt x="2417578" y="18769"/>
                  <a:pt x="2495493" y="0"/>
                </a:cubicBezTo>
                <a:cubicBezTo>
                  <a:pt x="2573408" y="-18769"/>
                  <a:pt x="2882754" y="50145"/>
                  <a:pt x="3092241" y="0"/>
                </a:cubicBezTo>
                <a:cubicBezTo>
                  <a:pt x="3301728" y="-50145"/>
                  <a:pt x="3330400" y="2726"/>
                  <a:pt x="3471990" y="0"/>
                </a:cubicBezTo>
                <a:cubicBezTo>
                  <a:pt x="3613580" y="-2726"/>
                  <a:pt x="3764586" y="49433"/>
                  <a:pt x="3905988" y="0"/>
                </a:cubicBezTo>
                <a:cubicBezTo>
                  <a:pt x="4047390" y="-49433"/>
                  <a:pt x="4229287" y="12051"/>
                  <a:pt x="4339987" y="0"/>
                </a:cubicBezTo>
                <a:cubicBezTo>
                  <a:pt x="4450687" y="-12051"/>
                  <a:pt x="5085351" y="121510"/>
                  <a:pt x="5424984" y="0"/>
                </a:cubicBezTo>
                <a:cubicBezTo>
                  <a:pt x="5455282" y="101801"/>
                  <a:pt x="5380006" y="251873"/>
                  <a:pt x="5424984" y="419499"/>
                </a:cubicBezTo>
                <a:cubicBezTo>
                  <a:pt x="5469962" y="587125"/>
                  <a:pt x="5407667" y="730814"/>
                  <a:pt x="5424984" y="892552"/>
                </a:cubicBezTo>
                <a:cubicBezTo>
                  <a:pt x="5232206" y="916575"/>
                  <a:pt x="5047265" y="857928"/>
                  <a:pt x="4828236" y="892552"/>
                </a:cubicBezTo>
                <a:cubicBezTo>
                  <a:pt x="4609207" y="927176"/>
                  <a:pt x="4499899" y="880013"/>
                  <a:pt x="4231488" y="892552"/>
                </a:cubicBezTo>
                <a:cubicBezTo>
                  <a:pt x="3963077" y="905091"/>
                  <a:pt x="3934913" y="888636"/>
                  <a:pt x="3743239" y="892552"/>
                </a:cubicBezTo>
                <a:cubicBezTo>
                  <a:pt x="3551565" y="896468"/>
                  <a:pt x="3390198" y="827715"/>
                  <a:pt x="3092241" y="892552"/>
                </a:cubicBezTo>
                <a:cubicBezTo>
                  <a:pt x="2794284" y="957389"/>
                  <a:pt x="2786014" y="862675"/>
                  <a:pt x="2658242" y="892552"/>
                </a:cubicBezTo>
                <a:cubicBezTo>
                  <a:pt x="2530470" y="922429"/>
                  <a:pt x="2308658" y="872802"/>
                  <a:pt x="2169994" y="892552"/>
                </a:cubicBezTo>
                <a:cubicBezTo>
                  <a:pt x="2031330" y="912302"/>
                  <a:pt x="1780182" y="863266"/>
                  <a:pt x="1627495" y="892552"/>
                </a:cubicBezTo>
                <a:cubicBezTo>
                  <a:pt x="1474808" y="921838"/>
                  <a:pt x="1310491" y="850896"/>
                  <a:pt x="1139247" y="892552"/>
                </a:cubicBezTo>
                <a:cubicBezTo>
                  <a:pt x="968003" y="934208"/>
                  <a:pt x="880818" y="878297"/>
                  <a:pt x="759498" y="892552"/>
                </a:cubicBezTo>
                <a:cubicBezTo>
                  <a:pt x="638178" y="906807"/>
                  <a:pt x="268264" y="817519"/>
                  <a:pt x="0" y="892552"/>
                </a:cubicBezTo>
                <a:cubicBezTo>
                  <a:pt x="-13485" y="673740"/>
                  <a:pt x="46083" y="636026"/>
                  <a:pt x="0" y="446276"/>
                </a:cubicBezTo>
                <a:cubicBezTo>
                  <a:pt x="-46083" y="256526"/>
                  <a:pt x="6420" y="137319"/>
                  <a:pt x="0" y="0"/>
                </a:cubicBezTo>
                <a:close/>
              </a:path>
            </a:pathLst>
          </a:custGeom>
          <a:noFill/>
          <a:ln w="28575">
            <a:solidFill>
              <a:schemeClr val="accent1"/>
            </a:solidFill>
            <a:extLst>
              <a:ext uri="{C807C97D-BFC1-408E-A445-0C87EB9F89A2}">
                <ask:lineSketchStyleProps xmlns:ask="http://schemas.microsoft.com/office/drawing/2018/sketchyshapes" sd="3499211612">
                  <a:prstGeom prst="rect">
                    <a:avLst/>
                  </a:prstGeom>
                  <ask:type>
                    <ask:lineSketchScribbl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ea typeface="Roboto"/>
              </a:rPr>
              <a:t>Homecoming: September 21-27</a:t>
            </a:r>
            <a:endParaRPr lang="en-US" dirty="0"/>
          </a:p>
          <a:p>
            <a:r>
              <a:rPr lang="en-US" sz="2600" b="1" dirty="0">
                <a:ea typeface="Roboto"/>
                <a:cs typeface="Roboto"/>
              </a:rPr>
              <a:t>Family Weekend: October 24-26</a:t>
            </a:r>
          </a:p>
        </p:txBody>
      </p:sp>
    </p:spTree>
    <p:extLst>
      <p:ext uri="{BB962C8B-B14F-4D97-AF65-F5344CB8AC3E}">
        <p14:creationId xmlns:p14="http://schemas.microsoft.com/office/powerpoint/2010/main" val="170851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5564D-3AB4-45BA-97DB-EF56503E8016}"/>
              </a:ext>
            </a:extLst>
          </p:cNvPr>
          <p:cNvSpPr>
            <a:spLocks noGrp="1"/>
          </p:cNvSpPr>
          <p:nvPr>
            <p:ph type="ctrTitle"/>
          </p:nvPr>
        </p:nvSpPr>
        <p:spPr>
          <a:xfrm>
            <a:off x="266700" y="2184901"/>
            <a:ext cx="7029450" cy="2561760"/>
          </a:xfrm>
        </p:spPr>
        <p:txBody>
          <a:bodyPr>
            <a:normAutofit/>
          </a:bodyPr>
          <a:lstStyle/>
          <a:p>
            <a:pPr algn="ctr"/>
            <a:r>
              <a:rPr lang="en-US" sz="6000">
                <a:latin typeface="Arial"/>
                <a:ea typeface="Roboto"/>
                <a:cs typeface="Arial"/>
              </a:rPr>
              <a:t>Text Questions to: (319) 853-8020 </a:t>
            </a:r>
            <a:endParaRPr lang="en-US" sz="6000"/>
          </a:p>
        </p:txBody>
      </p:sp>
      <p:pic>
        <p:nvPicPr>
          <p:cNvPr id="6" name="Picture Placeholder 5" descr="A group of people walking on a sidewalk&#10;&#10;Description automatically generated">
            <a:extLst>
              <a:ext uri="{FF2B5EF4-FFF2-40B4-BE49-F238E27FC236}">
                <a16:creationId xmlns:a16="http://schemas.microsoft.com/office/drawing/2014/main" id="{C01F7DD5-4A76-559C-6BC0-CAE86646A44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801" r="27801"/>
          <a:stretch>
            <a:fillRect/>
          </a:stretch>
        </p:blipFill>
        <p:spPr/>
      </p:pic>
    </p:spTree>
    <p:extLst>
      <p:ext uri="{BB962C8B-B14F-4D97-AF65-F5344CB8AC3E}">
        <p14:creationId xmlns:p14="http://schemas.microsoft.com/office/powerpoint/2010/main" val="25636388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852F-C61C-4E46-996D-B71E17E0A578}"/>
              </a:ext>
            </a:extLst>
          </p:cNvPr>
          <p:cNvSpPr>
            <a:spLocks noGrp="1"/>
          </p:cNvSpPr>
          <p:nvPr>
            <p:ph type="ctrTitle"/>
          </p:nvPr>
        </p:nvSpPr>
        <p:spPr>
          <a:xfrm>
            <a:off x="952500" y="2805221"/>
            <a:ext cx="10782300" cy="759907"/>
          </a:xfrm>
        </p:spPr>
        <p:txBody>
          <a:bodyPr>
            <a:normAutofit fontScale="90000"/>
          </a:bodyPr>
          <a:lstStyle/>
          <a:p>
            <a:r>
              <a:rPr lang="en-US" dirty="0">
                <a:ea typeface="Roboto Black"/>
                <a:cs typeface="Arial"/>
              </a:rPr>
              <a:t>Thank You!</a:t>
            </a:r>
            <a:endParaRPr lang="en-US" dirty="0"/>
          </a:p>
        </p:txBody>
      </p:sp>
      <p:sp>
        <p:nvSpPr>
          <p:cNvPr id="3" name="Subtitle 2">
            <a:extLst>
              <a:ext uri="{FF2B5EF4-FFF2-40B4-BE49-F238E27FC236}">
                <a16:creationId xmlns:a16="http://schemas.microsoft.com/office/drawing/2014/main" id="{2F4633A3-8C13-4A1E-B8A9-31EE71F7DCD2}"/>
              </a:ext>
            </a:extLst>
          </p:cNvPr>
          <p:cNvSpPr>
            <a:spLocks noGrp="1"/>
          </p:cNvSpPr>
          <p:nvPr>
            <p:ph type="subTitle" idx="1"/>
          </p:nvPr>
        </p:nvSpPr>
        <p:spPr>
          <a:xfrm>
            <a:off x="952500" y="3791876"/>
            <a:ext cx="10286999" cy="407460"/>
          </a:xfrm>
        </p:spPr>
        <p:txBody>
          <a:bodyPr>
            <a:normAutofit/>
          </a:bodyPr>
          <a:lstStyle/>
          <a:p>
            <a:r>
              <a:rPr lang="en-US"/>
              <a:t>Leadership and Engagement at the University of Iowa</a:t>
            </a:r>
          </a:p>
        </p:txBody>
      </p:sp>
    </p:spTree>
    <p:extLst>
      <p:ext uri="{BB962C8B-B14F-4D97-AF65-F5344CB8AC3E}">
        <p14:creationId xmlns:p14="http://schemas.microsoft.com/office/powerpoint/2010/main" val="2261497617"/>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Props1.xml><?xml version="1.0" encoding="utf-8"?>
<ds:datastoreItem xmlns:ds="http://schemas.openxmlformats.org/officeDocument/2006/customXml" ds:itemID="{1DABBEB8-87D7-4F18-BFC3-7DEC42A7C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097c49-d204-46f0-9a6e-130a1a8e739a"/>
    <ds:schemaRef ds:uri="026e4486-4a10-437f-a0a4-440e4e9e7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097FFD54-27B0-415C-8654-D843242BD071}">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e097c49-d204-46f0-9a6e-130a1a8e739a"/>
    <ds:schemaRef ds:uri="026e4486-4a10-437f-a0a4-440e4e9e7960"/>
  </ds:schemaRefs>
</ds:datastoreItem>
</file>

<file path=docProps/app.xml><?xml version="1.0" encoding="utf-8"?>
<Properties xmlns="http://schemas.openxmlformats.org/officeDocument/2006/extended-properties" xmlns:vt="http://schemas.openxmlformats.org/officeDocument/2006/docPropsVTypes">
  <TotalTime>0</TotalTime>
  <Words>913</Words>
  <Application>Microsoft Office PowerPoint</Application>
  <PresentationFormat>Widescreen</PresentationFormat>
  <Paragraphs>99</Paragraphs>
  <Slides>9</Slides>
  <Notes>5</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Student Engagement and Belonging</vt:lpstr>
      <vt:lpstr>Leadership and Engagement</vt:lpstr>
      <vt:lpstr>Fraternity and Sorority Life       Belong, Serve, Lead, Thrive, Succeed </vt:lpstr>
      <vt:lpstr>Leadership, Service, and Civic Engagement</vt:lpstr>
      <vt:lpstr>Multicultural and International Student Support and Engagement</vt:lpstr>
      <vt:lpstr>Student Engagement and Campus Programs</vt:lpstr>
      <vt:lpstr>PowerPoint Presentation</vt:lpstr>
      <vt:lpstr>Text Questions to: (319) 853-8020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Evans, Keniese R</cp:lastModifiedBy>
  <cp:revision>576</cp:revision>
  <dcterms:created xsi:type="dcterms:W3CDTF">2020-01-21T18:13:39Z</dcterms:created>
  <dcterms:modified xsi:type="dcterms:W3CDTF">2025-06-09T20:18:23Z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y fmtid="{D5CDD505-2E9C-101B-9397-08002B2CF9AE}" pid="3" name="MediaServiceImageTags">
    <vt:lpwstr/>
  </property>
</Properties>
</file>