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58" r:id="rId5"/>
    <p:sldId id="346" r:id="rId6"/>
    <p:sldId id="355" r:id="rId7"/>
    <p:sldId id="387" r:id="rId8"/>
    <p:sldId id="338" r:id="rId9"/>
    <p:sldId id="398" r:id="rId10"/>
    <p:sldId id="350" r:id="rId11"/>
    <p:sldId id="391" r:id="rId12"/>
    <p:sldId id="397" r:id="rId13"/>
    <p:sldId id="349" r:id="rId14"/>
    <p:sldId id="353" r:id="rId15"/>
    <p:sldId id="400" r:id="rId16"/>
    <p:sldId id="354" r:id="rId17"/>
    <p:sldId id="361" r:id="rId18"/>
    <p:sldId id="366" r:id="rId19"/>
    <p:sldId id="399" r:id="rId20"/>
    <p:sldId id="358" r:id="rId21"/>
    <p:sldId id="362" r:id="rId22"/>
    <p:sldId id="364" r:id="rId23"/>
    <p:sldId id="367" r:id="rId24"/>
    <p:sldId id="370" r:id="rId25"/>
    <p:sldId id="369" r:id="rId26"/>
    <p:sldId id="371" r:id="rId27"/>
    <p:sldId id="373" r:id="rId28"/>
    <p:sldId id="386" r:id="rId29"/>
    <p:sldId id="392" r:id="rId30"/>
    <p:sldId id="394" r:id="rId31"/>
    <p:sldId id="372" r:id="rId32"/>
    <p:sldId id="376" r:id="rId33"/>
    <p:sldId id="395" r:id="rId34"/>
    <p:sldId id="378" r:id="rId35"/>
    <p:sldId id="380" r:id="rId36"/>
    <p:sldId id="382" r:id="rId37"/>
    <p:sldId id="267"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56EB16-7022-967E-6665-BDD168C6766F}" name="Bruce, Hayley E" initials="HB" userId="S::hbruce@uiowa.edu::7e4b235f-5d1c-4300-9cae-a4ab592173ff" providerId="AD"/>
  <p188:author id="{A1DEC049-0B76-92DF-29D7-235D164D17F1}" name="Tyrrell, Travis J" initials="TJ" userId="S::tjtyrrell@uiowa.edu::f537bc1f-8696-413c-9ace-319046a92bc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44E2E-1004-4CEF-9813-71CF8D0A759D}" v="115" dt="2025-05-22T20:01:59.475"/>
    <p1510:client id="{43081142-E119-47B1-A84D-876C509999ED}" v="80" dt="2025-05-23T15:23:00.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3"/>
  </p:normalViewPr>
  <p:slideViewPr>
    <p:cSldViewPr snapToGrid="0">
      <p:cViewPr varScale="1">
        <p:scale>
          <a:sx n="113" d="100"/>
          <a:sy n="113" d="100"/>
        </p:scale>
        <p:origin x="76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1C830E4C-56B7-2443-B370-610F8D1BCD9C}" type="datetimeFigureOut">
              <a:rPr lang="en-US" smtClean="0"/>
              <a:t>5/23/25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CBCD2FD1-B169-9B41-A890-0ECD81C3476C}" type="datetimeFigureOut">
              <a:rPr lang="en-US" smtClean="0"/>
              <a:t>5/23/25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panose="020F0502020204030204"/>
                <a:cs typeface="Calibri" panose="020F0502020204030204"/>
              </a:rPr>
              <a:t>Welcome attendees &amp; introduce yourself</a:t>
            </a:r>
          </a:p>
          <a:p>
            <a:pPr marL="685800" lvl="1" indent="-228600">
              <a:buFont typeface="Courier New"/>
              <a:buChar char="o"/>
            </a:pPr>
            <a:r>
              <a:rPr lang="en-US">
                <a:ea typeface="Calibri" panose="020F0502020204030204"/>
                <a:cs typeface="Calibri" panose="020F0502020204030204"/>
              </a:rPr>
              <a:t>Years of service</a:t>
            </a:r>
          </a:p>
          <a:p>
            <a:pPr marL="685800" lvl="1" indent="-228600">
              <a:buFont typeface="Courier New"/>
              <a:buChar char="o"/>
            </a:pPr>
            <a:r>
              <a:rPr lang="en-US">
                <a:ea typeface="Calibri" panose="020F0502020204030204"/>
                <a:cs typeface="Calibri" panose="020F0502020204030204"/>
              </a:rPr>
              <a:t>Current Shift</a:t>
            </a:r>
          </a:p>
          <a:p>
            <a:pPr marL="685800" lvl="1" indent="-228600">
              <a:buFont typeface="Courier New"/>
              <a:buChar char="o"/>
            </a:pPr>
            <a:r>
              <a:rPr lang="en-US">
                <a:ea typeface="Calibri" panose="020F0502020204030204"/>
                <a:cs typeface="Calibri" panose="020F0502020204030204"/>
              </a:rPr>
              <a:t>Special assignments, if applicable</a:t>
            </a: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358101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might want to take your phones out, we have QR codes coming that will connect you to campus resources.</a:t>
            </a:r>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331099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Operated by professional and student security staff</a:t>
            </a:r>
            <a:endParaRPr lang="en-US"/>
          </a:p>
          <a:p>
            <a:pPr marL="228600" indent="-228600">
              <a:buAutoNum type="arabicPeriod"/>
            </a:pPr>
            <a:r>
              <a:rPr lang="en-US">
                <a:ea typeface="Calibri"/>
                <a:cs typeface="Calibri"/>
              </a:rPr>
              <a:t>Scan the QR code to learn more about how to use Nite Ride and the boundary map for </a:t>
            </a:r>
            <a:r>
              <a:rPr lang="en-US" err="1">
                <a:ea typeface="Calibri"/>
                <a:cs typeface="Calibri"/>
              </a:rPr>
              <a:t>Nite</a:t>
            </a:r>
            <a:r>
              <a:rPr lang="en-US">
                <a:ea typeface="Calibri"/>
                <a:cs typeface="Calibri"/>
              </a:rPr>
              <a:t> Ride</a:t>
            </a:r>
          </a:p>
          <a:p>
            <a:pPr marL="228600" indent="-228600">
              <a:buAutoNum type="arabicPeriod"/>
            </a:pPr>
            <a:r>
              <a:rPr lang="en-US">
                <a:ea typeface="Calibri"/>
                <a:cs typeface="Calibri"/>
              </a:rPr>
              <a:t>Price for express service increases with distance &amp; number of people</a:t>
            </a:r>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90109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48F13-4321-0EE1-E903-0B700A106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C88DF-DA4F-0505-65E1-DE0431F46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38FD1-5DD0-ABEF-9260-6BEDC2FE4AE5}"/>
              </a:ext>
            </a:extLst>
          </p:cNvPr>
          <p:cNvSpPr>
            <a:spLocks noGrp="1"/>
          </p:cNvSpPr>
          <p:nvPr>
            <p:ph type="body" idx="1"/>
          </p:nvPr>
        </p:nvSpPr>
        <p:spPr/>
        <p:txBody>
          <a:bodyPr/>
          <a:lstStyle/>
          <a:p>
            <a:pPr marL="228600" indent="-228600">
              <a:buAutoNum type="arabicPeriod"/>
            </a:pPr>
            <a:r>
              <a:rPr lang="en-US">
                <a:ea typeface="Calibri"/>
                <a:cs typeface="Calibri"/>
              </a:rPr>
              <a:t>Operated by professional and student security staff</a:t>
            </a:r>
            <a:endParaRPr lang="en-US"/>
          </a:p>
          <a:p>
            <a:pPr marL="228600" indent="-228600">
              <a:buAutoNum type="arabicPeriod"/>
            </a:pPr>
            <a:r>
              <a:rPr lang="en-US">
                <a:ea typeface="Calibri"/>
                <a:cs typeface="Calibri"/>
              </a:rPr>
              <a:t>Scan the QR code to learn more about how to use Nite Ride and the boundary map for </a:t>
            </a:r>
            <a:r>
              <a:rPr lang="en-US" err="1">
                <a:ea typeface="Calibri"/>
                <a:cs typeface="Calibri"/>
              </a:rPr>
              <a:t>Nite</a:t>
            </a:r>
            <a:r>
              <a:rPr lang="en-US">
                <a:ea typeface="Calibri"/>
                <a:cs typeface="Calibri"/>
              </a:rPr>
              <a:t> Ride</a:t>
            </a:r>
          </a:p>
          <a:p>
            <a:pPr marL="228600" indent="-228600">
              <a:buAutoNum type="arabicPeriod"/>
            </a:pPr>
            <a:r>
              <a:rPr lang="en-US">
                <a:ea typeface="Calibri"/>
                <a:cs typeface="Calibri"/>
              </a:rPr>
              <a:t>Price for express service increases with distance &amp; number of people</a:t>
            </a:r>
          </a:p>
        </p:txBody>
      </p:sp>
      <p:sp>
        <p:nvSpPr>
          <p:cNvPr id="4" name="Slide Number Placeholder 3">
            <a:extLst>
              <a:ext uri="{FF2B5EF4-FFF2-40B4-BE49-F238E27FC236}">
                <a16:creationId xmlns:a16="http://schemas.microsoft.com/office/drawing/2014/main" id="{ABA534AC-1F45-D336-4374-D4625FC6908A}"/>
              </a:ext>
            </a:extLst>
          </p:cNvPr>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2099514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Use the QR code to download the app where your student can utilize different resources to stay safe on campus</a:t>
            </a:r>
          </a:p>
          <a:p>
            <a:pPr marL="228600" indent="-228600">
              <a:buAutoNum type="arabicPeriod"/>
            </a:pPr>
            <a:r>
              <a:rPr lang="en-US">
                <a:ea typeface="Calibri"/>
                <a:cs typeface="Calibri"/>
              </a:rPr>
              <a:t>Your student can set you as their guardian, Campus Safety, or a friend/room mate</a:t>
            </a:r>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113346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Registering your bike with Bike Index is free and voluntary. It creates a record of ownership, and may help us return it to you if it is stolen.</a:t>
            </a:r>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a:p>
        </p:txBody>
      </p:sp>
    </p:spTree>
    <p:extLst>
      <p:ext uri="{BB962C8B-B14F-4D97-AF65-F5344CB8AC3E}">
        <p14:creationId xmlns:p14="http://schemas.microsoft.com/office/powerpoint/2010/main" val="1897744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We offer 11 total courses you can take to stay informed and prepared to stay safe and enjoy your Iowa experience! </a:t>
            </a:r>
            <a:endParaRPr lang="en-US"/>
          </a:p>
          <a:p>
            <a:pPr marL="228600" indent="-228600">
              <a:buAutoNum type="arabicPeriod"/>
            </a:pPr>
            <a:r>
              <a:rPr lang="en-US">
                <a:ea typeface="Calibri" panose="020F0502020204030204"/>
                <a:cs typeface="Calibri" panose="020F0502020204030204"/>
              </a:rPr>
              <a:t>The QR code will take you to a page where you can learn more about each course and how to sign up.</a:t>
            </a:r>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a:p>
        </p:txBody>
      </p:sp>
    </p:spTree>
    <p:extLst>
      <p:ext uri="{BB962C8B-B14F-4D97-AF65-F5344CB8AC3E}">
        <p14:creationId xmlns:p14="http://schemas.microsoft.com/office/powerpoint/2010/main" val="362584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If you find something and want to turn it in, this is the place to do so. If it is outside business hours, you can submit found items in the police station lobby in the basement of the University Capitol Centre/Old Capitol Mall.</a:t>
            </a:r>
          </a:p>
          <a:p>
            <a:pPr marL="228600" indent="-228600">
              <a:buAutoNum type="arabicPeriod"/>
            </a:pPr>
            <a:r>
              <a:rPr lang="en-US">
                <a:ea typeface="Calibri"/>
                <a:cs typeface="Calibri"/>
              </a:rPr>
              <a:t>If you lose something,  you can also submit a claim so we can contact you if your item is found.</a:t>
            </a:r>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a:p>
        </p:txBody>
      </p:sp>
    </p:spTree>
    <p:extLst>
      <p:ext uri="{BB962C8B-B14F-4D97-AF65-F5344CB8AC3E}">
        <p14:creationId xmlns:p14="http://schemas.microsoft.com/office/powerpoint/2010/main" val="37044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a:p>
        </p:txBody>
      </p:sp>
    </p:spTree>
    <p:extLst>
      <p:ext uri="{BB962C8B-B14F-4D97-AF65-F5344CB8AC3E}">
        <p14:creationId xmlns:p14="http://schemas.microsoft.com/office/powerpoint/2010/main" val="422750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Hawk Alerts get sent out when there is something happening that could harm the university community</a:t>
            </a:r>
            <a:endParaRPr lang="en-US"/>
          </a:p>
          <a:p>
            <a:pPr lvl="1" indent="-228600">
              <a:buFont typeface="Courier New"/>
              <a:buChar char="o"/>
            </a:pPr>
            <a:r>
              <a:rPr lang="en-US">
                <a:ea typeface="Calibri"/>
                <a:cs typeface="Calibri"/>
              </a:rPr>
              <a:t>Examples from this spring include a tornado warning, a potentially violent individual, a gas line break, and the "all-clear" message when the situation stabilized</a:t>
            </a:r>
            <a:endParaRPr lang="en-US"/>
          </a:p>
          <a:p>
            <a:pPr indent="-228600">
              <a:buAutoNum type="arabicPeriod"/>
            </a:pPr>
            <a:r>
              <a:rPr lang="en-US"/>
              <a:t>Students should review and update their Hawk Alert settings in MyUI. Make sure everything is current!</a:t>
            </a:r>
            <a:endParaRPr lang="en-US">
              <a:ea typeface="Calibri"/>
              <a:cs typeface="Calibri"/>
            </a:endParaRPr>
          </a:p>
          <a:p>
            <a:pPr indent="-228600">
              <a:buAutoNum type="arabicPeriod"/>
            </a:pPr>
            <a:r>
              <a:rPr lang="en-US">
                <a:ea typeface="Calibri"/>
                <a:cs typeface="Calibri"/>
              </a:rPr>
              <a:t>These alerts are only sent directly to people with a UI email (students, faculty, staff)</a:t>
            </a:r>
          </a:p>
          <a:p>
            <a:pPr indent="-228600">
              <a:buAutoNum type="arabicPeriod"/>
            </a:pPr>
            <a:r>
              <a:rPr lang="en-US">
                <a:ea typeface="Calibri"/>
                <a:cs typeface="Calibri"/>
              </a:rPr>
              <a:t>Hawk Alerts are focused on those on campus because sending to a wider audience can slow down the messaging for those on campus.</a:t>
            </a:r>
          </a:p>
          <a:p>
            <a:pPr indent="-228600">
              <a:buAutoNum type="arabicPeriod"/>
            </a:pPr>
            <a:r>
              <a:rPr lang="en-US">
                <a:ea typeface="Calibri"/>
                <a:cs typeface="Calibri"/>
              </a:rPr>
              <a:t>For everyone else, we post them on our website and Twitter/X account</a:t>
            </a:r>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a:p>
        </p:txBody>
      </p:sp>
    </p:spTree>
    <p:extLst>
      <p:ext uri="{BB962C8B-B14F-4D97-AF65-F5344CB8AC3E}">
        <p14:creationId xmlns:p14="http://schemas.microsoft.com/office/powerpoint/2010/main" val="226830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These are for past incidents where widespread knowledge could increase safety within the University community</a:t>
            </a:r>
          </a:p>
          <a:p>
            <a:pPr marL="228600" indent="-228600">
              <a:buAutoNum type="arabicPeriod"/>
            </a:pPr>
            <a:r>
              <a:rPr lang="en-US">
                <a:ea typeface="Calibri"/>
                <a:cs typeface="Calibri"/>
              </a:rPr>
              <a:t>These are for Clery Crimes, including: </a:t>
            </a:r>
            <a:endParaRPr lang="en-US"/>
          </a:p>
          <a:p>
            <a:pPr lvl="1" indent="-228600">
              <a:buFont typeface="Courier New"/>
              <a:buChar char="o"/>
            </a:pPr>
            <a:r>
              <a:rPr lang="en-US"/>
              <a:t>Murder</a:t>
            </a:r>
          </a:p>
          <a:p>
            <a:pPr lvl="1" indent="-228600">
              <a:buFont typeface="Courier New"/>
              <a:buChar char="o"/>
            </a:pPr>
            <a:r>
              <a:rPr lang="en-US"/>
              <a:t>Manslaughter</a:t>
            </a:r>
          </a:p>
          <a:p>
            <a:pPr lvl="1" indent="-228600">
              <a:buFont typeface="Courier New"/>
              <a:buChar char="o"/>
            </a:pPr>
            <a:r>
              <a:rPr lang="en-US"/>
              <a:t>Sex offenses</a:t>
            </a:r>
          </a:p>
          <a:p>
            <a:pPr lvl="1" indent="-228600">
              <a:buFont typeface="Courier New"/>
              <a:buChar char="o"/>
            </a:pPr>
            <a:r>
              <a:rPr lang="en-US"/>
              <a:t>Robbery</a:t>
            </a:r>
            <a:endParaRPr lang="en-US">
              <a:ea typeface="Calibri"/>
              <a:cs typeface="Calibri"/>
            </a:endParaRPr>
          </a:p>
          <a:p>
            <a:pPr lvl="1" indent="-228600">
              <a:buFont typeface="Courier New"/>
              <a:buChar char="o"/>
            </a:pPr>
            <a:r>
              <a:rPr lang="en-US"/>
              <a:t>Burglary</a:t>
            </a:r>
            <a:endParaRPr lang="en-US">
              <a:ea typeface="Calibri"/>
              <a:cs typeface="Calibri"/>
            </a:endParaRPr>
          </a:p>
          <a:p>
            <a:pPr lvl="1" indent="-228600">
              <a:buFont typeface="Courier New"/>
              <a:buChar char="o"/>
            </a:pPr>
            <a:r>
              <a:rPr lang="en-US"/>
              <a:t>Aggravated assault</a:t>
            </a:r>
          </a:p>
          <a:p>
            <a:pPr lvl="1" indent="-228600">
              <a:buFont typeface="Courier New"/>
              <a:buChar char="o"/>
            </a:pPr>
            <a:r>
              <a:rPr lang="en-US"/>
              <a:t>Arson</a:t>
            </a:r>
            <a:endParaRPr lang="en-US">
              <a:ea typeface="Calibri"/>
              <a:cs typeface="Calibri"/>
            </a:endParaRPr>
          </a:p>
          <a:p>
            <a:pPr lvl="1" indent="-228600">
              <a:buFont typeface="Courier New"/>
              <a:buChar char="o"/>
            </a:pPr>
            <a:r>
              <a:rPr lang="en-US"/>
              <a:t>Motor vehicle theft</a:t>
            </a:r>
          </a:p>
          <a:p>
            <a:pPr lvl="1" indent="-228600">
              <a:buFont typeface="Courier New"/>
              <a:buChar char="o"/>
            </a:pPr>
            <a:r>
              <a:rPr lang="en-US"/>
              <a:t>Domestic/dating violence</a:t>
            </a:r>
          </a:p>
          <a:p>
            <a:pPr lvl="1" indent="-228600">
              <a:buFont typeface="Courier New"/>
              <a:buChar char="o"/>
            </a:pPr>
            <a:r>
              <a:rPr lang="en-US"/>
              <a:t>Stalking</a:t>
            </a:r>
          </a:p>
          <a:p>
            <a:pPr lvl="1" indent="-228600">
              <a:buFont typeface="Courier New"/>
              <a:buChar char="o"/>
            </a:pPr>
            <a:r>
              <a:rPr lang="en-US"/>
              <a:t>Hate crimes</a:t>
            </a:r>
            <a:endParaRPr lang="en-US">
              <a:ea typeface="Calibri"/>
              <a:cs typeface="Calibri"/>
            </a:endParaRPr>
          </a:p>
          <a:p>
            <a:pPr marL="228600" indent="-228600">
              <a:buAutoNum type="arabicPeriod"/>
            </a:pPr>
            <a:r>
              <a:rPr lang="en-US"/>
              <a:t>These alerts are only sent directly to people with a UI email (students, faculty, staff)</a:t>
            </a:r>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a:p>
        </p:txBody>
      </p:sp>
    </p:spTree>
    <p:extLst>
      <p:ext uri="{BB962C8B-B14F-4D97-AF65-F5344CB8AC3E}">
        <p14:creationId xmlns:p14="http://schemas.microsoft.com/office/powerpoint/2010/main" val="425499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Campus Safety Overview</a:t>
            </a:r>
          </a:p>
          <a:p>
            <a:pPr marL="228600" indent="-228600">
              <a:buAutoNum type="arabicPeriod"/>
            </a:pPr>
            <a:r>
              <a:rPr lang="en-US">
                <a:ea typeface="Calibri"/>
                <a:cs typeface="Calibri"/>
              </a:rPr>
              <a:t>Our 8 departments are listed above.</a:t>
            </a:r>
          </a:p>
          <a:p>
            <a:pPr marL="228600" indent="-228600">
              <a:buAutoNum type="arabicPeriod"/>
            </a:pPr>
            <a:r>
              <a:rPr lang="en-US">
                <a:ea typeface="Calibri"/>
                <a:cs typeface="Calibri"/>
              </a:rPr>
              <a:t>We will highlight three in more depth today.</a:t>
            </a:r>
          </a:p>
          <a:p>
            <a:pPr marL="171450" indent="-171450">
              <a:spcBef>
                <a:spcPts val="1000"/>
              </a:spcBef>
              <a:buAutoNum type="arabicPeriod"/>
            </a:pPr>
            <a:endParaRPr lang="en-US" b="1">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279942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We've told you who we are, who we partner with, what we can offer you, but the most important part is next.</a:t>
            </a:r>
          </a:p>
          <a:p>
            <a:pPr marL="228600" indent="-228600">
              <a:buAutoNum type="arabicPeriod"/>
            </a:pPr>
            <a:r>
              <a:rPr lang="en-US">
                <a:ea typeface="Calibri"/>
                <a:cs typeface="Calibri"/>
              </a:rPr>
              <a:t>In this next section, let's talk about actions YOU can take to protect yourself and those around you.</a:t>
            </a:r>
          </a:p>
        </p:txBody>
      </p:sp>
      <p:sp>
        <p:nvSpPr>
          <p:cNvPr id="4" name="Slide Number Placeholder 3"/>
          <p:cNvSpPr>
            <a:spLocks noGrp="1"/>
          </p:cNvSpPr>
          <p:nvPr>
            <p:ph type="sldNum" sz="quarter" idx="5"/>
          </p:nvPr>
        </p:nvSpPr>
        <p:spPr/>
        <p:txBody>
          <a:bodyPr/>
          <a:lstStyle/>
          <a:p>
            <a:fld id="{769943EA-69D9-7E49-97CD-A49926F617C9}" type="slidenum">
              <a:rPr lang="en-US" smtClean="0"/>
              <a:t>20</a:t>
            </a:fld>
            <a:endParaRPr lang="en-US"/>
          </a:p>
        </p:txBody>
      </p:sp>
    </p:spTree>
    <p:extLst>
      <p:ext uri="{BB962C8B-B14F-4D97-AF65-F5344CB8AC3E}">
        <p14:creationId xmlns:p14="http://schemas.microsoft.com/office/powerpoint/2010/main" val="344191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Whether in a residence hall or an off-campus property, here are some steps your student can take.</a:t>
            </a:r>
            <a:endParaRPr lang="en-US">
              <a:ea typeface="Calibri"/>
              <a:cs typeface="Calibri"/>
            </a:endParaRPr>
          </a:p>
          <a:p>
            <a:pPr lvl="1" indent="-228600">
              <a:buFont typeface="Courier New"/>
              <a:buChar char="o"/>
            </a:pPr>
            <a:r>
              <a:rPr lang="en-US">
                <a:ea typeface="Calibri"/>
                <a:cs typeface="Calibri"/>
              </a:rPr>
              <a:t>A locked door is an extra layer of security that only works if the lock is engaged!</a:t>
            </a:r>
          </a:p>
          <a:p>
            <a:pPr marL="400050" lvl="1" indent="-171450">
              <a:buFont typeface="Courier New"/>
              <a:buChar char="o"/>
            </a:pPr>
            <a:r>
              <a:rPr lang="en-US">
                <a:ea typeface="Calibri"/>
                <a:cs typeface="Calibri"/>
              </a:rPr>
              <a:t>Holding open a secure door for someone coming in behind you could result in someone who does not belong getting access to residential areas.</a:t>
            </a:r>
          </a:p>
          <a:p>
            <a:pPr marL="400050" lvl="1" indent="-171450">
              <a:buFont typeface="Courier New"/>
              <a:buChar char="o"/>
            </a:pPr>
            <a:r>
              <a:rPr lang="en-US">
                <a:ea typeface="Calibri"/>
                <a:cs typeface="Calibri"/>
              </a:rPr>
              <a:t>Be mindful about leaving keys or Iowa One Card where someone else could access them, avoid giving either to someone else to use. </a:t>
            </a:r>
          </a:p>
          <a:p>
            <a:pPr marL="400050" lvl="1" indent="-171450">
              <a:buFont typeface="Courier New"/>
              <a:buChar char="o"/>
            </a:pPr>
            <a:r>
              <a:rPr lang="en-US">
                <a:ea typeface="Calibri"/>
                <a:cs typeface="Calibri"/>
              </a:rPr>
              <a:t>Watching their belongings is crucial, we receive theft reports of laundry left unattended, gym bags taken out of unlocked lockers. The more you keep an eye on your belongings, the less likely it can be taken without your knowledge</a:t>
            </a:r>
          </a:p>
          <a:p>
            <a:pPr marL="400050" lvl="1" indent="-171450">
              <a:buFont typeface="Courier New"/>
              <a:buChar char="o"/>
            </a:pPr>
            <a:r>
              <a:rPr lang="en-US">
                <a:ea typeface="Calibri"/>
                <a:cs typeface="Calibri"/>
              </a:rPr>
              <a:t>If someone is knocking at the door, trying to make a delivery, or gain access to their residence, use the peephole, look through a window, or ask who is there. If something seems 'off,' calling the police can help to document and/or diffuse the situation</a:t>
            </a:r>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a:p>
        </p:txBody>
      </p:sp>
    </p:spTree>
    <p:extLst>
      <p:ext uri="{BB962C8B-B14F-4D97-AF65-F5344CB8AC3E}">
        <p14:creationId xmlns:p14="http://schemas.microsoft.com/office/powerpoint/2010/main" val="146234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Day to day, being aware of what is around you can help you notice things that you might not if you are looking at your phone, listening to music, or not paying attention. Both from a safety perspective and exploring their new home, being open to what is around them can improve their experience.</a:t>
            </a:r>
            <a:endParaRPr lang="en-US"/>
          </a:p>
          <a:p>
            <a:pPr marL="171450" indent="-171450">
              <a:buAutoNum type="arabicPeriod"/>
            </a:pPr>
            <a:r>
              <a:rPr lang="en-US">
                <a:ea typeface="Calibri"/>
                <a:cs typeface="Calibri"/>
              </a:rPr>
              <a:t>As we will talk about in the next slide, the things your student posts online can be viewed fairly easily, and once it is out there, it is almost always permanently out there. People may try to use this to gain access to your student.</a:t>
            </a:r>
          </a:p>
          <a:p>
            <a:pPr marL="171450" indent="-171450">
              <a:buAutoNum type="arabicPeriod"/>
            </a:pPr>
            <a:r>
              <a:rPr lang="en-US">
                <a:ea typeface="Calibri"/>
                <a:cs typeface="Calibri"/>
              </a:rPr>
              <a:t>Most importantly, if your student sees something, have them say something to us, a professor, advisor, RA so we can take action.</a:t>
            </a:r>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a:p>
        </p:txBody>
      </p:sp>
    </p:spTree>
    <p:extLst>
      <p:ext uri="{BB962C8B-B14F-4D97-AF65-F5344CB8AC3E}">
        <p14:creationId xmlns:p14="http://schemas.microsoft.com/office/powerpoint/2010/main" val="2835944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u="none" strike="noStrike">
                <a:solidFill>
                  <a:srgbClr val="000000"/>
                </a:solidFill>
                <a:effectLst/>
                <a:latin typeface="Times New Roman"/>
                <a:cs typeface="Times New Roman"/>
              </a:rPr>
              <a:t>Tell your student, if for any reason, they are contacted by individual to extort money from them to call the police.</a:t>
            </a:r>
            <a:r>
              <a:rPr lang="en-US">
                <a:solidFill>
                  <a:srgbClr val="000000"/>
                </a:solidFill>
                <a:latin typeface="Times New Roman"/>
                <a:cs typeface="Times New Roman"/>
              </a:rPr>
              <a:t> </a:t>
            </a:r>
            <a:endParaRPr lang="en-US">
              <a:solidFill>
                <a:srgbClr val="000000"/>
              </a:solidFill>
              <a:latin typeface="Calibri" panose="020F0502020204030204"/>
              <a:ea typeface="Calibri" panose="020F0502020204030204"/>
              <a:cs typeface="Calibri" panose="020F0502020204030204"/>
            </a:endParaRPr>
          </a:p>
          <a:p>
            <a:pPr marL="228600" indent="-228600">
              <a:buAutoNum type="arabicPeriod"/>
            </a:pPr>
            <a:r>
              <a:rPr lang="en-US" b="0" i="0" u="none" strike="noStrike">
                <a:solidFill>
                  <a:srgbClr val="000000"/>
                </a:solidFill>
                <a:effectLst/>
                <a:latin typeface="Times New Roman"/>
                <a:cs typeface="Times New Roman"/>
              </a:rPr>
              <a:t>Every year, students are extorted financially because they did something in front of their camera of their laptop.</a:t>
            </a:r>
            <a:r>
              <a:rPr lang="en-US">
                <a:solidFill>
                  <a:srgbClr val="000000"/>
                </a:solidFill>
                <a:latin typeface="Times New Roman"/>
                <a:cs typeface="Times New Roman"/>
              </a:rPr>
              <a:t> </a:t>
            </a:r>
            <a:endParaRPr lang="en-US">
              <a:solidFill>
                <a:srgbClr val="000000"/>
              </a:solidFill>
              <a:latin typeface="Calibri" panose="020F0502020204030204"/>
              <a:ea typeface="Calibri" panose="020F0502020204030204"/>
              <a:cs typeface="Calibri" panose="020F0502020204030204"/>
            </a:endParaRPr>
          </a:p>
          <a:p>
            <a:pPr marL="228600" indent="-228600">
              <a:buAutoNum type="arabicPeriod"/>
            </a:pPr>
            <a:r>
              <a:rPr lang="en-US" b="0" i="0" u="none" strike="noStrike">
                <a:solidFill>
                  <a:srgbClr val="000000"/>
                </a:solidFill>
                <a:effectLst/>
                <a:latin typeface="Times New Roman"/>
                <a:cs typeface="Times New Roman"/>
              </a:rPr>
              <a:t>Now the other person is trying to get money.</a:t>
            </a:r>
            <a:r>
              <a:rPr lang="en-US">
                <a:solidFill>
                  <a:srgbClr val="000000"/>
                </a:solidFill>
                <a:latin typeface="Times New Roman"/>
                <a:cs typeface="Times New Roman"/>
              </a:rPr>
              <a:t> </a:t>
            </a:r>
            <a:endParaRPr lang="en-US">
              <a:solidFill>
                <a:srgbClr val="000000"/>
              </a:solidFill>
              <a:latin typeface="Calibri"/>
              <a:ea typeface="Calibri"/>
              <a:cs typeface="Calibri"/>
            </a:endParaRPr>
          </a:p>
          <a:p>
            <a:pPr marL="228600" indent="-228600">
              <a:buAutoNum type="arabicPeriod"/>
            </a:pPr>
            <a:r>
              <a:rPr lang="en-US" b="0" i="0" u="none" strike="noStrike">
                <a:solidFill>
                  <a:srgbClr val="000000"/>
                </a:solidFill>
                <a:effectLst/>
                <a:latin typeface="Times New Roman"/>
                <a:cs typeface="Times New Roman"/>
              </a:rPr>
              <a:t>Other reasons can be missing court, parking tickets, etc... Tell them to call UI Police first and we can help them before they lose any money.</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a:p>
        </p:txBody>
      </p:sp>
    </p:spTree>
    <p:extLst>
      <p:ext uri="{BB962C8B-B14F-4D97-AF65-F5344CB8AC3E}">
        <p14:creationId xmlns:p14="http://schemas.microsoft.com/office/powerpoint/2010/main" val="1929937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CARS</a:t>
            </a:r>
            <a:endParaRPr lang="en-US">
              <a:ea typeface="Calibri"/>
              <a:cs typeface="Calibri"/>
            </a:endParaRPr>
          </a:p>
          <a:p>
            <a:pPr lvl="1" indent="-228600">
              <a:buFont typeface="Courier New"/>
              <a:buChar char="o"/>
            </a:pPr>
            <a:r>
              <a:rPr lang="en-US"/>
              <a:t>Start and drive it at least biweekly or monthly</a:t>
            </a:r>
            <a:endParaRPr lang="en-US">
              <a:ea typeface="Calibri" panose="020F0502020204030204"/>
              <a:cs typeface="Calibri" panose="020F0502020204030204"/>
            </a:endParaRPr>
          </a:p>
          <a:p>
            <a:pPr lvl="1" indent="-228600">
              <a:buFont typeface="Courier New"/>
              <a:buChar char="o"/>
            </a:pPr>
            <a:r>
              <a:rPr lang="en-US"/>
              <a:t>In</a:t>
            </a:r>
            <a:r>
              <a:rPr lang="en-US">
                <a:ea typeface="Calibri"/>
                <a:cs typeface="Calibri"/>
              </a:rPr>
              <a:t> Iowa you need to have your valid driver's license, registration, and proof of insurance in the vehicle. Insurance can be pulled up on your phone. </a:t>
            </a:r>
          </a:p>
          <a:p>
            <a:pPr lvl="1" indent="-228600">
              <a:buFont typeface="Courier New"/>
              <a:buChar char="o"/>
            </a:pPr>
            <a:r>
              <a:rPr lang="en-US">
                <a:ea typeface="Calibri"/>
                <a:cs typeface="Calibri"/>
              </a:rPr>
              <a:t>Keep valuables out of your car, or not visible to passersby so there is less of a temptation for someone to burglarize the vehicle</a:t>
            </a:r>
          </a:p>
          <a:p>
            <a:pPr lvl="1" indent="-228600">
              <a:buFont typeface="Courier New"/>
              <a:buChar char="o"/>
            </a:pPr>
            <a:r>
              <a:rPr lang="en-US">
                <a:ea typeface="Calibri"/>
                <a:cs typeface="Calibri"/>
              </a:rPr>
              <a:t>Lock your doors, a locked door may be enough of a deterrent for someone looking for an easy target</a:t>
            </a:r>
          </a:p>
          <a:p>
            <a:pPr lvl="1" indent="-228600">
              <a:buFont typeface="Courier New"/>
              <a:buChar char="o"/>
            </a:pPr>
            <a:r>
              <a:rPr lang="en-US">
                <a:ea typeface="Calibri"/>
                <a:cs typeface="Calibri"/>
              </a:rPr>
              <a:t>You’d</a:t>
            </a:r>
            <a:r>
              <a:rPr lang="en-US"/>
              <a:t> hate to be getting ready to leave for break and discover your battery is dead, you have a flat tire, or it’s been damaged</a:t>
            </a:r>
            <a:endParaRPr lang="en-US">
              <a:ea typeface="Calibri"/>
              <a:cs typeface="Calibri"/>
            </a:endParaRPr>
          </a:p>
          <a:p>
            <a:pPr lvl="1" indent="-228600">
              <a:buFont typeface="Courier New"/>
              <a:buChar char="o"/>
            </a:pPr>
            <a:r>
              <a:rPr lang="en-US"/>
              <a:t>Call UI Police and we can help </a:t>
            </a:r>
            <a:endParaRPr lang="en-US">
              <a:ea typeface="Calibri" panose="020F0502020204030204"/>
              <a:cs typeface="Calibri" panose="020F0502020204030204"/>
            </a:endParaRPr>
          </a:p>
          <a:p>
            <a:endParaRPr lang="en-US">
              <a:ea typeface="Calibri" panose="020F0502020204030204"/>
              <a:cs typeface="Calibri" panose="020F0502020204030204"/>
            </a:endParaRPr>
          </a:p>
          <a:p>
            <a:pPr marL="228600" indent="-228600">
              <a:buAutoNum type="arabicPeriod"/>
            </a:pPr>
            <a:r>
              <a:rPr lang="en-US"/>
              <a:t>BIKES</a:t>
            </a:r>
          </a:p>
          <a:p>
            <a:pPr lvl="1" indent="-228600">
              <a:buFont typeface="Courier New"/>
              <a:buChar char="o"/>
            </a:pPr>
            <a:r>
              <a:rPr lang="en-US"/>
              <a:t>If you plan to bring a bike to campus, make sure it’s registered using Bike Index (</a:t>
            </a:r>
            <a:r>
              <a:rPr lang="en-US" err="1"/>
              <a:t>bikeindex.org</a:t>
            </a:r>
            <a:r>
              <a:rPr lang="en-US"/>
              <a:t>/</a:t>
            </a:r>
            <a:r>
              <a:rPr lang="en-US" err="1"/>
              <a:t>uiowa</a:t>
            </a:r>
            <a:r>
              <a:rPr lang="en-US"/>
              <a:t>). </a:t>
            </a:r>
          </a:p>
          <a:p>
            <a:pPr lvl="1" indent="-228600">
              <a:buFont typeface="Courier New"/>
              <a:buChar char="o"/>
            </a:pPr>
            <a:r>
              <a:rPr lang="en-US"/>
              <a:t>This helps us return your property to you if it is lost, stolen, or impounded. </a:t>
            </a:r>
          </a:p>
          <a:p>
            <a:pPr lvl="1" indent="-228600">
              <a:buFont typeface="Courier New"/>
              <a:buChar char="o"/>
            </a:pPr>
            <a:r>
              <a:rPr lang="en-US"/>
              <a:t>Take your bike home at Thanksgiving Break. Check on it daily when it is on campus. </a:t>
            </a:r>
          </a:p>
          <a:p>
            <a:pPr lvl="1" indent="-228600">
              <a:buFont typeface="Courier New"/>
              <a:buChar char="o"/>
            </a:pPr>
            <a:r>
              <a:rPr lang="en-US"/>
              <a:t>Use a good bike lock, and an </a:t>
            </a:r>
            <a:r>
              <a:rPr lang="en-US" err="1"/>
              <a:t>airtag</a:t>
            </a:r>
            <a:r>
              <a:rPr lang="en-US"/>
              <a:t>. A $10 lock on a $1000 bike may not be a wise choice.</a:t>
            </a:r>
            <a:endParaRPr lang="en-US">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1219383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discuss the issue of sexual assault during this portion of the presentation. Please feel free to leave the room if this is a sensitive topic for you.</a:t>
            </a:r>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a:p>
        </p:txBody>
      </p:sp>
    </p:spTree>
    <p:extLst>
      <p:ext uri="{BB962C8B-B14F-4D97-AF65-F5344CB8AC3E}">
        <p14:creationId xmlns:p14="http://schemas.microsoft.com/office/powerpoint/2010/main" val="126325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Read this verbatim, included here:</a:t>
            </a:r>
          </a:p>
          <a:p>
            <a:endParaRPr lang="en-US">
              <a:solidFill>
                <a:srgbClr val="000000"/>
              </a:solidFill>
              <a:ea typeface="Calibri"/>
              <a:cs typeface="Calibri"/>
            </a:endParaRPr>
          </a:p>
          <a:p>
            <a:r>
              <a:rPr lang="en-US">
                <a:solidFill>
                  <a:srgbClr val="000000"/>
                </a:solidFill>
              </a:rPr>
              <a:t>709.1 Sexual abuse defined. Any sex act between persons is sexual abuse by either of the persons when the act is performed with the other person in any of the following circumstances: </a:t>
            </a:r>
          </a:p>
          <a:p>
            <a:r>
              <a:rPr lang="en-US">
                <a:solidFill>
                  <a:srgbClr val="000000"/>
                </a:solidFill>
              </a:rPr>
              <a:t>1. The act is done by force or against the will of the other. If the consent or acquiescence of the other is procured by threats of violence toward any person or if the act is done while the other is under the influence of a drug inducing sleep or is otherwise in a state of unconsciousness, the act is done against the will of the other. </a:t>
            </a:r>
          </a:p>
          <a:p>
            <a:r>
              <a:rPr lang="en-US">
                <a:solidFill>
                  <a:srgbClr val="000000"/>
                </a:solidFill>
              </a:rPr>
              <a:t>2. Such other person is suffering from a mental defect or incapacity which precludes giving consent, or lacks the mental capacity to know the right and wrong of conduct in sexual matters. </a:t>
            </a:r>
          </a:p>
          <a:p>
            <a:r>
              <a:rPr lang="en-US">
                <a:solidFill>
                  <a:srgbClr val="000000"/>
                </a:solidFill>
              </a:rPr>
              <a:t>3. Such other person is a child</a:t>
            </a:r>
            <a:endParaRPr lang="en-US">
              <a:ea typeface="Calibri" panose="020F0502020204030204"/>
              <a:cs typeface="Calibri" panose="020F0502020204030204"/>
            </a:endParaRPr>
          </a:p>
          <a:p>
            <a:endParaRPr lang="en-US">
              <a:solidFill>
                <a:srgbClr val="000000"/>
              </a:solidFill>
              <a:ea typeface="Calibri"/>
              <a:cs typeface="Calibri"/>
            </a:endParaRPr>
          </a:p>
          <a:p>
            <a:r>
              <a:rPr lang="en-US">
                <a:solidFill>
                  <a:srgbClr val="000000"/>
                </a:solidFill>
              </a:rPr>
              <a:t>702.17 Sex act. The term “sex act” or “sexual activity” means any sexual contact between two or more persons by any of the following: 1. Penetration of the penis into the vagina or anus. 2. Contact between the mouth and genitalia or mouth and anus or by contact between the genitalia of one person and the genitalia or anus of another person. 3. Contact between the finger, hand, or other body part of one person and the genitalia or anus of another person, except in the course of examination or treatment by a person licensed pursuant to chapter 148, 148C, 151, or 152. 4. Ejaculation onto the person of another. 5. By use of artificial sexual organs or substitutes therefor in contact with the genitalia or anus. 6. The touching of a person’s own genitals or anus with a finger, hand, or artificial sexual organ or other similar device at the direction of another person.</a:t>
            </a:r>
            <a:endParaRPr lang="en-US"/>
          </a:p>
          <a:p>
            <a:endParaRPr lang="en-US">
              <a:solidFill>
                <a:srgbClr val="000000"/>
              </a:solidFill>
            </a:endParaRPr>
          </a:p>
          <a:p>
            <a:pPr marL="228600" indent="-228600">
              <a:buAutoNum type="arabicPeriod"/>
            </a:pPr>
            <a:r>
              <a:rPr lang="en-US">
                <a:solidFill>
                  <a:srgbClr val="000000"/>
                </a:solidFill>
              </a:rPr>
              <a:t>Is a </a:t>
            </a:r>
            <a:r>
              <a:rPr lang="en-US" b="1">
                <a:solidFill>
                  <a:srgbClr val="000000"/>
                </a:solidFill>
              </a:rPr>
              <a:t>sex act</a:t>
            </a:r>
            <a:r>
              <a:rPr lang="en-US">
                <a:solidFill>
                  <a:srgbClr val="000000"/>
                </a:solidFill>
              </a:rPr>
              <a:t> is against a person’s will if </a:t>
            </a:r>
            <a:r>
              <a:rPr lang="en-US" b="1">
                <a:solidFill>
                  <a:srgbClr val="000000"/>
                </a:solidFill>
              </a:rPr>
              <a:t>CONSENT</a:t>
            </a:r>
            <a:r>
              <a:rPr lang="en-US">
                <a:solidFill>
                  <a:srgbClr val="000000"/>
                </a:solidFill>
              </a:rPr>
              <a:t> is attained by threats of violence, if they are asleep, unconscious, or incapacitated due to drugs or alcohol or any other reason, or if the person has a disability that limits their ability to make decisions in sexual matters…if the other person is a child.</a:t>
            </a:r>
            <a:br>
              <a:rPr lang="en-US">
                <a:cs typeface="+mn-lt"/>
              </a:rPr>
            </a:br>
            <a:endParaRPr lang="en-US">
              <a:solidFill>
                <a:srgbClr val="000000"/>
              </a:solidFill>
            </a:endParaRPr>
          </a:p>
          <a:p>
            <a:pPr marL="228600" indent="-228600">
              <a:buAutoNum type="arabicPeriod"/>
            </a:pPr>
            <a:r>
              <a:rPr lang="en-US">
                <a:solidFill>
                  <a:srgbClr val="000000"/>
                </a:solidFill>
              </a:rPr>
              <a:t>IF ASKED: It is important to clarify that simply having alcohol in your system does not mean you are incapacitated. Intoxication and incapacitation are not the same thing.</a:t>
            </a:r>
          </a:p>
          <a:p>
            <a:pPr marL="685800" lvl="1" indent="-228600">
              <a:buAutoNum type="arabicPeriod"/>
            </a:pPr>
            <a:r>
              <a:rPr lang="en-US">
                <a:solidFill>
                  <a:srgbClr val="000000"/>
                </a:solidFill>
              </a:rPr>
              <a:t>709.1A Incapacitation. As used in this chapter, “incapacitated” means a person is disabled or deprived of ability, as follows: 1. “Mentally incapacitated” means that a person is temporarily incapable of apprising or controlling the person’s own conduct due to the influence of a narcotic, anesthetic, or intoxicating substance. 2. “Physically helpless” means that a person is unable to communicate an unwillingness to act because the person is unconscious, asleep, or is otherwise physically limited. 3. “Physically incapacitated” means that a person has a bodily impairment or handicap that substantially limits the person’s ability to resist or flee.</a:t>
            </a:r>
          </a:p>
          <a:p>
            <a:endParaRPr lang="en-US">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26</a:t>
            </a:fld>
            <a:endParaRPr lang="en-US"/>
          </a:p>
        </p:txBody>
      </p:sp>
    </p:spTree>
    <p:extLst>
      <p:ext uri="{BB962C8B-B14F-4D97-AF65-F5344CB8AC3E}">
        <p14:creationId xmlns:p14="http://schemas.microsoft.com/office/powerpoint/2010/main" val="2744295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We have a video on our website that breaks down the concept of consent. We encourage you to have a conversation with your student about this prior to  their arrival on campus.</a:t>
            </a:r>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a:p>
        </p:txBody>
      </p:sp>
    </p:spTree>
    <p:extLst>
      <p:ext uri="{BB962C8B-B14F-4D97-AF65-F5344CB8AC3E}">
        <p14:creationId xmlns:p14="http://schemas.microsoft.com/office/powerpoint/2010/main" val="2879716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In order to lessen the trauma that comes from retelling, and reliving what happened, if the assault occurred on university property, the report would be taken by UI Police or UI staff. If the report is in Iowa City, Coralville, North Liberty, or another city and off of University of Iowa property, the local jurisdiction would take the report. </a:t>
            </a:r>
          </a:p>
          <a:p>
            <a:pPr marL="228600" indent="-228600">
              <a:buAutoNum type="arabicPeriod"/>
            </a:pPr>
            <a:r>
              <a:rPr lang="en-US">
                <a:ea typeface="Calibri"/>
                <a:cs typeface="Calibri"/>
              </a:rPr>
              <a:t>When someone contacts law enforcement to report a sexual assault, we want to give the survivor options and control of what happens next.</a:t>
            </a:r>
            <a:endParaRPr lang="en-US"/>
          </a:p>
          <a:p>
            <a:pPr marL="400050" lvl="1" indent="-171450">
              <a:buFont typeface="Courier New"/>
              <a:buChar char="o"/>
            </a:pPr>
            <a:r>
              <a:rPr lang="en-US">
                <a:ea typeface="Calibri"/>
                <a:cs typeface="Calibri"/>
              </a:rPr>
              <a:t>No report</a:t>
            </a:r>
          </a:p>
          <a:p>
            <a:pPr marL="400050" lvl="1" indent="-171450">
              <a:buFont typeface="Courier New"/>
              <a:buChar char="o"/>
            </a:pPr>
            <a:r>
              <a:rPr lang="en-US">
                <a:ea typeface="Calibri"/>
                <a:cs typeface="Calibri"/>
              </a:rPr>
              <a:t>Make a report, documentation only</a:t>
            </a:r>
          </a:p>
          <a:p>
            <a:pPr marL="400050" lvl="1" indent="-171450">
              <a:buFont typeface="Courier New"/>
              <a:buChar char="o"/>
            </a:pPr>
            <a:r>
              <a:rPr lang="en-US">
                <a:ea typeface="Calibri"/>
                <a:cs typeface="Calibri"/>
              </a:rPr>
              <a:t>Make a report, file charges, and open an investigation</a:t>
            </a:r>
          </a:p>
          <a:p>
            <a:pPr marL="171450" indent="-171450">
              <a:buAutoNum type="arabicPeriod"/>
            </a:pPr>
            <a:r>
              <a:rPr lang="en-US">
                <a:ea typeface="Calibri"/>
                <a:cs typeface="Calibri"/>
              </a:rPr>
              <a:t>When someone reports to law enforcement, we can connect the survivor with an advocate, a confidential resource to help the survivor navigate the options.</a:t>
            </a:r>
          </a:p>
          <a:p>
            <a:pPr marL="171450" indent="-171450">
              <a:buAutoNum type="arabicPeriod"/>
            </a:pPr>
            <a:r>
              <a:rPr lang="en-US">
                <a:ea typeface="Calibri"/>
                <a:cs typeface="Calibri"/>
              </a:rPr>
              <a:t>RVAP – the Rape Victim Advocacy Program will soon be operated by DVIP. These services will continue to be available to students on campus. </a:t>
            </a:r>
          </a:p>
        </p:txBody>
      </p:sp>
      <p:sp>
        <p:nvSpPr>
          <p:cNvPr id="4" name="Slide Number Placeholder 3"/>
          <p:cNvSpPr>
            <a:spLocks noGrp="1"/>
          </p:cNvSpPr>
          <p:nvPr>
            <p:ph type="sldNum" sz="quarter" idx="5"/>
          </p:nvPr>
        </p:nvSpPr>
        <p:spPr/>
        <p:txBody>
          <a:bodyPr/>
          <a:lstStyle/>
          <a:p>
            <a:fld id="{769943EA-69D9-7E49-97CD-A49926F617C9}" type="slidenum">
              <a:rPr lang="en-US" smtClean="0"/>
              <a:t>28</a:t>
            </a:fld>
            <a:endParaRPr lang="en-US"/>
          </a:p>
        </p:txBody>
      </p:sp>
    </p:spTree>
    <p:extLst>
      <p:ext uri="{BB962C8B-B14F-4D97-AF65-F5344CB8AC3E}">
        <p14:creationId xmlns:p14="http://schemas.microsoft.com/office/powerpoint/2010/main" val="3749427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a:p>
            <a:pPr marL="228600" indent="-228600">
              <a:buAutoNum type="arabicPeriod"/>
            </a:pPr>
            <a:endParaRPr lang="en-US"/>
          </a:p>
          <a:p>
            <a:pPr marL="228600" indent="-228600">
              <a:buAutoNum type="arabicPeriod"/>
            </a:pPr>
            <a:r>
              <a:rPr lang="en-US"/>
              <a:t>The only way to truly stop sexual assault is for the perpetrator to decide not to commit the act.</a:t>
            </a:r>
          </a:p>
          <a:p>
            <a:pPr marL="228600" indent="-228600">
              <a:buAutoNum type="arabicPeriod"/>
            </a:pPr>
            <a:r>
              <a:rPr lang="en-US"/>
              <a:t>We have a video on our website that breaks down the concept of consent. We encourage you to have a conversation with your student about this prior to their arrival on campus. It is important they understand consent and respecting people’s boundaries. </a:t>
            </a:r>
            <a:endParaRPr lang="en-US">
              <a:ea typeface="Calibri"/>
              <a:cs typeface="Calibri"/>
            </a:endParaRPr>
          </a:p>
          <a:p>
            <a:pPr marL="228600" indent="-228600">
              <a:buAutoNum type="arabicPeriod"/>
            </a:pPr>
            <a:r>
              <a:rPr lang="en-US">
                <a:ea typeface="Calibri"/>
                <a:cs typeface="Calibri"/>
              </a:rPr>
              <a:t>Some of these are tips we've already covered, but these are important to staying safe, while acknowledging the only person to blame for a sexual assault is the person who commits the assault.</a:t>
            </a:r>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a:p>
        </p:txBody>
      </p:sp>
    </p:spTree>
    <p:extLst>
      <p:ext uri="{BB962C8B-B14F-4D97-AF65-F5344CB8AC3E}">
        <p14:creationId xmlns:p14="http://schemas.microsoft.com/office/powerpoint/2010/main" val="327380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spcBef>
                <a:spcPts val="500"/>
              </a:spcBef>
              <a:buAutoNum type="arabicPeriod"/>
            </a:pPr>
            <a:r>
              <a:rPr lang="en-US">
                <a:ea typeface="Calibri" panose="020F0502020204030204"/>
                <a:cs typeface="Calibri" panose="020F0502020204030204"/>
              </a:rPr>
              <a:t>Emergency Communications = Dispatch</a:t>
            </a:r>
          </a:p>
          <a:p>
            <a:pPr marL="457200" indent="-228600">
              <a:spcBef>
                <a:spcPts val="500"/>
              </a:spcBef>
              <a:buAutoNum type="arabicPeriod"/>
            </a:pPr>
            <a:r>
              <a:rPr lang="en-US">
                <a:ea typeface="Calibri" panose="020F0502020204030204"/>
                <a:cs typeface="Calibri" panose="020F0502020204030204"/>
              </a:rPr>
              <a:t>We have our own dispatch center on campus, other agencies in the county share a dispatch center.</a:t>
            </a:r>
          </a:p>
          <a:p>
            <a:pPr marL="457200" indent="-228600">
              <a:spcBef>
                <a:spcPts val="500"/>
              </a:spcBef>
              <a:buAutoNum type="arabicPeriod"/>
            </a:pPr>
            <a:r>
              <a:rPr lang="en-US">
                <a:ea typeface="Calibri" panose="020F0502020204030204"/>
                <a:cs typeface="Calibri" panose="020F0502020204030204"/>
              </a:rPr>
              <a:t>We have a team of around 9 dispatchers who,</a:t>
            </a:r>
          </a:p>
          <a:p>
            <a:pPr marL="685800" lvl="1" indent="-228600">
              <a:spcBef>
                <a:spcPts val="500"/>
              </a:spcBef>
              <a:buFont typeface="Arial"/>
              <a:buChar char="•"/>
            </a:pPr>
            <a:r>
              <a:rPr lang="en-US">
                <a:ea typeface="Calibri" panose="020F0502020204030204"/>
                <a:cs typeface="Calibri" panose="020F0502020204030204"/>
              </a:rPr>
              <a:t>Take calls</a:t>
            </a:r>
          </a:p>
          <a:p>
            <a:pPr marL="685800" lvl="1" indent="-228600">
              <a:spcBef>
                <a:spcPts val="500"/>
              </a:spcBef>
              <a:buFont typeface="Arial"/>
              <a:buChar char="•"/>
            </a:pPr>
            <a:r>
              <a:rPr lang="en-US">
                <a:ea typeface="Calibri" panose="020F0502020204030204"/>
                <a:cs typeface="Calibri" panose="020F0502020204030204"/>
              </a:rPr>
              <a:t>Dispatch appropriate first responders</a:t>
            </a:r>
          </a:p>
          <a:p>
            <a:pPr marL="685800" lvl="1" indent="-228600">
              <a:spcBef>
                <a:spcPts val="500"/>
              </a:spcBef>
              <a:buFont typeface="Arial"/>
              <a:buChar char="•"/>
            </a:pPr>
            <a:r>
              <a:rPr lang="en-US">
                <a:ea typeface="Calibri" panose="020F0502020204030204"/>
                <a:cs typeface="Calibri" panose="020F0502020204030204"/>
              </a:rPr>
              <a:t>Give callers instructions and connections to resources</a:t>
            </a:r>
          </a:p>
          <a:p>
            <a:pPr marL="685800" lvl="1" indent="-228600">
              <a:spcBef>
                <a:spcPts val="500"/>
              </a:spcBef>
              <a:buFont typeface="Arial"/>
              <a:buChar char="•"/>
            </a:pPr>
            <a:r>
              <a:rPr lang="en-US">
                <a:ea typeface="Calibri" panose="020F0502020204030204"/>
                <a:cs typeface="Calibri" panose="020F0502020204030204"/>
              </a:rPr>
              <a:t>Provide crucial information to keep people safe until help arrives</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1770680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Bystander intervention does not have to put you in harms way, but puts you in a place to connect to resources and get appropriate help and support to stay safe. </a:t>
            </a:r>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391210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RVAP will soon be managed by DVIP. That transition will take place this fall, but advocate resources will continue to be available for UI students. </a:t>
            </a:r>
          </a:p>
        </p:txBody>
      </p:sp>
      <p:sp>
        <p:nvSpPr>
          <p:cNvPr id="4" name="Slide Number Placeholder 3"/>
          <p:cNvSpPr>
            <a:spLocks noGrp="1"/>
          </p:cNvSpPr>
          <p:nvPr>
            <p:ph type="sldNum" sz="quarter" idx="5"/>
          </p:nvPr>
        </p:nvSpPr>
        <p:spPr/>
        <p:txBody>
          <a:bodyPr/>
          <a:lstStyle/>
          <a:p>
            <a:fld id="{769943EA-69D9-7E49-97CD-A49926F617C9}" type="slidenum">
              <a:rPr lang="en-US" smtClean="0"/>
              <a:t>31</a:t>
            </a:fld>
            <a:endParaRPr lang="en-US"/>
          </a:p>
        </p:txBody>
      </p:sp>
    </p:spTree>
    <p:extLst>
      <p:ext uri="{BB962C8B-B14F-4D97-AF65-F5344CB8AC3E}">
        <p14:creationId xmlns:p14="http://schemas.microsoft.com/office/powerpoint/2010/main" val="2326187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an incident happens off campus, your student should report it to their local law enforcement agency (location of the incident). </a:t>
            </a:r>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a:p>
        </p:txBody>
      </p:sp>
    </p:spTree>
    <p:extLst>
      <p:ext uri="{BB962C8B-B14F-4D97-AF65-F5344CB8AC3E}">
        <p14:creationId xmlns:p14="http://schemas.microsoft.com/office/powerpoint/2010/main" val="3291726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Officer Alton Poole is our Community Outreach Specialist. </a:t>
            </a:r>
          </a:p>
          <a:p>
            <a:pPr marL="228600" indent="-228600">
              <a:buAutoNum type="arabicPeriod"/>
            </a:pPr>
            <a:r>
              <a:rPr lang="en-US">
                <a:ea typeface="Calibri"/>
                <a:cs typeface="Calibri"/>
              </a:rPr>
              <a:t>Officer Poole cultivates and maintains relationships on campus and in the community and focuses on providing training, supporting campus and community initiatives, and doing so as a sworn law enforcement officer.</a:t>
            </a:r>
          </a:p>
        </p:txBody>
      </p:sp>
      <p:sp>
        <p:nvSpPr>
          <p:cNvPr id="4" name="Slide Number Placeholder 3"/>
          <p:cNvSpPr>
            <a:spLocks noGrp="1"/>
          </p:cNvSpPr>
          <p:nvPr>
            <p:ph type="sldNum" sz="quarter" idx="5"/>
          </p:nvPr>
        </p:nvSpPr>
        <p:spPr/>
        <p:txBody>
          <a:bodyPr/>
          <a:lstStyle/>
          <a:p>
            <a:fld id="{769943EA-69D9-7E49-97CD-A49926F617C9}" type="slidenum">
              <a:rPr lang="en-US" smtClean="0"/>
              <a:t>33</a:t>
            </a:fld>
            <a:endParaRPr lang="en-US"/>
          </a:p>
        </p:txBody>
      </p:sp>
    </p:spTree>
    <p:extLst>
      <p:ext uri="{BB962C8B-B14F-4D97-AF65-F5344CB8AC3E}">
        <p14:creationId xmlns:p14="http://schemas.microsoft.com/office/powerpoint/2010/main" val="1673296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34</a:t>
            </a:fld>
            <a:endParaRPr lang="en-US"/>
          </a:p>
        </p:txBody>
      </p:sp>
    </p:spTree>
    <p:extLst>
      <p:ext uri="{BB962C8B-B14F-4D97-AF65-F5344CB8AC3E}">
        <p14:creationId xmlns:p14="http://schemas.microsoft.com/office/powerpoint/2010/main" val="172567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000"/>
              </a:spcBef>
              <a:buAutoNum type="arabicPeriod"/>
            </a:pPr>
            <a:r>
              <a:rPr lang="en-US">
                <a:ea typeface="Calibri" panose="020F0502020204030204"/>
                <a:cs typeface="Calibri" panose="020F0502020204030204"/>
              </a:rPr>
              <a:t>UIPD has 42 police officers</a:t>
            </a:r>
          </a:p>
          <a:p>
            <a:pPr lvl="1" indent="-228600">
              <a:spcBef>
                <a:spcPts val="1000"/>
              </a:spcBef>
              <a:buFont typeface="Arial"/>
              <a:buChar char="•"/>
            </a:pPr>
            <a:r>
              <a:rPr lang="en-US">
                <a:ea typeface="Calibri" panose="020F0502020204030204"/>
                <a:cs typeface="Calibri" panose="020F0502020204030204"/>
              </a:rPr>
              <a:t>Respond to all the same types of calls as other agencies</a:t>
            </a:r>
          </a:p>
          <a:p>
            <a:pPr lvl="1" indent="-228600">
              <a:spcBef>
                <a:spcPts val="1000"/>
              </a:spcBef>
              <a:buFont typeface="Arial"/>
              <a:buChar char="•"/>
            </a:pPr>
            <a:r>
              <a:rPr lang="en-US">
                <a:ea typeface="Calibri" panose="020F0502020204030204"/>
                <a:cs typeface="Calibri" panose="020F0502020204030204"/>
              </a:rPr>
              <a:t>Officers complete rigorous training, background investigations, and meet yearly benchmarks</a:t>
            </a:r>
            <a:endParaRPr lang="en-US">
              <a:ea typeface="Calibri" panose="020F0502020204030204"/>
              <a:cs typeface="+mn-lt"/>
            </a:endParaRPr>
          </a:p>
          <a:p>
            <a:pPr marL="171450" indent="-171450">
              <a:spcBef>
                <a:spcPts val="1000"/>
              </a:spcBef>
              <a:buAutoNum type="arabicPeriod"/>
            </a:pPr>
            <a:r>
              <a:rPr lang="en-US">
                <a:ea typeface="Calibri" panose="020F0502020204030204"/>
                <a:cs typeface="Calibri" panose="020F0502020204030204"/>
              </a:rPr>
              <a:t>3 K-9 Officers trained in </a:t>
            </a:r>
            <a:endParaRPr lang="en-US"/>
          </a:p>
          <a:p>
            <a:pPr marL="400050" lvl="1" indent="-171450">
              <a:spcBef>
                <a:spcPts val="1000"/>
              </a:spcBef>
              <a:buFont typeface="Arial"/>
              <a:buChar char="•"/>
            </a:pPr>
            <a:r>
              <a:rPr lang="en-US">
                <a:ea typeface="Calibri" panose="020F0502020204030204"/>
                <a:cs typeface="Calibri" panose="020F0502020204030204"/>
              </a:rPr>
              <a:t>Weapons detection</a:t>
            </a:r>
          </a:p>
          <a:p>
            <a:pPr marL="400050" lvl="1" indent="-171450">
              <a:spcBef>
                <a:spcPts val="1000"/>
              </a:spcBef>
              <a:buFont typeface="Arial"/>
              <a:buChar char="•"/>
            </a:pPr>
            <a:r>
              <a:rPr lang="en-US">
                <a:ea typeface="Calibri" panose="020F0502020204030204"/>
                <a:cs typeface="Calibri" panose="020F0502020204030204"/>
              </a:rPr>
              <a:t>Explosives detection</a:t>
            </a:r>
            <a:endParaRPr lang="en-US"/>
          </a:p>
          <a:p>
            <a:pPr marL="400050" lvl="1" indent="-171450">
              <a:spcBef>
                <a:spcPts val="1000"/>
              </a:spcBef>
              <a:buFont typeface="Arial"/>
              <a:buChar char="•"/>
            </a:pPr>
            <a:r>
              <a:rPr lang="en-US">
                <a:ea typeface="Calibri"/>
                <a:cs typeface="Calibri"/>
              </a:rPr>
              <a:t>Person locating</a:t>
            </a:r>
            <a:endParaRPr lang="en-US"/>
          </a:p>
          <a:p>
            <a:pPr marL="171450" indent="-171450">
              <a:spcBef>
                <a:spcPts val="1000"/>
              </a:spcBef>
              <a:buAutoNum type="arabicPeriod"/>
            </a:pPr>
            <a:r>
              <a:rPr lang="en-US"/>
              <a:t>Officers involved in</a:t>
            </a:r>
            <a:endParaRPr lang="en-US">
              <a:ea typeface="Calibri"/>
              <a:cs typeface="Calibri"/>
            </a:endParaRPr>
          </a:p>
          <a:p>
            <a:pPr marL="400050" lvl="1" indent="-171450">
              <a:spcBef>
                <a:spcPts val="1000"/>
              </a:spcBef>
              <a:buFont typeface="Arial"/>
              <a:buChar char="•"/>
            </a:pPr>
            <a:r>
              <a:rPr lang="en-US"/>
              <a:t>Johnson County Bomb Squad</a:t>
            </a:r>
            <a:endParaRPr lang="en-US">
              <a:ea typeface="Calibri" panose="020F0502020204030204"/>
              <a:cs typeface="Calibri" panose="020F0502020204030204"/>
            </a:endParaRPr>
          </a:p>
          <a:p>
            <a:pPr marL="400050" lvl="1" indent="-171450">
              <a:spcBef>
                <a:spcPts val="1000"/>
              </a:spcBef>
              <a:buFont typeface="Arial"/>
              <a:buChar char="•"/>
            </a:pPr>
            <a:r>
              <a:rPr lang="en-US"/>
              <a:t>Special Response Team</a:t>
            </a:r>
            <a:endParaRPr lang="en-US">
              <a:ea typeface="Calibri"/>
              <a:cs typeface="Calibri"/>
            </a:endParaRPr>
          </a:p>
          <a:p>
            <a:pPr marL="400050" lvl="1" indent="-171450">
              <a:spcBef>
                <a:spcPts val="1000"/>
              </a:spcBef>
              <a:buFont typeface="Arial"/>
              <a:buChar char="•"/>
            </a:pPr>
            <a:r>
              <a:rPr lang="en-US"/>
              <a:t>Detectives</a:t>
            </a:r>
            <a:endParaRPr lang="en-US">
              <a:ea typeface="Calibri"/>
              <a:cs typeface="Calibri"/>
            </a:endParaRPr>
          </a:p>
          <a:p>
            <a:pPr marL="400050" lvl="1" indent="-171450">
              <a:spcBef>
                <a:spcPts val="1000"/>
              </a:spcBef>
              <a:buFont typeface="Arial"/>
              <a:buChar char="•"/>
            </a:pPr>
            <a:r>
              <a:rPr lang="en-US"/>
              <a:t>Drug Task Force</a:t>
            </a:r>
            <a:endParaRPr lang="en-US">
              <a:ea typeface="Calibri"/>
              <a:cs typeface="Calibri"/>
            </a:endParaRPr>
          </a:p>
          <a:p>
            <a:pPr marL="400050" lvl="1" indent="-171450">
              <a:spcBef>
                <a:spcPts val="1000"/>
              </a:spcBef>
              <a:buFont typeface="Arial"/>
              <a:buChar char="•"/>
            </a:pPr>
            <a:r>
              <a:rPr lang="en-US"/>
              <a:t>Dive Team</a:t>
            </a:r>
            <a:endParaRPr lang="en-US">
              <a:ea typeface="Calibri"/>
              <a:cs typeface="Calibri"/>
            </a:endParaRPr>
          </a:p>
          <a:p>
            <a:pPr marL="400050" lvl="1" indent="-171450">
              <a:spcBef>
                <a:spcPts val="1000"/>
              </a:spcBef>
              <a:buFont typeface="Arial"/>
              <a:buChar char="•"/>
            </a:pPr>
            <a:r>
              <a:rPr lang="en-US"/>
              <a:t>Joint Forensic Analysis Cyber Team</a:t>
            </a:r>
            <a:endParaRPr lang="en-US">
              <a:ea typeface="Calibri" panose="020F0502020204030204"/>
              <a:cs typeface="Calibri" panose="020F0502020204030204"/>
            </a:endParaRPr>
          </a:p>
          <a:p>
            <a:pPr marL="171450" indent="-171450">
              <a:spcBef>
                <a:spcPts val="1000"/>
              </a:spcBef>
              <a:buAutoNum type="arabicPeriod"/>
            </a:pPr>
            <a:r>
              <a:rPr lang="en-US"/>
              <a:t>Special focus and training on:</a:t>
            </a:r>
            <a:endParaRPr lang="en-US">
              <a:ea typeface="Calibri" panose="020F0502020204030204"/>
              <a:cs typeface="Calibri" panose="020F0502020204030204"/>
            </a:endParaRPr>
          </a:p>
          <a:p>
            <a:pPr marL="628650" lvl="1" indent="-171450">
              <a:lnSpc>
                <a:spcPct val="150000"/>
              </a:lnSpc>
              <a:spcBef>
                <a:spcPts val="500"/>
              </a:spcBef>
              <a:buFont typeface="Arial"/>
              <a:buChar char="•"/>
            </a:pPr>
            <a:r>
              <a:rPr lang="en-US"/>
              <a:t>Community Outreach</a:t>
            </a:r>
            <a:endParaRPr lang="en-US">
              <a:ea typeface="Calibri"/>
              <a:cs typeface="Calibri"/>
            </a:endParaRPr>
          </a:p>
          <a:p>
            <a:pPr marL="628650" lvl="1" indent="-171450">
              <a:lnSpc>
                <a:spcPct val="150000"/>
              </a:lnSpc>
              <a:spcBef>
                <a:spcPts val="500"/>
              </a:spcBef>
              <a:buFont typeface="Arial"/>
              <a:buChar char="•"/>
            </a:pPr>
            <a:r>
              <a:rPr lang="en-US"/>
              <a:t>Fair and Impartial Policing</a:t>
            </a:r>
            <a:endParaRPr lang="en-US">
              <a:ea typeface="Calibri"/>
              <a:cs typeface="Calibri"/>
            </a:endParaRPr>
          </a:p>
          <a:p>
            <a:pPr marL="628650" lvl="1" indent="-171450">
              <a:lnSpc>
                <a:spcPct val="150000"/>
              </a:lnSpc>
              <a:spcBef>
                <a:spcPts val="500"/>
              </a:spcBef>
              <a:buFont typeface="Arial"/>
              <a:buChar char="•"/>
            </a:pPr>
            <a:r>
              <a:rPr lang="en-US"/>
              <a:t>Crisis Intervention Training</a:t>
            </a:r>
            <a:endParaRPr lang="en-US">
              <a:ea typeface="Calibri"/>
              <a:cs typeface="Calibri"/>
            </a:endParaRPr>
          </a:p>
          <a:p>
            <a:pPr marL="628650" lvl="1" indent="-171450">
              <a:lnSpc>
                <a:spcPct val="150000"/>
              </a:lnSpc>
              <a:spcBef>
                <a:spcPts val="500"/>
              </a:spcBef>
              <a:buFont typeface="Arial"/>
              <a:buChar char="•"/>
            </a:pPr>
            <a:r>
              <a:rPr lang="en-US"/>
              <a:t>Active Shooter Response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142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panose="020F0502020204030204"/>
                <a:cs typeface="Calibri" panose="020F0502020204030204"/>
              </a:rPr>
              <a:t>Main Functions</a:t>
            </a:r>
          </a:p>
          <a:p>
            <a:pPr marL="685800" lvl="1" indent="-228600">
              <a:buFont typeface="Courier New"/>
              <a:buChar char="o"/>
            </a:pPr>
            <a:r>
              <a:rPr lang="en-US" err="1">
                <a:ea typeface="Calibri" panose="020F0502020204030204"/>
                <a:cs typeface="Calibri" panose="020F0502020204030204"/>
              </a:rPr>
              <a:t>Nite</a:t>
            </a:r>
            <a:r>
              <a:rPr lang="en-US">
                <a:ea typeface="Calibri" panose="020F0502020204030204"/>
                <a:cs typeface="Calibri" panose="020F0502020204030204"/>
              </a:rPr>
              <a:t> ride service for students, faculty, and staff</a:t>
            </a:r>
          </a:p>
          <a:p>
            <a:pPr marL="685800" lvl="1" indent="-228600">
              <a:buFont typeface="Courier New"/>
              <a:buChar char="o"/>
            </a:pPr>
            <a:r>
              <a:rPr lang="en-US">
                <a:ea typeface="Calibri" panose="020F0502020204030204"/>
                <a:cs typeface="Calibri" panose="020F0502020204030204"/>
              </a:rPr>
              <a:t>Regular overnight patrols and monitoring cameras in and around campus buildings </a:t>
            </a:r>
          </a:p>
          <a:p>
            <a:pPr marL="685800" lvl="1" indent="-228600">
              <a:buFont typeface="Courier New"/>
              <a:buChar char="o"/>
            </a:pPr>
            <a:r>
              <a:rPr lang="en-US">
                <a:ea typeface="Calibri" panose="020F0502020204030204"/>
                <a:cs typeface="Calibri" panose="020F0502020204030204"/>
              </a:rPr>
              <a:t>Also operates campus Lost and Found and Fingerprinting</a:t>
            </a:r>
          </a:p>
          <a:p>
            <a:pPr marL="685800" lvl="1" indent="-228600">
              <a:buFont typeface="Courier New"/>
              <a:buChar char="o"/>
            </a:pPr>
            <a:endParaRPr lang="en-US">
              <a:ea typeface="Calibri" panose="020F0502020204030204"/>
              <a:cs typeface="Calibri" panose="020F0502020204030204"/>
            </a:endParaRPr>
          </a:p>
          <a:p>
            <a:pPr marL="228600" indent="-228600">
              <a:buAutoNum type="arabicPeriod"/>
            </a:pPr>
            <a:r>
              <a:rPr lang="en-US">
                <a:ea typeface="Calibri" panose="020F0502020204030204"/>
                <a:cs typeface="Calibri" panose="020F0502020204030204"/>
              </a:rPr>
              <a:t>Student Security Opportunities</a:t>
            </a:r>
          </a:p>
          <a:p>
            <a:pPr lvl="2" indent="-228600">
              <a:buFont typeface="Wingdings"/>
              <a:buChar char="§"/>
            </a:pPr>
            <a:r>
              <a:rPr lang="en-US">
                <a:ea typeface="Calibri" panose="020F0502020204030204"/>
                <a:cs typeface="Calibri" panose="020F0502020204030204"/>
              </a:rPr>
              <a:t>$13-$20/hour, minimum of 5 hours per week</a:t>
            </a:r>
          </a:p>
          <a:p>
            <a:pPr lvl="2" indent="-228600">
              <a:buFont typeface="Wingdings"/>
              <a:buChar char="§"/>
            </a:pPr>
            <a:r>
              <a:rPr lang="en-US">
                <a:ea typeface="Calibri" panose="020F0502020204030204"/>
                <a:cs typeface="Calibri" panose="020F0502020204030204"/>
              </a:rPr>
              <a:t>Make your own schedule</a:t>
            </a:r>
          </a:p>
          <a:p>
            <a:pPr lvl="2" indent="-228600">
              <a:buFont typeface="Wingdings"/>
              <a:buChar char="§"/>
            </a:pPr>
            <a:r>
              <a:rPr lang="en-US">
                <a:ea typeface="Calibri" panose="020F0502020204030204"/>
                <a:cs typeface="Calibri" panose="020F0502020204030204"/>
              </a:rPr>
              <a:t>Late and overnight hours</a:t>
            </a:r>
          </a:p>
          <a:p>
            <a:pPr lvl="2" indent="-228600">
              <a:buFont typeface="Wingdings"/>
              <a:buChar char="§"/>
            </a:pPr>
            <a:r>
              <a:rPr lang="en-US">
                <a:ea typeface="Calibri" panose="020F0502020204030204"/>
                <a:cs typeface="Calibri" panose="020F0502020204030204"/>
              </a:rPr>
              <a:t>Duties include patrolling buildings, operating Nite Ride, and working special events</a:t>
            </a:r>
          </a:p>
          <a:p>
            <a:pPr lvl="2" indent="-228600">
              <a:buFont typeface="Wingdings"/>
              <a:buChar char="§"/>
            </a:pPr>
            <a:r>
              <a:rPr lang="en-US">
                <a:ea typeface="Calibri" panose="020F0502020204030204"/>
                <a:cs typeface="Calibri" panose="020F0502020204030204"/>
              </a:rPr>
              <a:t>Use the QR code for more information on applying</a:t>
            </a:r>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212642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3646655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We have mental health advocates on campus that can assist students if they are experiencing a mental health crisis.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We do our best to handle these crisis at the lowest level before they become acute.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Helps students get set up with the right resources without involving police.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p>
          <a:p>
            <a:pPr marL="228600" indent="-228600">
              <a:buAutoNum type="arabicPeriod"/>
            </a:pPr>
            <a:endParaRPr lang="en-US">
              <a:ea typeface="Calibri" panose="020F0502020204030204"/>
              <a:cs typeface="Calibri" panose="020F0502020204030204"/>
            </a:endParaRPr>
          </a:p>
          <a:p>
            <a:pPr marL="228600" indent="-228600">
              <a:buAutoNum type="arabicPeriod"/>
            </a:pPr>
            <a:r>
              <a:rPr lang="en-US">
                <a:ea typeface="Calibri" panose="020F0502020204030204"/>
                <a:cs typeface="Calibri" panose="020F0502020204030204"/>
              </a:rPr>
              <a:t>Department within the Dean of Students Office</a:t>
            </a:r>
          </a:p>
          <a:p>
            <a:pPr marL="685800" lvl="1" indent="-228600">
              <a:buFont typeface="Courier New"/>
              <a:buChar char="o"/>
            </a:pPr>
            <a:r>
              <a:rPr lang="en-US">
                <a:ea typeface="Calibri" panose="020F0502020204030204"/>
                <a:cs typeface="Calibri" panose="020F0502020204030204"/>
              </a:rPr>
              <a:t>3 full-time staff members</a:t>
            </a:r>
          </a:p>
          <a:p>
            <a:pPr marL="685800" lvl="1" indent="-228600">
              <a:buFont typeface="Courier New"/>
              <a:buChar char="o"/>
            </a:pPr>
            <a:r>
              <a:rPr lang="en-US">
                <a:ea typeface="Calibri" panose="020F0502020204030204"/>
                <a:cs typeface="Calibri" panose="020F0502020204030204"/>
              </a:rPr>
              <a:t>Therapy dog Wilkie</a:t>
            </a:r>
            <a:br>
              <a:rPr lang="en-US">
                <a:ea typeface="Calibri" panose="020F0502020204030204"/>
                <a:cs typeface="+mn-lt"/>
              </a:rPr>
            </a:br>
            <a:endParaRPr lang="en-US">
              <a:ea typeface="Calibri" panose="020F0502020204030204"/>
              <a:cs typeface="Calibri" panose="020F0502020204030204"/>
            </a:endParaRPr>
          </a:p>
          <a:p>
            <a:pPr marL="228600" indent="-228600">
              <a:buAutoNum type="arabicPeriod"/>
            </a:pPr>
            <a:r>
              <a:rPr lang="en-US">
                <a:ea typeface="Calibri" panose="020F0502020204030204"/>
                <a:cs typeface="+mn-lt"/>
              </a:rPr>
              <a:t>Great resource for those who need support in many areas</a:t>
            </a:r>
          </a:p>
          <a:p>
            <a:pPr marL="228600" indent="-228600">
              <a:buAutoNum type="arabicPeriod"/>
            </a:pPr>
            <a:r>
              <a:rPr lang="en-US">
                <a:ea typeface="Calibri" panose="020F0502020204030204"/>
                <a:cs typeface="+mn-lt"/>
              </a:rPr>
              <a:t>Sometimes the Student Care Coordinators assist on police calls</a:t>
            </a:r>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35660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Our county looks to treatment over incarceration when possible</a:t>
            </a:r>
          </a:p>
          <a:p>
            <a:pPr marL="228600" indent="-228600">
              <a:buAutoNum type="arabicPeriod"/>
            </a:pPr>
            <a:r>
              <a:rPr lang="en-US"/>
              <a:t>Community initiated, and led by the Johnson County Board of Supervisors</a:t>
            </a:r>
          </a:p>
          <a:p>
            <a:pPr marL="228600" indent="-228600">
              <a:buAutoNum type="arabicPeriod"/>
            </a:pPr>
            <a:r>
              <a:rPr lang="en-US"/>
              <a:t>Goal is to provide easier access to immediate onsite assessment and stabilization for those 18+ who are experiencing mental health or substance use crisis</a:t>
            </a:r>
          </a:p>
          <a:p>
            <a:pPr marL="228600" indent="-228600">
              <a:buAutoNum type="arabicPeriod"/>
            </a:pPr>
            <a:r>
              <a:rPr lang="en-US"/>
              <a:t>Beds available for stays of up to 5 days</a:t>
            </a:r>
          </a:p>
          <a:p>
            <a:pPr marL="228600" indent="-228600">
              <a:buAutoNum type="arabicPeriod"/>
            </a:pPr>
            <a:r>
              <a:rPr lang="en-US"/>
              <a:t>Open</a:t>
            </a:r>
            <a:r>
              <a:rPr lang="en-US">
                <a:ea typeface="Calibri"/>
                <a:cs typeface="Calibri"/>
              </a:rPr>
              <a:t> 24/7 because often crises don't happen during business hours</a:t>
            </a:r>
          </a:p>
          <a:p>
            <a:pPr marL="228600" indent="-228600">
              <a:buAutoNum type="arabicPeriod"/>
            </a:pPr>
            <a:r>
              <a:rPr lang="en-US">
                <a:ea typeface="Calibri"/>
                <a:cs typeface="Calibri"/>
              </a:rPr>
              <a:t>You can take </a:t>
            </a:r>
            <a:r>
              <a:rPr lang="en-US" err="1">
                <a:ea typeface="Calibri"/>
                <a:cs typeface="Calibri"/>
              </a:rPr>
              <a:t>Nite</a:t>
            </a:r>
            <a:r>
              <a:rPr lang="en-US">
                <a:ea typeface="Calibri"/>
                <a:cs typeface="Calibri"/>
              </a:rPr>
              <a:t> Ride to the </a:t>
            </a:r>
            <a:r>
              <a:rPr lang="en-US" err="1">
                <a:ea typeface="Calibri"/>
                <a:cs typeface="Calibri"/>
              </a:rPr>
              <a:t>GuideLink</a:t>
            </a:r>
            <a:r>
              <a:rPr lang="en-US">
                <a:ea typeface="Calibri"/>
                <a:cs typeface="Calibri"/>
              </a:rPr>
              <a:t> Center (with a friend)</a:t>
            </a: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222746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Mobile Crisis Response dispatches mental health counselors to where a mental health crisis is occurring. Anyone who is experiencing or is concerned about someone experiencing a mental health crisis can call.</a:t>
            </a:r>
          </a:p>
          <a:p>
            <a:pPr marL="228600" indent="-228600">
              <a:buAutoNum type="arabicPeriod"/>
            </a:pPr>
            <a:r>
              <a:rPr lang="en-US">
                <a:ea typeface="Calibri"/>
                <a:cs typeface="Calibri"/>
              </a:rPr>
              <a:t>Often, Mobile Crisis Unit assists on law enforcement calls where someone is in crisis and needs help and/or connection to community resources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2690334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a:t>Campus Safety</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Campus Safety</a:t>
            </a:r>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a:t>Campus Safety</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Campus Safety</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Campus Safety</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Campus Safety</a:t>
            </a:r>
            <a:endParaRPr lang="en-US"/>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a:t>Campus Safety</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Campus Safety</a:t>
            </a:r>
            <a:endParaRPr lang="en-US">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Campus Safety</a:t>
            </a:r>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a:t>Campus Safety</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Campus Safety</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671" r:id="rId21"/>
    <p:sldLayoutId id="2147483673" r:id="rId22"/>
    <p:sldLayoutId id="2147483679" r:id="rId23"/>
    <p:sldLayoutId id="2147483680" r:id="rId24"/>
    <p:sldLayoutId id="2147483681" r:id="rId25"/>
    <p:sldLayoutId id="2147483654" r:id="rId26"/>
    <p:sldLayoutId id="2147483655" r:id="rId27"/>
    <p:sldLayoutId id="2147483665" r:id="rId28"/>
    <p:sldLayoutId id="2147483664" r:id="rId29"/>
    <p:sldLayoutId id="2147483689" r:id="rId30"/>
    <p:sldLayoutId id="2147483693" r:id="rId31"/>
    <p:sldLayoutId id="2147483691"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hyperlink" Target="https://wrac.uiowa.edu/" TargetMode="External"/><Relationship Id="rId3" Type="http://schemas.openxmlformats.org/officeDocument/2006/relationships/hyperlink" Target="https://dvipiowa.org/" TargetMode="External"/><Relationship Id="rId7" Type="http://schemas.openxmlformats.org/officeDocument/2006/relationships/hyperlink" Target="https://counseling.uiowa.edu/"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www.facebook.com/transformativehealing/" TargetMode="External"/><Relationship Id="rId5" Type="http://schemas.openxmlformats.org/officeDocument/2006/relationships/hyperlink" Target="http://nisaa-afs.org/" TargetMode="External"/><Relationship Id="rId4" Type="http://schemas.openxmlformats.org/officeDocument/2006/relationships/hyperlink" Target="https://monsooniowa.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974725" y="2868126"/>
            <a:ext cx="10354360" cy="1843238"/>
          </a:xfrm>
        </p:spPr>
        <p:txBody>
          <a:bodyPr>
            <a:noAutofit/>
          </a:bodyPr>
          <a:lstStyle/>
          <a:p>
            <a:r>
              <a:rPr lang="en-US" sz="7000">
                <a:latin typeface="Roboto"/>
                <a:ea typeface="Roboto"/>
                <a:cs typeface="Arial"/>
              </a:rPr>
              <a:t>#HawkeyeSafe</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974725" y="4709626"/>
            <a:ext cx="10354360" cy="407460"/>
          </a:xfrm>
        </p:spPr>
        <p:txBody>
          <a:bodyPr vert="horz" lIns="0" tIns="0" rIns="0" bIns="0" rtlCol="0" anchor="t">
            <a:normAutofit lnSpcReduction="10000"/>
          </a:bodyPr>
          <a:lstStyle/>
          <a:p>
            <a:r>
              <a:rPr lang="en-US" sz="2800">
                <a:latin typeface="Roboto"/>
                <a:ea typeface="Roboto"/>
                <a:cs typeface="Arial"/>
              </a:rPr>
              <a:t>SAFETY TIPS AND RESOURCES FOR COLLEGE LIFE</a:t>
            </a:r>
          </a:p>
        </p:txBody>
      </p:sp>
      <p:sp>
        <p:nvSpPr>
          <p:cNvPr id="3" name="Footer Placeholder 2">
            <a:extLst>
              <a:ext uri="{FF2B5EF4-FFF2-40B4-BE49-F238E27FC236}">
                <a16:creationId xmlns:a16="http://schemas.microsoft.com/office/drawing/2014/main" id="{38A821DF-E7C2-92F8-115E-38435FFB7D83}"/>
              </a:ext>
            </a:extLst>
          </p:cNvPr>
          <p:cNvSpPr>
            <a:spLocks noGrp="1"/>
          </p:cNvSpPr>
          <p:nvPr>
            <p:ph type="ftr" sz="quarter" idx="3"/>
          </p:nvPr>
        </p:nvSpPr>
        <p:spPr/>
        <p:txBody>
          <a:bodyPr/>
          <a:lstStyle/>
          <a:p>
            <a:r>
              <a:rPr lang="en-US"/>
              <a:t>Campus Safety</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941723" y="1197015"/>
            <a:ext cx="10308554" cy="646331"/>
          </a:xfrm>
        </p:spPr>
        <p:txBody>
          <a:bodyPr/>
          <a:lstStyle/>
          <a:p>
            <a:pPr algn="ctr"/>
            <a:r>
              <a:rPr lang="en-US">
                <a:latin typeface="Roboto"/>
                <a:ea typeface="Roboto"/>
                <a:cs typeface="Arial"/>
              </a:rPr>
              <a:t>FREE SAFETY SERVICES</a:t>
            </a:r>
            <a:endParaRPr lang="en-US"/>
          </a:p>
        </p:txBody>
      </p:sp>
    </p:spTree>
    <p:extLst>
      <p:ext uri="{BB962C8B-B14F-4D97-AF65-F5344CB8AC3E}">
        <p14:creationId xmlns:p14="http://schemas.microsoft.com/office/powerpoint/2010/main" val="302639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t>NITE RIDE</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a:ln>
            <a:noFill/>
          </a:ln>
        </p:spPr>
        <p:txBody>
          <a:bodyPr vert="horz" lIns="0" tIns="0" rIns="0" bIns="0" rtlCol="0" anchor="t">
            <a:normAutofit/>
          </a:bodyPr>
          <a:lstStyle/>
          <a:p>
            <a:r>
              <a:rPr lang="en-US" b="1">
                <a:latin typeface="Roboto"/>
                <a:ea typeface="Roboto"/>
                <a:cs typeface="Arial"/>
              </a:rPr>
              <a:t>Free</a:t>
            </a:r>
            <a:r>
              <a:rPr lang="en-US">
                <a:latin typeface="Roboto"/>
                <a:ea typeface="Roboto"/>
                <a:cs typeface="Arial"/>
              </a:rPr>
              <a:t> transportation service</a:t>
            </a:r>
          </a:p>
          <a:p>
            <a:r>
              <a:rPr lang="en-US">
                <a:latin typeface="Roboto"/>
                <a:ea typeface="Roboto"/>
                <a:cs typeface="Arial"/>
              </a:rPr>
              <a:t>10 p.m. to 5 a.m. daily</a:t>
            </a:r>
          </a:p>
          <a:p>
            <a:r>
              <a:rPr lang="en-US">
                <a:latin typeface="Roboto"/>
                <a:ea typeface="Roboto"/>
                <a:cs typeface="Arial"/>
              </a:rPr>
              <a:t>Driven by security officers</a:t>
            </a:r>
          </a:p>
          <a:p>
            <a:r>
              <a:rPr lang="en-US">
                <a:latin typeface="Roboto"/>
                <a:ea typeface="Roboto"/>
                <a:cs typeface="Arial"/>
              </a:rPr>
              <a:t>Express rides starting at $1/person</a:t>
            </a:r>
          </a:p>
          <a:p>
            <a:pPr marL="0" indent="0">
              <a:buNone/>
            </a:pPr>
            <a:endParaRPr lang="en-US">
              <a:solidFill>
                <a:srgbClr val="000000"/>
              </a:solidFill>
            </a:endParaRPr>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8" name="Picture Placeholder 7" descr="A picture containing car, outdoor&#10;&#10;Description automatically generated">
            <a:extLst>
              <a:ext uri="{FF2B5EF4-FFF2-40B4-BE49-F238E27FC236}">
                <a16:creationId xmlns:a16="http://schemas.microsoft.com/office/drawing/2014/main" id="{B5C6BB5B-E422-5463-84EA-DFDB837B86B0}"/>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3" name="Picture 2" descr="A qr code with black squares&#10;&#10;Description automatically generated">
            <a:extLst>
              <a:ext uri="{FF2B5EF4-FFF2-40B4-BE49-F238E27FC236}">
                <a16:creationId xmlns:a16="http://schemas.microsoft.com/office/drawing/2014/main" id="{0EFD1C82-99B2-E9A2-E46F-2DFB9726B457}"/>
              </a:ext>
            </a:extLst>
          </p:cNvPr>
          <p:cNvPicPr>
            <a:picLocks noChangeAspect="1"/>
          </p:cNvPicPr>
          <p:nvPr/>
        </p:nvPicPr>
        <p:blipFill>
          <a:blip r:embed="rId4"/>
          <a:stretch>
            <a:fillRect/>
          </a:stretch>
        </p:blipFill>
        <p:spPr>
          <a:xfrm>
            <a:off x="4696691" y="3923434"/>
            <a:ext cx="2324100" cy="2324100"/>
          </a:xfrm>
          <a:prstGeom prst="rect">
            <a:avLst/>
          </a:prstGeom>
          <a:ln>
            <a:noFill/>
          </a:ln>
        </p:spPr>
      </p:pic>
    </p:spTree>
    <p:extLst>
      <p:ext uri="{BB962C8B-B14F-4D97-AF65-F5344CB8AC3E}">
        <p14:creationId xmlns:p14="http://schemas.microsoft.com/office/powerpoint/2010/main" val="92534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FB5E6-9D27-C948-91D3-A569616D4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EE964-2D52-64C6-D2B9-DA07B1C85920}"/>
              </a:ext>
            </a:extLst>
          </p:cNvPr>
          <p:cNvSpPr>
            <a:spLocks noGrp="1"/>
          </p:cNvSpPr>
          <p:nvPr>
            <p:ph type="title"/>
          </p:nvPr>
        </p:nvSpPr>
        <p:spPr>
          <a:xfrm>
            <a:off x="949325" y="498296"/>
            <a:ext cx="5260975" cy="896116"/>
          </a:xfrm>
        </p:spPr>
        <p:txBody>
          <a:bodyPr/>
          <a:lstStyle/>
          <a:p>
            <a:r>
              <a:rPr lang="en-US">
                <a:latin typeface="Roboto"/>
                <a:ea typeface="Roboto"/>
                <a:cs typeface="Arial"/>
              </a:rPr>
              <a:t>HAWK VOUCHERS</a:t>
            </a:r>
            <a:endParaRPr lang="en-US"/>
          </a:p>
        </p:txBody>
      </p:sp>
      <p:sp>
        <p:nvSpPr>
          <p:cNvPr id="5" name="Content Placeholder 4">
            <a:extLst>
              <a:ext uri="{FF2B5EF4-FFF2-40B4-BE49-F238E27FC236}">
                <a16:creationId xmlns:a16="http://schemas.microsoft.com/office/drawing/2014/main" id="{810D1AF8-7AC1-026A-48E8-4FD5EED0E544}"/>
              </a:ext>
            </a:extLst>
          </p:cNvPr>
          <p:cNvSpPr>
            <a:spLocks noGrp="1"/>
          </p:cNvSpPr>
          <p:nvPr>
            <p:ph idx="1"/>
          </p:nvPr>
        </p:nvSpPr>
        <p:spPr>
          <a:xfrm>
            <a:off x="952499" y="1819278"/>
            <a:ext cx="4316897" cy="4124322"/>
          </a:xfrm>
          <a:ln>
            <a:noFill/>
          </a:ln>
        </p:spPr>
        <p:txBody>
          <a:bodyPr vert="horz" lIns="0" tIns="0" rIns="0" bIns="0" rtlCol="0" anchor="t">
            <a:normAutofit/>
          </a:bodyPr>
          <a:lstStyle/>
          <a:p>
            <a:r>
              <a:rPr lang="en-US" b="1">
                <a:latin typeface="Roboto"/>
                <a:ea typeface="Roboto"/>
                <a:cs typeface="Arial"/>
              </a:rPr>
              <a:t>Five </a:t>
            </a:r>
            <a:r>
              <a:rPr lang="en-US">
                <a:latin typeface="Roboto"/>
                <a:ea typeface="Roboto"/>
                <a:cs typeface="Arial"/>
              </a:rPr>
              <a:t>$5 Uber Vouchers</a:t>
            </a:r>
          </a:p>
          <a:p>
            <a:r>
              <a:rPr lang="en-US">
                <a:latin typeface="Roboto"/>
                <a:ea typeface="Roboto"/>
                <a:cs typeface="Arial"/>
              </a:rPr>
              <a:t>Made available to all students each semester</a:t>
            </a:r>
          </a:p>
          <a:p>
            <a:r>
              <a:rPr lang="en-US">
                <a:latin typeface="Roboto"/>
                <a:ea typeface="Roboto"/>
                <a:cs typeface="Arial"/>
              </a:rPr>
              <a:t>9 p.m. to 3 a.m. </a:t>
            </a:r>
          </a:p>
          <a:p>
            <a:r>
              <a:rPr lang="en-US">
                <a:latin typeface="Roboto"/>
                <a:ea typeface="Roboto"/>
                <a:cs typeface="Arial"/>
              </a:rPr>
              <a:t>3 mi radius of campus</a:t>
            </a:r>
          </a:p>
          <a:p>
            <a:r>
              <a:rPr lang="en-US" err="1">
                <a:latin typeface="Roboto"/>
                <a:ea typeface="Roboto"/>
                <a:cs typeface="Arial"/>
              </a:rPr>
              <a:t>Opt</a:t>
            </a:r>
            <a:r>
              <a:rPr lang="en-US">
                <a:latin typeface="Roboto"/>
                <a:ea typeface="Roboto"/>
                <a:cs typeface="Arial"/>
              </a:rPr>
              <a:t> in at start of the semester</a:t>
            </a:r>
          </a:p>
          <a:p>
            <a:r>
              <a:rPr lang="en-US">
                <a:latin typeface="Roboto"/>
                <a:ea typeface="Roboto"/>
                <a:cs typeface="Arial"/>
              </a:rPr>
              <a:t>*While supplies last</a:t>
            </a:r>
            <a:endParaRPr lang="en-US"/>
          </a:p>
          <a:p>
            <a:endParaRPr lang="en-US">
              <a:latin typeface="Roboto"/>
              <a:ea typeface="Roboto"/>
              <a:cs typeface="Arial"/>
            </a:endParaRPr>
          </a:p>
          <a:p>
            <a:pPr marL="0" indent="0">
              <a:buNone/>
            </a:pPr>
            <a:endParaRPr lang="en-US">
              <a:solidFill>
                <a:srgbClr val="000000"/>
              </a:solidFill>
            </a:endParaRPr>
          </a:p>
        </p:txBody>
      </p:sp>
      <p:sp>
        <p:nvSpPr>
          <p:cNvPr id="6" name="Footer Placeholder 3">
            <a:extLst>
              <a:ext uri="{FF2B5EF4-FFF2-40B4-BE49-F238E27FC236}">
                <a16:creationId xmlns:a16="http://schemas.microsoft.com/office/drawing/2014/main" id="{97745121-2689-0D65-9A40-BA9D5DF084BB}"/>
              </a:ext>
            </a:extLst>
          </p:cNvPr>
          <p:cNvSpPr>
            <a:spLocks noGrp="1"/>
          </p:cNvSpPr>
          <p:nvPr>
            <p:ph type="ftr" sz="quarter" idx="3"/>
          </p:nvPr>
        </p:nvSpPr>
        <p:spPr>
          <a:xfrm>
            <a:off x="2519853" y="6441192"/>
            <a:ext cx="8684173" cy="365125"/>
          </a:xfrm>
        </p:spPr>
        <p:txBody>
          <a:bodyPr/>
          <a:lstStyle/>
          <a:p>
            <a:r>
              <a:rPr lang="en-US"/>
              <a:t>Campus Safety</a:t>
            </a:r>
          </a:p>
        </p:txBody>
      </p:sp>
      <p:pic>
        <p:nvPicPr>
          <p:cNvPr id="9" name="Picture Placeholder 8" descr="A road with lights on it&#10;&#10;AI-generated content may be incorrect.">
            <a:extLst>
              <a:ext uri="{FF2B5EF4-FFF2-40B4-BE49-F238E27FC236}">
                <a16:creationId xmlns:a16="http://schemas.microsoft.com/office/drawing/2014/main" id="{59A21967-9737-C764-EB75-D66617825CEA}"/>
              </a:ext>
            </a:extLst>
          </p:cNvPr>
          <p:cNvPicPr>
            <a:picLocks noGrp="1" noChangeAspect="1"/>
          </p:cNvPicPr>
          <p:nvPr>
            <p:ph type="pic" sz="quarter" idx="11"/>
          </p:nvPr>
        </p:nvPicPr>
        <p:blipFill>
          <a:blip r:embed="rId3"/>
          <a:srcRect l="772" t="-159" r="-932" b="-795"/>
          <a:stretch/>
        </p:blipFill>
        <p:spPr>
          <a:xfrm>
            <a:off x="5860011" y="3092"/>
            <a:ext cx="6399890" cy="6450454"/>
          </a:xfrm>
        </p:spPr>
      </p:pic>
      <p:pic>
        <p:nvPicPr>
          <p:cNvPr id="10" name="Picture 9" descr="A qr code on a white background&#10;&#10;AI-generated content may be incorrect.">
            <a:extLst>
              <a:ext uri="{FF2B5EF4-FFF2-40B4-BE49-F238E27FC236}">
                <a16:creationId xmlns:a16="http://schemas.microsoft.com/office/drawing/2014/main" id="{CBADD846-FB20-F391-66A8-06214D4CB9AD}"/>
              </a:ext>
            </a:extLst>
          </p:cNvPr>
          <p:cNvPicPr>
            <a:picLocks noChangeAspect="1"/>
          </p:cNvPicPr>
          <p:nvPr/>
        </p:nvPicPr>
        <p:blipFill>
          <a:blip r:embed="rId4"/>
          <a:srcRect l="10738" t="10884" r="11409" b="7483"/>
          <a:stretch/>
        </p:blipFill>
        <p:spPr>
          <a:xfrm>
            <a:off x="4441466" y="4792428"/>
            <a:ext cx="1425155" cy="1501520"/>
          </a:xfrm>
          <a:prstGeom prst="rect">
            <a:avLst/>
          </a:prstGeom>
        </p:spPr>
      </p:pic>
    </p:spTree>
    <p:extLst>
      <p:ext uri="{BB962C8B-B14F-4D97-AF65-F5344CB8AC3E}">
        <p14:creationId xmlns:p14="http://schemas.microsoft.com/office/powerpoint/2010/main" val="3411759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t>RAVE GUARDIAN</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a:ln>
            <a:noFill/>
          </a:ln>
        </p:spPr>
        <p:txBody>
          <a:bodyPr vert="horz" lIns="0" tIns="0" rIns="0" bIns="0" rtlCol="0" anchor="t">
            <a:normAutofit/>
          </a:bodyPr>
          <a:lstStyle/>
          <a:p>
            <a:r>
              <a:rPr lang="en-US"/>
              <a:t>Free safety app</a:t>
            </a:r>
          </a:p>
          <a:p>
            <a:r>
              <a:rPr lang="en-US">
                <a:latin typeface="Roboto"/>
                <a:ea typeface="Roboto"/>
                <a:cs typeface="Arial"/>
              </a:rPr>
              <a:t>Safety timer for walk home</a:t>
            </a:r>
          </a:p>
          <a:p>
            <a:r>
              <a:rPr lang="en-US">
                <a:latin typeface="Roboto"/>
                <a:ea typeface="Roboto"/>
                <a:cs typeface="Arial"/>
              </a:rPr>
              <a:t>911 at the touch of a button</a:t>
            </a:r>
          </a:p>
          <a:p>
            <a:r>
              <a:rPr lang="en-US"/>
              <a:t>Text anonymous tips to police</a:t>
            </a:r>
          </a:p>
          <a:p>
            <a:r>
              <a:rPr lang="en-US">
                <a:latin typeface="Roboto"/>
                <a:ea typeface="Roboto"/>
                <a:cs typeface="Arial"/>
              </a:rPr>
              <a:t>Download the app!</a:t>
            </a:r>
          </a:p>
          <a:p>
            <a:pPr lvl="1"/>
            <a:r>
              <a:rPr lang="en-US">
                <a:latin typeface="Roboto"/>
                <a:ea typeface="Roboto"/>
                <a:cs typeface="Arial"/>
              </a:rPr>
              <a:t>Sign up with UI email</a:t>
            </a:r>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7" name="Picture 6" descr="A qr code with a black background&#10;&#10;Description automatically generated">
            <a:extLst>
              <a:ext uri="{FF2B5EF4-FFF2-40B4-BE49-F238E27FC236}">
                <a16:creationId xmlns:a16="http://schemas.microsoft.com/office/drawing/2014/main" id="{E97E9315-C114-0E53-82F5-7839A58A0C2E}"/>
              </a:ext>
            </a:extLst>
          </p:cNvPr>
          <p:cNvPicPr>
            <a:picLocks noChangeAspect="1"/>
          </p:cNvPicPr>
          <p:nvPr/>
        </p:nvPicPr>
        <p:blipFill>
          <a:blip r:embed="rId3"/>
          <a:stretch>
            <a:fillRect/>
          </a:stretch>
        </p:blipFill>
        <p:spPr>
          <a:xfrm>
            <a:off x="4478482" y="3808268"/>
            <a:ext cx="2552700" cy="2476500"/>
          </a:xfrm>
          <a:prstGeom prst="rect">
            <a:avLst/>
          </a:prstGeom>
          <a:ln>
            <a:noFill/>
          </a:ln>
        </p:spPr>
      </p:pic>
      <p:pic>
        <p:nvPicPr>
          <p:cNvPr id="8" name="Picture Placeholder 7" descr="Converse Emergency Alert System | Converse University | Spartanburg, SC">
            <a:extLst>
              <a:ext uri="{FF2B5EF4-FFF2-40B4-BE49-F238E27FC236}">
                <a16:creationId xmlns:a16="http://schemas.microsoft.com/office/drawing/2014/main" id="{322B35A2-D9D5-BF00-F606-B188D6E3165F}"/>
              </a:ext>
            </a:extLst>
          </p:cNvPr>
          <p:cNvPicPr>
            <a:picLocks noGrp="1" noChangeAspect="1"/>
          </p:cNvPicPr>
          <p:nvPr>
            <p:ph type="pic" sz="quarter" idx="11"/>
          </p:nvPr>
        </p:nvPicPr>
        <p:blipFill>
          <a:blip r:embed="rId4"/>
          <a:srcRect t="929" b="929"/>
          <a:stretch/>
        </p:blipFill>
        <p:spPr/>
      </p:pic>
    </p:spTree>
    <p:extLst>
      <p:ext uri="{BB962C8B-B14F-4D97-AF65-F5344CB8AC3E}">
        <p14:creationId xmlns:p14="http://schemas.microsoft.com/office/powerpoint/2010/main" val="357478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t>BIKE INDEX</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a:ln>
            <a:noFill/>
          </a:ln>
        </p:spPr>
        <p:txBody>
          <a:bodyPr vert="horz" lIns="0" tIns="0" rIns="0" bIns="0" rtlCol="0" anchor="t">
            <a:normAutofit lnSpcReduction="10000"/>
          </a:bodyPr>
          <a:lstStyle/>
          <a:p>
            <a:r>
              <a:rPr lang="en-US">
                <a:latin typeface="Roboto"/>
                <a:ea typeface="Roboto"/>
                <a:cs typeface="Arial"/>
              </a:rPr>
              <a:t>Free bike registry</a:t>
            </a:r>
            <a:endParaRPr lang="en-US"/>
          </a:p>
          <a:p>
            <a:r>
              <a:rPr lang="en-US">
                <a:latin typeface="Roboto"/>
                <a:ea typeface="Roboto"/>
                <a:cs typeface="Arial"/>
              </a:rPr>
              <a:t>Creates a record of ownership</a:t>
            </a:r>
          </a:p>
          <a:p>
            <a:r>
              <a:rPr lang="en-US">
                <a:latin typeface="Roboto"/>
                <a:ea typeface="Roboto"/>
                <a:cs typeface="Arial"/>
              </a:rPr>
              <a:t>Helps us return it to you if it’s lost, stolen, or impounded</a:t>
            </a:r>
          </a:p>
          <a:p>
            <a:r>
              <a:rPr lang="en-US">
                <a:latin typeface="Roboto"/>
                <a:ea typeface="Roboto"/>
                <a:cs typeface="Arial"/>
              </a:rPr>
              <a:t>Register your bike!</a:t>
            </a:r>
          </a:p>
          <a:p>
            <a:r>
              <a:rPr lang="en-US">
                <a:latin typeface="Roboto"/>
                <a:ea typeface="Roboto"/>
                <a:cs typeface="Arial"/>
              </a:rPr>
              <a:t>Be a good "roll model" </a:t>
            </a:r>
          </a:p>
          <a:p>
            <a:pPr lvl="1">
              <a:buFont typeface="Courier New" panose="020B0604020202020204" pitchFamily="34" charset="0"/>
              <a:buChar char="o"/>
            </a:pPr>
            <a:r>
              <a:rPr lang="en-US">
                <a:latin typeface="Roboto"/>
                <a:ea typeface="Roboto"/>
                <a:cs typeface="Arial"/>
              </a:rPr>
              <a:t>Bike and scooter at a safe speed and be courteous and aware of pedestrians and vehicles</a:t>
            </a:r>
          </a:p>
          <a:p>
            <a:pPr lvl="1">
              <a:buFont typeface="Courier New" panose="020B0604020202020204" pitchFamily="34" charset="0"/>
              <a:buChar char="o"/>
            </a:pPr>
            <a:r>
              <a:rPr lang="en-US">
                <a:latin typeface="Roboto"/>
                <a:ea typeface="Roboto"/>
                <a:cs typeface="Arial"/>
              </a:rPr>
              <a:t>Review UI policies</a:t>
            </a:r>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3" name="Picture 2" descr="A qr code with black squares&#10;&#10;Description automatically generated">
            <a:extLst>
              <a:ext uri="{FF2B5EF4-FFF2-40B4-BE49-F238E27FC236}">
                <a16:creationId xmlns:a16="http://schemas.microsoft.com/office/drawing/2014/main" id="{5D40B2B2-A065-4882-5203-2102891A3202}"/>
              </a:ext>
            </a:extLst>
          </p:cNvPr>
          <p:cNvPicPr>
            <a:picLocks noChangeAspect="1"/>
          </p:cNvPicPr>
          <p:nvPr/>
        </p:nvPicPr>
        <p:blipFill>
          <a:blip r:embed="rId3"/>
          <a:stretch>
            <a:fillRect/>
          </a:stretch>
        </p:blipFill>
        <p:spPr>
          <a:xfrm>
            <a:off x="5084054" y="78421"/>
            <a:ext cx="2028825" cy="2028825"/>
          </a:xfrm>
          <a:prstGeom prst="rect">
            <a:avLst/>
          </a:prstGeom>
          <a:ln>
            <a:noFill/>
          </a:ln>
        </p:spPr>
      </p:pic>
      <p:pic>
        <p:nvPicPr>
          <p:cNvPr id="13" name="Picture Placeholder 12" descr="A person riding a bicycle&#10;&#10;Description automatically generated">
            <a:extLst>
              <a:ext uri="{FF2B5EF4-FFF2-40B4-BE49-F238E27FC236}">
                <a16:creationId xmlns:a16="http://schemas.microsoft.com/office/drawing/2014/main" id="{C277CD04-4167-162F-2A45-CC3321072F66}"/>
              </a:ext>
            </a:extLst>
          </p:cNvPr>
          <p:cNvPicPr>
            <a:picLocks noGrp="1" noChangeAspect="1"/>
          </p:cNvPicPr>
          <p:nvPr>
            <p:ph type="pic" sz="quarter" idx="11"/>
          </p:nvPr>
        </p:nvPicPr>
        <p:blipFill rotWithShape="1">
          <a:blip r:embed="rId4"/>
          <a:srcRect l="16824" r="30743" b="-149"/>
          <a:stretch/>
        </p:blipFill>
        <p:spPr>
          <a:xfrm>
            <a:off x="7171534" y="0"/>
            <a:ext cx="5025462" cy="6399050"/>
          </a:xfrm>
        </p:spPr>
      </p:pic>
    </p:spTree>
    <p:extLst>
      <p:ext uri="{BB962C8B-B14F-4D97-AF65-F5344CB8AC3E}">
        <p14:creationId xmlns:p14="http://schemas.microsoft.com/office/powerpoint/2010/main" val="374502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t>SAFETY TRAINING</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a:ln>
            <a:noFill/>
          </a:ln>
        </p:spPr>
        <p:txBody>
          <a:bodyPr vert="horz" lIns="0" tIns="0" rIns="0" bIns="0" rtlCol="0" anchor="t">
            <a:normAutofit/>
          </a:bodyPr>
          <a:lstStyle/>
          <a:p>
            <a:r>
              <a:rPr lang="en-US">
                <a:latin typeface="Roboto"/>
                <a:ea typeface="Roboto"/>
                <a:cs typeface="Arial"/>
              </a:rPr>
              <a:t>We offer free and low-cost courses, including:</a:t>
            </a:r>
          </a:p>
          <a:p>
            <a:pPr lvl="1"/>
            <a:r>
              <a:rPr lang="en-US">
                <a:latin typeface="Roboto"/>
                <a:ea typeface="Roboto"/>
                <a:cs typeface="Arial"/>
              </a:rPr>
              <a:t>Civilian Response to Active Shooter Events</a:t>
            </a:r>
          </a:p>
          <a:p>
            <a:pPr lvl="1"/>
            <a:r>
              <a:rPr lang="en-US">
                <a:latin typeface="Roboto"/>
                <a:ea typeface="Roboto"/>
                <a:cs typeface="Arial"/>
              </a:rPr>
              <a:t>Rape Aggression Defense</a:t>
            </a:r>
          </a:p>
          <a:p>
            <a:pPr lvl="1"/>
            <a:r>
              <a:rPr lang="en-US">
                <a:latin typeface="Roboto"/>
                <a:ea typeface="Roboto"/>
                <a:cs typeface="Arial"/>
              </a:rPr>
              <a:t>Personal Safety and Self-Protection</a:t>
            </a:r>
          </a:p>
          <a:p>
            <a:pPr lvl="1"/>
            <a:r>
              <a:rPr lang="en-US">
                <a:latin typeface="Roboto"/>
                <a:ea typeface="Roboto"/>
                <a:cs typeface="Arial"/>
              </a:rPr>
              <a:t>CPR-BLS</a:t>
            </a:r>
          </a:p>
          <a:p>
            <a:pPr lvl="1"/>
            <a:r>
              <a:rPr lang="en-US">
                <a:latin typeface="Roboto"/>
                <a:ea typeface="Roboto"/>
                <a:cs typeface="Arial"/>
              </a:rPr>
              <a:t>Stop the Bleed</a:t>
            </a:r>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9" name="Picture Placeholder 8" descr="Two people shaking hands&#10;&#10;Description automatically generated with medium confidence">
            <a:extLst>
              <a:ext uri="{FF2B5EF4-FFF2-40B4-BE49-F238E27FC236}">
                <a16:creationId xmlns:a16="http://schemas.microsoft.com/office/drawing/2014/main" id="{2FDE67A8-B89C-D9E8-75B9-CF79CCD52DB5}"/>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3" name="Picture 2" descr="A qr code with a black and white background&#10;&#10;Description automatically generated">
            <a:extLst>
              <a:ext uri="{FF2B5EF4-FFF2-40B4-BE49-F238E27FC236}">
                <a16:creationId xmlns:a16="http://schemas.microsoft.com/office/drawing/2014/main" id="{A3890A7C-11D2-15F6-20F0-AB4A2C77AC6A}"/>
              </a:ext>
            </a:extLst>
          </p:cNvPr>
          <p:cNvPicPr>
            <a:picLocks noChangeAspect="1"/>
          </p:cNvPicPr>
          <p:nvPr/>
        </p:nvPicPr>
        <p:blipFill>
          <a:blip r:embed="rId4"/>
          <a:stretch>
            <a:fillRect/>
          </a:stretch>
        </p:blipFill>
        <p:spPr>
          <a:xfrm>
            <a:off x="4829175" y="4133850"/>
            <a:ext cx="2200275" cy="2181225"/>
          </a:xfrm>
          <a:prstGeom prst="rect">
            <a:avLst/>
          </a:prstGeom>
          <a:ln>
            <a:noFill/>
          </a:ln>
        </p:spPr>
      </p:pic>
    </p:spTree>
    <p:extLst>
      <p:ext uri="{BB962C8B-B14F-4D97-AF65-F5344CB8AC3E}">
        <p14:creationId xmlns:p14="http://schemas.microsoft.com/office/powerpoint/2010/main" val="112775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latin typeface="Roboto"/>
                <a:ea typeface="Roboto"/>
                <a:cs typeface="Arial"/>
              </a:rPr>
              <a:t>Lost and Found</a:t>
            </a:r>
            <a:endParaRPr lang="en-US"/>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a:ln>
            <a:noFill/>
          </a:ln>
        </p:spPr>
        <p:txBody>
          <a:bodyPr vert="horz" lIns="0" tIns="0" rIns="0" bIns="0" rtlCol="0" anchor="t">
            <a:normAutofit/>
          </a:bodyPr>
          <a:lstStyle/>
          <a:p>
            <a:r>
              <a:rPr lang="en-US">
                <a:latin typeface="Roboto"/>
                <a:ea typeface="Roboto"/>
                <a:cs typeface="Arial"/>
              </a:rPr>
              <a:t>139 University Capitol Centre</a:t>
            </a:r>
            <a:endParaRPr lang="en-US"/>
          </a:p>
          <a:p>
            <a:pPr lvl="1"/>
            <a:r>
              <a:rPr lang="en-US">
                <a:latin typeface="Roboto"/>
                <a:ea typeface="Roboto"/>
                <a:cs typeface="Arial"/>
              </a:rPr>
              <a:t>Turn in found items</a:t>
            </a:r>
          </a:p>
          <a:p>
            <a:pPr lvl="1"/>
            <a:r>
              <a:rPr lang="en-US">
                <a:latin typeface="Roboto"/>
                <a:ea typeface="Roboto"/>
                <a:cs typeface="Arial"/>
              </a:rPr>
              <a:t>Retrieve lost items</a:t>
            </a:r>
          </a:p>
          <a:p>
            <a:pPr lvl="1"/>
            <a:r>
              <a:rPr lang="en-US">
                <a:latin typeface="Roboto"/>
                <a:ea typeface="Roboto"/>
                <a:cs typeface="Arial"/>
              </a:rPr>
              <a:t>File a lost property report</a:t>
            </a:r>
          </a:p>
          <a:p>
            <a:pPr lvl="1"/>
            <a:r>
              <a:rPr lang="en-US">
                <a:latin typeface="Roboto"/>
                <a:ea typeface="Roboto"/>
                <a:cs typeface="Arial"/>
              </a:rPr>
              <a:t>Open weekdays 8 a.m. to 4 p.m.</a:t>
            </a:r>
          </a:p>
          <a:p>
            <a:pPr lvl="1"/>
            <a:r>
              <a:rPr lang="en-US">
                <a:latin typeface="Roboto"/>
                <a:ea typeface="Roboto"/>
                <a:cs typeface="Arial"/>
              </a:rPr>
              <a:t>Search the online database for found items on the Campus Safety website</a:t>
            </a:r>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7" name="Picture Placeholder 6" descr="A flag on top of a building&#10;&#10;Description automatically generated">
            <a:extLst>
              <a:ext uri="{FF2B5EF4-FFF2-40B4-BE49-F238E27FC236}">
                <a16:creationId xmlns:a16="http://schemas.microsoft.com/office/drawing/2014/main" id="{0C1FBA4F-C8E5-5BBF-3779-B6116FC844FC}"/>
              </a:ext>
            </a:extLst>
          </p:cNvPr>
          <p:cNvPicPr>
            <a:picLocks noGrp="1" noChangeAspect="1"/>
          </p:cNvPicPr>
          <p:nvPr>
            <p:ph type="pic" sz="quarter" idx="11"/>
          </p:nvPr>
        </p:nvPicPr>
        <p:blipFill rotWithShape="1">
          <a:blip r:embed="rId3"/>
          <a:srcRect l="92" t="1773" r="-297" b="13506"/>
          <a:stretch/>
        </p:blipFill>
        <p:spPr>
          <a:xfrm>
            <a:off x="7171534" y="0"/>
            <a:ext cx="5039509" cy="6402995"/>
          </a:xfrm>
        </p:spPr>
      </p:pic>
    </p:spTree>
    <p:extLst>
      <p:ext uri="{BB962C8B-B14F-4D97-AF65-F5344CB8AC3E}">
        <p14:creationId xmlns:p14="http://schemas.microsoft.com/office/powerpoint/2010/main" val="2527998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2575154" y="1302523"/>
            <a:ext cx="7041692" cy="646331"/>
          </a:xfrm>
        </p:spPr>
        <p:txBody>
          <a:bodyPr/>
          <a:lstStyle/>
          <a:p>
            <a:pPr algn="ctr"/>
            <a:r>
              <a:rPr lang="en-US">
                <a:latin typeface="Roboto"/>
                <a:ea typeface="Roboto"/>
                <a:cs typeface="Arial"/>
              </a:rPr>
              <a:t>EMERGENCY NOTIFICATIONS</a:t>
            </a:r>
          </a:p>
        </p:txBody>
      </p:sp>
    </p:spTree>
    <p:extLst>
      <p:ext uri="{BB962C8B-B14F-4D97-AF65-F5344CB8AC3E}">
        <p14:creationId xmlns:p14="http://schemas.microsoft.com/office/powerpoint/2010/main" val="367385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267387"/>
            <a:ext cx="5260975" cy="896116"/>
          </a:xfrm>
        </p:spPr>
        <p:txBody>
          <a:bodyPr/>
          <a:lstStyle/>
          <a:p>
            <a:r>
              <a:rPr lang="en-US"/>
              <a:t>HAWK ALERT</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712734"/>
            <a:ext cx="5904758" cy="4230866"/>
          </a:xfrm>
        </p:spPr>
        <p:txBody>
          <a:bodyPr vert="horz" lIns="0" tIns="0" rIns="0" bIns="0" rtlCol="0" anchor="t">
            <a:normAutofit/>
          </a:bodyPr>
          <a:lstStyle/>
          <a:p>
            <a:r>
              <a:rPr lang="en-US">
                <a:latin typeface="Roboto"/>
                <a:ea typeface="Roboto"/>
                <a:cs typeface="Arial"/>
              </a:rPr>
              <a:t>Ongoing immediate risk to campus safety</a:t>
            </a:r>
            <a:endParaRPr lang="en-US"/>
          </a:p>
          <a:p>
            <a:r>
              <a:rPr lang="en-US">
                <a:latin typeface="Roboto"/>
                <a:ea typeface="Roboto"/>
                <a:cs typeface="Arial"/>
              </a:rPr>
              <a:t>Threat information, how to stay safe</a:t>
            </a:r>
          </a:p>
          <a:p>
            <a:r>
              <a:rPr lang="en-US" sz="2600" b="1">
                <a:latin typeface="Roboto"/>
                <a:ea typeface="Roboto"/>
                <a:cs typeface="Arial"/>
              </a:rPr>
              <a:t>ONLY</a:t>
            </a:r>
            <a:r>
              <a:rPr lang="en-US" sz="2600">
                <a:latin typeface="Roboto"/>
                <a:ea typeface="Roboto"/>
                <a:cs typeface="Arial"/>
              </a:rPr>
              <a:t> for students, faculty, and staff</a:t>
            </a:r>
          </a:p>
          <a:p>
            <a:r>
              <a:rPr lang="en-US">
                <a:latin typeface="Roboto"/>
                <a:ea typeface="Roboto"/>
                <a:cs typeface="Arial"/>
              </a:rPr>
              <a:t>Updates posted on:</a:t>
            </a:r>
          </a:p>
          <a:p>
            <a:pPr lvl="1"/>
            <a:r>
              <a:rPr lang="en-US" b="1">
                <a:solidFill>
                  <a:schemeClr val="accent6">
                    <a:lumMod val="75000"/>
                  </a:schemeClr>
                </a:solidFill>
                <a:latin typeface="Roboto"/>
                <a:ea typeface="Roboto"/>
                <a:cs typeface="Arial"/>
              </a:rPr>
              <a:t>EMERGENCY.UIOWA.EDU</a:t>
            </a:r>
            <a:endParaRPr lang="en-US">
              <a:solidFill>
                <a:schemeClr val="accent6">
                  <a:lumMod val="75000"/>
                </a:schemeClr>
              </a:solidFill>
              <a:latin typeface="Roboto"/>
              <a:ea typeface="Roboto"/>
              <a:cs typeface="Arial"/>
            </a:endParaRPr>
          </a:p>
          <a:p>
            <a:pPr lvl="1"/>
            <a:r>
              <a:rPr lang="en-US">
                <a:latin typeface="Roboto"/>
                <a:ea typeface="Roboto"/>
                <a:cs typeface="Arial"/>
              </a:rPr>
              <a:t>Twitter (@</a:t>
            </a:r>
            <a:r>
              <a:rPr lang="en-US" err="1">
                <a:latin typeface="Roboto"/>
                <a:ea typeface="Roboto"/>
                <a:cs typeface="Arial"/>
              </a:rPr>
              <a:t>uiowa_police</a:t>
            </a:r>
            <a:r>
              <a:rPr lang="en-US">
                <a:latin typeface="Roboto"/>
                <a:ea typeface="Roboto"/>
                <a:cs typeface="Arial"/>
              </a:rPr>
              <a:t>)</a:t>
            </a:r>
          </a:p>
          <a:p>
            <a:pPr marL="0" indent="0">
              <a:buNone/>
            </a:pPr>
            <a:endParaRPr lang="en-US"/>
          </a:p>
          <a:p>
            <a:pPr marL="457200" lvl="1" indent="0">
              <a:buNone/>
            </a:pPr>
            <a:endParaRPr lang="en-US"/>
          </a:p>
          <a:p>
            <a:endParaRPr lang="en-US"/>
          </a:p>
          <a:p>
            <a:endParaRPr lang="en-US"/>
          </a:p>
          <a:p>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8" name="Picture Placeholder 7" descr="A yellow triangle sign&#10;&#10;Description automatically generated with medium confidence">
            <a:extLst>
              <a:ext uri="{FF2B5EF4-FFF2-40B4-BE49-F238E27FC236}">
                <a16:creationId xmlns:a16="http://schemas.microsoft.com/office/drawing/2014/main" id="{216D81D6-AE33-25D3-AB7C-F85E9B3C128F}"/>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t="14267" b="14267"/>
          <a:stretch>
            <a:fillRect/>
          </a:stretch>
        </p:blipFill>
        <p:spPr/>
      </p:pic>
    </p:spTree>
    <p:extLst>
      <p:ext uri="{BB962C8B-B14F-4D97-AF65-F5344CB8AC3E}">
        <p14:creationId xmlns:p14="http://schemas.microsoft.com/office/powerpoint/2010/main" val="3271417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a:t>CRIME ALERT</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712734"/>
            <a:ext cx="5902751" cy="4230866"/>
          </a:xfrm>
        </p:spPr>
        <p:txBody>
          <a:bodyPr vert="horz" lIns="0" tIns="0" rIns="0" bIns="0" rtlCol="0" anchor="t">
            <a:normAutofit/>
          </a:bodyPr>
          <a:lstStyle/>
          <a:p>
            <a:r>
              <a:rPr lang="en-US">
                <a:latin typeface="Roboto"/>
                <a:ea typeface="Roboto"/>
                <a:cs typeface="Arial"/>
              </a:rPr>
              <a:t>Incident </a:t>
            </a:r>
            <a:r>
              <a:rPr lang="en-US" b="1">
                <a:latin typeface="Roboto"/>
                <a:ea typeface="Roboto"/>
                <a:cs typeface="Arial"/>
              </a:rPr>
              <a:t>already occurred</a:t>
            </a:r>
            <a:r>
              <a:rPr lang="en-US">
                <a:latin typeface="Roboto"/>
                <a:ea typeface="Roboto"/>
                <a:cs typeface="Arial"/>
              </a:rPr>
              <a:t> but could be an ongoing threat</a:t>
            </a:r>
            <a:endParaRPr lang="en-US"/>
          </a:p>
          <a:p>
            <a:r>
              <a:rPr lang="en-US">
                <a:latin typeface="Roboto"/>
                <a:ea typeface="Roboto"/>
                <a:cs typeface="Arial"/>
              </a:rPr>
              <a:t>Specific safety tips</a:t>
            </a:r>
          </a:p>
          <a:p>
            <a:r>
              <a:rPr lang="en-US">
                <a:latin typeface="Roboto"/>
                <a:ea typeface="Roboto"/>
                <a:cs typeface="Arial"/>
              </a:rPr>
              <a:t>Emailed to students, faculty, and staff</a:t>
            </a:r>
          </a:p>
          <a:p>
            <a:r>
              <a:rPr lang="en-US">
                <a:latin typeface="Roboto"/>
                <a:ea typeface="Roboto"/>
                <a:cs typeface="Arial"/>
              </a:rPr>
              <a:t>Posted on our website: </a:t>
            </a:r>
          </a:p>
          <a:p>
            <a:pPr lvl="1"/>
            <a:r>
              <a:rPr lang="en-US" b="1">
                <a:solidFill>
                  <a:schemeClr val="accent6">
                    <a:lumMod val="75000"/>
                  </a:schemeClr>
                </a:solidFill>
                <a:latin typeface="Roboto"/>
                <a:ea typeface="Roboto"/>
                <a:cs typeface="Arial"/>
              </a:rPr>
              <a:t>SAFETY.UIOWA.EDU.</a:t>
            </a:r>
            <a:endParaRPr lang="en-US">
              <a:solidFill>
                <a:schemeClr val="accent6">
                  <a:lumMod val="75000"/>
                </a:schemeClr>
              </a:solidFill>
              <a:latin typeface="Roboto"/>
              <a:ea typeface="Roboto"/>
              <a:cs typeface="Arial"/>
            </a:endParaRPr>
          </a:p>
          <a:p>
            <a:endParaRPr lang="en-US"/>
          </a:p>
          <a:p>
            <a:pPr marL="457200" lvl="1" indent="0">
              <a:buNone/>
            </a:pPr>
            <a:endParaRPr lang="en-US"/>
          </a:p>
          <a:p>
            <a:pPr lvl="1"/>
            <a:endParaRPr lang="en-US"/>
          </a:p>
          <a:p>
            <a:pPr lvl="1"/>
            <a:endParaRPr lang="en-US"/>
          </a:p>
          <a:p>
            <a:pPr marL="457200" lvl="1" indent="0">
              <a:buNone/>
            </a:pPr>
            <a:endParaRPr lang="en-US"/>
          </a:p>
          <a:p>
            <a:pPr marL="457200" lvl="1" indent="0">
              <a:buNone/>
            </a:pPr>
            <a:endParaRPr lang="en-US"/>
          </a:p>
          <a:p>
            <a:endParaRPr lang="en-US"/>
          </a:p>
          <a:p>
            <a:endParaRPr lang="en-US"/>
          </a:p>
          <a:p>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a:t>Campus Safety</a:t>
            </a:r>
          </a:p>
        </p:txBody>
      </p:sp>
      <p:pic>
        <p:nvPicPr>
          <p:cNvPr id="8" name="Picture Placeholder 7" descr="A picture containing icon&#10;&#10;Description automatically generated">
            <a:extLst>
              <a:ext uri="{FF2B5EF4-FFF2-40B4-BE49-F238E27FC236}">
                <a16:creationId xmlns:a16="http://schemas.microsoft.com/office/drawing/2014/main" id="{67D9CACD-77B0-E450-4A9E-814FB96A262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t="14267" b="14267"/>
          <a:stretch>
            <a:fillRect/>
          </a:stretch>
        </p:blipFill>
        <p:spPr/>
      </p:pic>
      <p:pic>
        <p:nvPicPr>
          <p:cNvPr id="3" name="Picture 2">
            <a:extLst>
              <a:ext uri="{FF2B5EF4-FFF2-40B4-BE49-F238E27FC236}">
                <a16:creationId xmlns:a16="http://schemas.microsoft.com/office/drawing/2014/main" id="{78AF46E2-7789-F2F2-EA79-7190920D5B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71535" y="-5709"/>
            <a:ext cx="9615310" cy="6398889"/>
          </a:xfrm>
          <a:prstGeom prst="rect">
            <a:avLst/>
          </a:prstGeom>
        </p:spPr>
      </p:pic>
    </p:spTree>
    <p:extLst>
      <p:ext uri="{BB962C8B-B14F-4D97-AF65-F5344CB8AC3E}">
        <p14:creationId xmlns:p14="http://schemas.microsoft.com/office/powerpoint/2010/main" val="250814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974725" y="2677626"/>
            <a:ext cx="10354360" cy="1843238"/>
          </a:xfrm>
        </p:spPr>
        <p:txBody>
          <a:bodyPr/>
          <a:lstStyle/>
          <a:p>
            <a:r>
              <a:rPr lang="en-US">
                <a:latin typeface="Roboto"/>
                <a:ea typeface="Roboto"/>
                <a:cs typeface="Arial"/>
              </a:rPr>
              <a:t>Campus</a:t>
            </a:r>
            <a:br>
              <a:rPr lang="en-US">
                <a:latin typeface="Roboto"/>
                <a:ea typeface="Roboto"/>
                <a:cs typeface="Arial"/>
              </a:rPr>
            </a:br>
            <a:r>
              <a:rPr lang="en-US">
                <a:latin typeface="Roboto"/>
                <a:ea typeface="Roboto"/>
                <a:cs typeface="Arial"/>
              </a:rPr>
              <a:t>Safety</a:t>
            </a:r>
            <a:endParaRPr lang="en-US"/>
          </a:p>
        </p:txBody>
      </p:sp>
      <p:sp>
        <p:nvSpPr>
          <p:cNvPr id="3" name="TextBox 2">
            <a:extLst>
              <a:ext uri="{FF2B5EF4-FFF2-40B4-BE49-F238E27FC236}">
                <a16:creationId xmlns:a16="http://schemas.microsoft.com/office/drawing/2014/main" id="{2AF31EAD-BFCB-BFE6-C43A-06472D3876A3}"/>
              </a:ext>
            </a:extLst>
          </p:cNvPr>
          <p:cNvSpPr txBox="1"/>
          <p:nvPr/>
        </p:nvSpPr>
        <p:spPr>
          <a:xfrm>
            <a:off x="4780643" y="2839357"/>
            <a:ext cx="576942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solidFill>
                  <a:schemeClr val="accent1"/>
                </a:solidFill>
                <a:ea typeface="Roboto"/>
              </a:rPr>
              <a:t>Emergency Communications</a:t>
            </a:r>
            <a:endParaRPr lang="en-US" sz="2400">
              <a:solidFill>
                <a:schemeClr val="accent1"/>
              </a:solidFill>
              <a:ea typeface="Roboto"/>
              <a:cs typeface="Roboto"/>
            </a:endParaRPr>
          </a:p>
          <a:p>
            <a:pPr marL="285750" indent="-285750">
              <a:buFont typeface="Arial"/>
              <a:buChar char="•"/>
            </a:pPr>
            <a:r>
              <a:rPr lang="en-US" sz="2400">
                <a:solidFill>
                  <a:schemeClr val="accent1"/>
                </a:solidFill>
                <a:ea typeface="Roboto"/>
              </a:rPr>
              <a:t>Police Department</a:t>
            </a:r>
            <a:endParaRPr lang="en-US" sz="2400">
              <a:solidFill>
                <a:schemeClr val="accent1"/>
              </a:solidFill>
              <a:ea typeface="Roboto"/>
              <a:cs typeface="Roboto"/>
            </a:endParaRPr>
          </a:p>
          <a:p>
            <a:pPr marL="285750" indent="-285750">
              <a:buFont typeface="Arial"/>
              <a:buChar char="•"/>
            </a:pPr>
            <a:r>
              <a:rPr lang="en-US" sz="2400">
                <a:solidFill>
                  <a:schemeClr val="accent1"/>
                </a:solidFill>
                <a:ea typeface="Roboto"/>
              </a:rPr>
              <a:t>Security Services</a:t>
            </a:r>
            <a:endParaRPr lang="en-US" sz="2400">
              <a:solidFill>
                <a:schemeClr val="accent1"/>
              </a:solidFill>
              <a:ea typeface="Roboto"/>
              <a:cs typeface="Roboto"/>
            </a:endParaRPr>
          </a:p>
          <a:p>
            <a:pPr marL="285750" indent="-285750">
              <a:buFont typeface="Arial"/>
              <a:buChar char="•"/>
            </a:pPr>
            <a:r>
              <a:rPr lang="en-US" sz="2400">
                <a:solidFill>
                  <a:schemeClr val="bg1"/>
                </a:solidFill>
                <a:ea typeface="Roboto"/>
              </a:rPr>
              <a:t>Security Engineering</a:t>
            </a:r>
            <a:endParaRPr lang="en-US" sz="2400">
              <a:solidFill>
                <a:schemeClr val="bg1"/>
              </a:solidFill>
              <a:ea typeface="Roboto"/>
              <a:cs typeface="Roboto"/>
            </a:endParaRPr>
          </a:p>
          <a:p>
            <a:pPr marL="285750" indent="-285750">
              <a:buFont typeface="Arial"/>
              <a:buChar char="•"/>
            </a:pPr>
            <a:r>
              <a:rPr lang="en-US" sz="2400">
                <a:solidFill>
                  <a:schemeClr val="bg1"/>
                </a:solidFill>
                <a:ea typeface="Roboto"/>
              </a:rPr>
              <a:t>Emergency Management</a:t>
            </a:r>
            <a:endParaRPr lang="en-US">
              <a:solidFill>
                <a:schemeClr val="bg1"/>
              </a:solidFill>
            </a:endParaRPr>
          </a:p>
          <a:p>
            <a:pPr marL="285750" indent="-285750">
              <a:buFont typeface="Arial"/>
              <a:buChar char="•"/>
            </a:pPr>
            <a:r>
              <a:rPr lang="en-US" sz="2400">
                <a:solidFill>
                  <a:schemeClr val="bg1"/>
                </a:solidFill>
                <a:ea typeface="Roboto"/>
              </a:rPr>
              <a:t>Fire Safety</a:t>
            </a:r>
          </a:p>
          <a:p>
            <a:pPr marL="285750" indent="-285750">
              <a:buFont typeface="Arial"/>
              <a:buChar char="•"/>
            </a:pPr>
            <a:r>
              <a:rPr lang="en-US" sz="2400">
                <a:solidFill>
                  <a:schemeClr val="bg1"/>
                </a:solidFill>
                <a:ea typeface="Roboto"/>
              </a:rPr>
              <a:t>Threat Assessment</a:t>
            </a:r>
          </a:p>
          <a:p>
            <a:pPr marL="285750" indent="-285750">
              <a:buFont typeface="Arial"/>
              <a:buChar char="•"/>
            </a:pPr>
            <a:r>
              <a:rPr lang="en-US" sz="2400">
                <a:solidFill>
                  <a:schemeClr val="bg1"/>
                </a:solidFill>
                <a:ea typeface="Roboto"/>
              </a:rPr>
              <a:t>Clery Compliance</a:t>
            </a:r>
          </a:p>
          <a:p>
            <a:pPr marL="285750" indent="-285750">
              <a:buFont typeface="Arial"/>
              <a:buChar char="•"/>
            </a:pPr>
            <a:endParaRPr lang="en-US">
              <a:solidFill>
                <a:schemeClr val="bg1"/>
              </a:solidFill>
              <a:ea typeface="Roboto"/>
            </a:endParaRPr>
          </a:p>
        </p:txBody>
      </p:sp>
      <p:sp>
        <p:nvSpPr>
          <p:cNvPr id="4" name="Footer Placeholder 3">
            <a:extLst>
              <a:ext uri="{FF2B5EF4-FFF2-40B4-BE49-F238E27FC236}">
                <a16:creationId xmlns:a16="http://schemas.microsoft.com/office/drawing/2014/main" id="{E61E3F38-63B1-BF6D-24DD-3C621E855820}"/>
              </a:ext>
            </a:extLst>
          </p:cNvPr>
          <p:cNvSpPr>
            <a:spLocks noGrp="1"/>
          </p:cNvSpPr>
          <p:nvPr>
            <p:ph type="ftr" sz="quarter" idx="3"/>
          </p:nvPr>
        </p:nvSpPr>
        <p:spPr/>
        <p:txBody>
          <a:bodyPr/>
          <a:lstStyle/>
          <a:p>
            <a:r>
              <a:rPr lang="en-US"/>
              <a:t>Campus Safety</a:t>
            </a:r>
          </a:p>
        </p:txBody>
      </p:sp>
    </p:spTree>
    <p:extLst>
      <p:ext uri="{BB962C8B-B14F-4D97-AF65-F5344CB8AC3E}">
        <p14:creationId xmlns:p14="http://schemas.microsoft.com/office/powerpoint/2010/main" val="315954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3161307" y="1197015"/>
            <a:ext cx="5869385" cy="646331"/>
          </a:xfrm>
        </p:spPr>
        <p:txBody>
          <a:bodyPr/>
          <a:lstStyle/>
          <a:p>
            <a:pPr algn="ctr"/>
            <a:r>
              <a:rPr lang="en-US">
                <a:latin typeface="Roboto"/>
                <a:ea typeface="Roboto"/>
                <a:cs typeface="Arial"/>
              </a:rPr>
              <a:t>STAYING SAFE</a:t>
            </a:r>
            <a:endParaRPr lang="en-US"/>
          </a:p>
        </p:txBody>
      </p:sp>
    </p:spTree>
    <p:extLst>
      <p:ext uri="{BB962C8B-B14F-4D97-AF65-F5344CB8AC3E}">
        <p14:creationId xmlns:p14="http://schemas.microsoft.com/office/powerpoint/2010/main" val="16569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33A2-D668-B3E8-1A0C-615EAFAE99DD}"/>
              </a:ext>
            </a:extLst>
          </p:cNvPr>
          <p:cNvSpPr>
            <a:spLocks noGrp="1"/>
          </p:cNvSpPr>
          <p:nvPr>
            <p:ph type="title"/>
          </p:nvPr>
        </p:nvSpPr>
        <p:spPr>
          <a:xfrm>
            <a:off x="949325" y="498296"/>
            <a:ext cx="5559596" cy="896116"/>
          </a:xfrm>
        </p:spPr>
        <p:txBody>
          <a:bodyPr>
            <a:normAutofit fontScale="90000"/>
          </a:bodyPr>
          <a:lstStyle/>
          <a:p>
            <a:r>
              <a:rPr lang="en-US">
                <a:latin typeface="Roboto"/>
                <a:ea typeface="Roboto"/>
                <a:cs typeface="Arial"/>
              </a:rPr>
              <a:t>SAFE IN YOUR NEW HOME</a:t>
            </a:r>
            <a:endParaRPr lang="en-US"/>
          </a:p>
        </p:txBody>
      </p:sp>
      <p:sp>
        <p:nvSpPr>
          <p:cNvPr id="3" name="Content Placeholder 2">
            <a:extLst>
              <a:ext uri="{FF2B5EF4-FFF2-40B4-BE49-F238E27FC236}">
                <a16:creationId xmlns:a16="http://schemas.microsoft.com/office/drawing/2014/main" id="{D29793F5-6F50-7650-AD1D-23A282DAD783}"/>
              </a:ext>
            </a:extLst>
          </p:cNvPr>
          <p:cNvSpPr>
            <a:spLocks noGrp="1"/>
          </p:cNvSpPr>
          <p:nvPr>
            <p:ph idx="1"/>
          </p:nvPr>
        </p:nvSpPr>
        <p:spPr>
          <a:xfrm>
            <a:off x="952499" y="1717648"/>
            <a:ext cx="6019800" cy="4225952"/>
          </a:xfrm>
        </p:spPr>
        <p:txBody>
          <a:bodyPr vert="horz" lIns="0" tIns="0" rIns="0" bIns="0" rtlCol="0" anchor="t">
            <a:normAutofit/>
          </a:bodyPr>
          <a:lstStyle/>
          <a:p>
            <a:r>
              <a:rPr lang="en-US">
                <a:latin typeface="Roboto"/>
                <a:ea typeface="Roboto"/>
                <a:cs typeface="Arial"/>
              </a:rPr>
              <a:t>Lock your door</a:t>
            </a:r>
          </a:p>
          <a:p>
            <a:r>
              <a:rPr lang="en-US">
                <a:latin typeface="Roboto"/>
                <a:ea typeface="Roboto"/>
                <a:cs typeface="Arial"/>
              </a:rPr>
              <a:t>Do not hold locked doors open</a:t>
            </a:r>
          </a:p>
          <a:p>
            <a:r>
              <a:rPr lang="en-US">
                <a:latin typeface="Roboto"/>
                <a:ea typeface="Roboto"/>
                <a:cs typeface="Arial"/>
              </a:rPr>
              <a:t>Do not loan keys or Iowa One Card</a:t>
            </a:r>
            <a:endParaRPr lang="en-US"/>
          </a:p>
          <a:p>
            <a:r>
              <a:rPr lang="en-US">
                <a:latin typeface="Roboto"/>
                <a:ea typeface="Roboto"/>
                <a:cs typeface="Arial"/>
              </a:rPr>
              <a:t>Watch your belongings</a:t>
            </a:r>
            <a:endParaRPr lang="en-US"/>
          </a:p>
          <a:p>
            <a:r>
              <a:rPr lang="en-US">
                <a:latin typeface="Roboto"/>
                <a:ea typeface="Roboto"/>
                <a:cs typeface="Arial"/>
              </a:rPr>
              <a:t>Know who is at your door before opening</a:t>
            </a:r>
            <a:endParaRPr lang="en-US"/>
          </a:p>
          <a:p>
            <a:pPr lvl="1"/>
            <a:endParaRPr lang="en-US"/>
          </a:p>
          <a:p>
            <a:pPr marL="457200" lvl="1" indent="0">
              <a:buNone/>
            </a:pPr>
            <a:endParaRPr lang="en-US"/>
          </a:p>
        </p:txBody>
      </p:sp>
      <p:sp>
        <p:nvSpPr>
          <p:cNvPr id="5" name="Footer Placeholder 4">
            <a:extLst>
              <a:ext uri="{FF2B5EF4-FFF2-40B4-BE49-F238E27FC236}">
                <a16:creationId xmlns:a16="http://schemas.microsoft.com/office/drawing/2014/main" id="{786D6C81-1257-2F20-8E58-A5240A370007}"/>
              </a:ext>
            </a:extLst>
          </p:cNvPr>
          <p:cNvSpPr>
            <a:spLocks noGrp="1"/>
          </p:cNvSpPr>
          <p:nvPr>
            <p:ph type="ftr" sz="quarter" idx="3"/>
          </p:nvPr>
        </p:nvSpPr>
        <p:spPr/>
        <p:txBody>
          <a:bodyPr/>
          <a:lstStyle/>
          <a:p>
            <a:r>
              <a:rPr lang="en-US"/>
              <a:t>Campus Safety</a:t>
            </a:r>
            <a:endParaRPr lang="en-US" b="0"/>
          </a:p>
        </p:txBody>
      </p:sp>
      <p:pic>
        <p:nvPicPr>
          <p:cNvPr id="8" name="Picture Placeholder 7" descr="A desk and chair in a room&#10;&#10;Description automatically generated">
            <a:extLst>
              <a:ext uri="{FF2B5EF4-FFF2-40B4-BE49-F238E27FC236}">
                <a16:creationId xmlns:a16="http://schemas.microsoft.com/office/drawing/2014/main" id="{7E51F69E-4679-4AB6-BFC5-917EBFFD0D9E}"/>
              </a:ext>
            </a:extLst>
          </p:cNvPr>
          <p:cNvPicPr>
            <a:picLocks noGrp="1" noChangeAspect="1"/>
          </p:cNvPicPr>
          <p:nvPr>
            <p:ph type="pic" sz="quarter" idx="11"/>
          </p:nvPr>
        </p:nvPicPr>
        <p:blipFill rotWithShape="1">
          <a:blip r:embed="rId3"/>
          <a:srcRect l="6902" r="40574" b="-161"/>
          <a:stretch/>
        </p:blipFill>
        <p:spPr>
          <a:xfrm>
            <a:off x="7171534" y="0"/>
            <a:ext cx="5034213" cy="6399817"/>
          </a:xfrm>
        </p:spPr>
      </p:pic>
    </p:spTree>
    <p:extLst>
      <p:ext uri="{BB962C8B-B14F-4D97-AF65-F5344CB8AC3E}">
        <p14:creationId xmlns:p14="http://schemas.microsoft.com/office/powerpoint/2010/main" val="3185522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33A2-D668-B3E8-1A0C-615EAFAE99DD}"/>
              </a:ext>
            </a:extLst>
          </p:cNvPr>
          <p:cNvSpPr>
            <a:spLocks noGrp="1"/>
          </p:cNvSpPr>
          <p:nvPr>
            <p:ph type="title"/>
          </p:nvPr>
        </p:nvSpPr>
        <p:spPr/>
        <p:txBody>
          <a:bodyPr>
            <a:normAutofit/>
          </a:bodyPr>
          <a:lstStyle/>
          <a:p>
            <a:r>
              <a:rPr lang="en-US">
                <a:latin typeface="Roboto"/>
                <a:ea typeface="Roboto"/>
                <a:cs typeface="Arial"/>
              </a:rPr>
              <a:t>DAILY SAFETY TIPS</a:t>
            </a:r>
          </a:p>
        </p:txBody>
      </p:sp>
      <p:sp>
        <p:nvSpPr>
          <p:cNvPr id="3" name="Content Placeholder 2">
            <a:extLst>
              <a:ext uri="{FF2B5EF4-FFF2-40B4-BE49-F238E27FC236}">
                <a16:creationId xmlns:a16="http://schemas.microsoft.com/office/drawing/2014/main" id="{D29793F5-6F50-7650-AD1D-23A282DAD783}"/>
              </a:ext>
            </a:extLst>
          </p:cNvPr>
          <p:cNvSpPr>
            <a:spLocks noGrp="1"/>
          </p:cNvSpPr>
          <p:nvPr>
            <p:ph idx="1"/>
          </p:nvPr>
        </p:nvSpPr>
        <p:spPr>
          <a:xfrm>
            <a:off x="952499" y="1717648"/>
            <a:ext cx="5904265" cy="4225952"/>
          </a:xfrm>
        </p:spPr>
        <p:txBody>
          <a:bodyPr vert="horz" lIns="0" tIns="0" rIns="0" bIns="0" rtlCol="0" anchor="t">
            <a:normAutofit/>
          </a:bodyPr>
          <a:lstStyle/>
          <a:p>
            <a:r>
              <a:rPr lang="en-US">
                <a:latin typeface="Roboto"/>
                <a:ea typeface="Roboto"/>
                <a:cs typeface="Roboto"/>
              </a:rPr>
              <a:t>Be aware of your surroundings</a:t>
            </a:r>
          </a:p>
          <a:p>
            <a:r>
              <a:rPr lang="en-US">
                <a:latin typeface="Roboto"/>
                <a:ea typeface="Roboto"/>
                <a:cs typeface="Roboto"/>
              </a:rPr>
              <a:t>Be mindful of what you post online</a:t>
            </a:r>
          </a:p>
          <a:p>
            <a:r>
              <a:rPr lang="en-US">
                <a:latin typeface="Roboto"/>
                <a:ea typeface="Roboto"/>
                <a:cs typeface="Roboto"/>
              </a:rPr>
              <a:t>Trust your instincts</a:t>
            </a:r>
            <a:br>
              <a:rPr lang="en-US">
                <a:latin typeface="Roboto"/>
                <a:ea typeface="Roboto"/>
                <a:cs typeface="Roboto"/>
              </a:rPr>
            </a:br>
            <a:br>
              <a:rPr lang="en-US">
                <a:latin typeface="Roboto"/>
                <a:ea typeface="Roboto"/>
                <a:cs typeface="Roboto"/>
              </a:rPr>
            </a:br>
            <a:endParaRPr lang="en-US">
              <a:latin typeface="Roboto"/>
              <a:ea typeface="Roboto"/>
              <a:cs typeface="Roboto"/>
            </a:endParaRPr>
          </a:p>
          <a:p>
            <a:r>
              <a:rPr lang="en-US" b="1">
                <a:highlight>
                  <a:srgbClr val="FFCD00"/>
                </a:highlight>
                <a:latin typeface="Roboto"/>
                <a:ea typeface="Roboto"/>
                <a:cs typeface="Roboto"/>
              </a:rPr>
              <a:t>If you see something, say something</a:t>
            </a:r>
            <a:endParaRPr lang="en-US">
              <a:highlight>
                <a:srgbClr val="FFCD00"/>
              </a:highlight>
              <a:latin typeface="Roboto"/>
              <a:ea typeface="Roboto"/>
              <a:cs typeface="Roboto"/>
            </a:endParaRPr>
          </a:p>
          <a:p>
            <a:endParaRPr lang="en-US">
              <a:latin typeface="Roboto"/>
              <a:ea typeface="Roboto"/>
              <a:cs typeface="Arial"/>
            </a:endParaRPr>
          </a:p>
        </p:txBody>
      </p:sp>
      <p:sp>
        <p:nvSpPr>
          <p:cNvPr id="5" name="Footer Placeholder 4">
            <a:extLst>
              <a:ext uri="{FF2B5EF4-FFF2-40B4-BE49-F238E27FC236}">
                <a16:creationId xmlns:a16="http://schemas.microsoft.com/office/drawing/2014/main" id="{786D6C81-1257-2F20-8E58-A5240A370007}"/>
              </a:ext>
            </a:extLst>
          </p:cNvPr>
          <p:cNvSpPr>
            <a:spLocks noGrp="1"/>
          </p:cNvSpPr>
          <p:nvPr>
            <p:ph type="ftr" sz="quarter" idx="3"/>
          </p:nvPr>
        </p:nvSpPr>
        <p:spPr/>
        <p:txBody>
          <a:bodyPr/>
          <a:lstStyle/>
          <a:p>
            <a:r>
              <a:rPr lang="en-US"/>
              <a:t>Campus Safety</a:t>
            </a:r>
            <a:endParaRPr lang="en-US" b="0"/>
          </a:p>
        </p:txBody>
      </p:sp>
      <p:pic>
        <p:nvPicPr>
          <p:cNvPr id="9" name="Picture Placeholder 8" descr="Herky dressed in Captain America costume">
            <a:extLst>
              <a:ext uri="{FF2B5EF4-FFF2-40B4-BE49-F238E27FC236}">
                <a16:creationId xmlns:a16="http://schemas.microsoft.com/office/drawing/2014/main" id="{58B0F4D6-6C02-FFA9-E87A-5DBF0568F2E3}"/>
              </a:ext>
            </a:extLst>
          </p:cNvPr>
          <p:cNvPicPr>
            <a:picLocks noGrp="1" noChangeAspect="1"/>
          </p:cNvPicPr>
          <p:nvPr>
            <p:ph type="pic" sz="quarter" idx="11"/>
          </p:nvPr>
        </p:nvPicPr>
        <p:blipFill>
          <a:blip r:embed="rId3"/>
          <a:srcRect l="22560" r="22560"/>
          <a:stretch/>
        </p:blipFill>
        <p:spPr/>
      </p:pic>
    </p:spTree>
    <p:extLst>
      <p:ext uri="{BB962C8B-B14F-4D97-AF65-F5344CB8AC3E}">
        <p14:creationId xmlns:p14="http://schemas.microsoft.com/office/powerpoint/2010/main" val="3080232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C5EF6-7128-E7D9-50DE-64E93121A966}"/>
              </a:ext>
            </a:extLst>
          </p:cNvPr>
          <p:cNvSpPr>
            <a:spLocks noGrp="1"/>
          </p:cNvSpPr>
          <p:nvPr>
            <p:ph type="title"/>
          </p:nvPr>
        </p:nvSpPr>
        <p:spPr/>
        <p:txBody>
          <a:bodyPr/>
          <a:lstStyle/>
          <a:p>
            <a:r>
              <a:rPr lang="en-US">
                <a:latin typeface="Roboto"/>
                <a:ea typeface="Roboto"/>
                <a:cs typeface="Arial"/>
              </a:rPr>
              <a:t>SCAMS</a:t>
            </a:r>
          </a:p>
        </p:txBody>
      </p:sp>
      <p:sp>
        <p:nvSpPr>
          <p:cNvPr id="3" name="Content Placeholder 2">
            <a:extLst>
              <a:ext uri="{FF2B5EF4-FFF2-40B4-BE49-F238E27FC236}">
                <a16:creationId xmlns:a16="http://schemas.microsoft.com/office/drawing/2014/main" id="{920058FB-FFC2-C450-938A-E07DE9E393F4}"/>
              </a:ext>
            </a:extLst>
          </p:cNvPr>
          <p:cNvSpPr>
            <a:spLocks noGrp="1"/>
          </p:cNvSpPr>
          <p:nvPr>
            <p:ph idx="1"/>
          </p:nvPr>
        </p:nvSpPr>
        <p:spPr>
          <a:xfrm>
            <a:off x="935246" y="1712734"/>
            <a:ext cx="5422323" cy="4230866"/>
          </a:xfrm>
        </p:spPr>
        <p:txBody>
          <a:bodyPr vert="horz" lIns="0" tIns="0" rIns="0" bIns="0" rtlCol="0" anchor="t">
            <a:normAutofit fontScale="92500" lnSpcReduction="10000"/>
          </a:bodyPr>
          <a:lstStyle/>
          <a:p>
            <a:r>
              <a:rPr lang="en-US">
                <a:latin typeface="Roboto"/>
                <a:ea typeface="Roboto"/>
                <a:cs typeface="Arial"/>
              </a:rPr>
              <a:t>College students are often targets</a:t>
            </a:r>
          </a:p>
          <a:p>
            <a:r>
              <a:rPr lang="en-US">
                <a:solidFill>
                  <a:srgbClr val="000000"/>
                </a:solidFill>
                <a:latin typeface="Roboto"/>
                <a:ea typeface="Roboto"/>
                <a:cs typeface="Arial"/>
              </a:rPr>
              <a:t>Educate yourself</a:t>
            </a:r>
          </a:p>
          <a:p>
            <a:r>
              <a:rPr lang="en-US">
                <a:solidFill>
                  <a:srgbClr val="000000"/>
                </a:solidFill>
                <a:latin typeface="Roboto"/>
                <a:ea typeface="Roboto"/>
                <a:cs typeface="Arial"/>
              </a:rPr>
              <a:t>Sextortion:</a:t>
            </a:r>
          </a:p>
          <a:p>
            <a:pPr lvl="1"/>
            <a:r>
              <a:rPr lang="en-US">
                <a:solidFill>
                  <a:srgbClr val="000000"/>
                </a:solidFill>
                <a:latin typeface="Roboto"/>
                <a:ea typeface="Roboto"/>
                <a:cs typeface="Arial"/>
              </a:rPr>
              <a:t>Online contact</a:t>
            </a:r>
          </a:p>
          <a:p>
            <a:pPr lvl="1"/>
            <a:r>
              <a:rPr lang="en-US">
                <a:solidFill>
                  <a:srgbClr val="000000"/>
                </a:solidFill>
                <a:latin typeface="Roboto"/>
                <a:ea typeface="Roboto"/>
                <a:cs typeface="Arial"/>
              </a:rPr>
              <a:t>Express strong emotions</a:t>
            </a:r>
          </a:p>
          <a:p>
            <a:pPr lvl="1"/>
            <a:r>
              <a:rPr lang="en-US">
                <a:solidFill>
                  <a:srgbClr val="000000"/>
                </a:solidFill>
                <a:latin typeface="Roboto"/>
                <a:ea typeface="Roboto"/>
                <a:cs typeface="Arial"/>
              </a:rPr>
              <a:t>Gather compromising images</a:t>
            </a:r>
          </a:p>
          <a:p>
            <a:pPr lvl="1"/>
            <a:r>
              <a:rPr lang="en-US">
                <a:solidFill>
                  <a:srgbClr val="000000"/>
                </a:solidFill>
                <a:latin typeface="Roboto"/>
                <a:ea typeface="Roboto"/>
                <a:cs typeface="Arial"/>
              </a:rPr>
              <a:t>Financial Domination</a:t>
            </a:r>
          </a:p>
          <a:p>
            <a:pPr lvl="1"/>
            <a:r>
              <a:rPr lang="en-US">
                <a:solidFill>
                  <a:srgbClr val="000000"/>
                </a:solidFill>
                <a:latin typeface="Roboto"/>
                <a:ea typeface="Roboto"/>
                <a:cs typeface="Arial"/>
              </a:rPr>
              <a:t>Threaten to share</a:t>
            </a:r>
          </a:p>
          <a:p>
            <a:pPr lvl="1"/>
            <a:r>
              <a:rPr lang="en-US" sz="3000" b="1">
                <a:solidFill>
                  <a:srgbClr val="000000"/>
                </a:solidFill>
                <a:highlight>
                  <a:srgbClr val="FFCD00"/>
                </a:highlight>
                <a:latin typeface="Roboto"/>
                <a:ea typeface="Roboto"/>
                <a:cs typeface="Arial"/>
              </a:rPr>
              <a:t>DO NOT PAY</a:t>
            </a:r>
          </a:p>
          <a:p>
            <a:pPr lvl="1"/>
            <a:r>
              <a:rPr lang="en-US">
                <a:solidFill>
                  <a:srgbClr val="000000"/>
                </a:solidFill>
                <a:latin typeface="Roboto"/>
                <a:ea typeface="Roboto"/>
                <a:cs typeface="Arial"/>
              </a:rPr>
              <a:t>Report to police</a:t>
            </a:r>
            <a:endParaRPr lang="en-US"/>
          </a:p>
        </p:txBody>
      </p:sp>
      <p:pic>
        <p:nvPicPr>
          <p:cNvPr id="7" name="Picture Placeholder 6" descr="Background pattern&#10;&#10;Description automatically generated">
            <a:extLst>
              <a:ext uri="{FF2B5EF4-FFF2-40B4-BE49-F238E27FC236}">
                <a16:creationId xmlns:a16="http://schemas.microsoft.com/office/drawing/2014/main" id="{9D0EB78D-BCDB-4282-69BA-D549A00DF14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
        <p:nvSpPr>
          <p:cNvPr id="5" name="Footer Placeholder 4">
            <a:extLst>
              <a:ext uri="{FF2B5EF4-FFF2-40B4-BE49-F238E27FC236}">
                <a16:creationId xmlns:a16="http://schemas.microsoft.com/office/drawing/2014/main" id="{92BAC4CA-0C1D-FBDF-F607-33CC3B047C03}"/>
              </a:ext>
            </a:extLst>
          </p:cNvPr>
          <p:cNvSpPr>
            <a:spLocks noGrp="1"/>
          </p:cNvSpPr>
          <p:nvPr>
            <p:ph type="ftr" sz="quarter" idx="3"/>
          </p:nvPr>
        </p:nvSpPr>
        <p:spPr/>
        <p:txBody>
          <a:bodyPr/>
          <a:lstStyle/>
          <a:p>
            <a:r>
              <a:rPr lang="en-US"/>
              <a:t>Campus Safety</a:t>
            </a:r>
            <a:endParaRPr lang="en-US" b="0"/>
          </a:p>
        </p:txBody>
      </p:sp>
    </p:spTree>
    <p:extLst>
      <p:ext uri="{BB962C8B-B14F-4D97-AF65-F5344CB8AC3E}">
        <p14:creationId xmlns:p14="http://schemas.microsoft.com/office/powerpoint/2010/main" val="1309895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F528-062F-E1DC-AE84-3745F9BEBA05}"/>
              </a:ext>
            </a:extLst>
          </p:cNvPr>
          <p:cNvSpPr>
            <a:spLocks noGrp="1"/>
          </p:cNvSpPr>
          <p:nvPr>
            <p:ph type="title"/>
          </p:nvPr>
        </p:nvSpPr>
        <p:spPr/>
        <p:txBody>
          <a:bodyPr/>
          <a:lstStyle/>
          <a:p>
            <a:r>
              <a:rPr lang="en-US"/>
              <a:t>TRANSPORTATION</a:t>
            </a:r>
          </a:p>
        </p:txBody>
      </p:sp>
      <p:sp>
        <p:nvSpPr>
          <p:cNvPr id="3" name="Content Placeholder 2">
            <a:extLst>
              <a:ext uri="{FF2B5EF4-FFF2-40B4-BE49-F238E27FC236}">
                <a16:creationId xmlns:a16="http://schemas.microsoft.com/office/drawing/2014/main" id="{A797DE99-DB5F-2FE8-A761-5E604B16205A}"/>
              </a:ext>
            </a:extLst>
          </p:cNvPr>
          <p:cNvSpPr>
            <a:spLocks noGrp="1"/>
          </p:cNvSpPr>
          <p:nvPr>
            <p:ph idx="1"/>
          </p:nvPr>
        </p:nvSpPr>
        <p:spPr>
          <a:xfrm>
            <a:off x="952499" y="1717648"/>
            <a:ext cx="5906530" cy="4225952"/>
          </a:xfrm>
        </p:spPr>
        <p:txBody>
          <a:bodyPr vert="horz" lIns="0" tIns="0" rIns="0" bIns="0" rtlCol="0" anchor="t">
            <a:normAutofit/>
          </a:bodyPr>
          <a:lstStyle/>
          <a:p>
            <a:r>
              <a:rPr lang="en-US">
                <a:latin typeface="Roboto"/>
                <a:ea typeface="Roboto"/>
                <a:cs typeface="Arial"/>
              </a:rPr>
              <a:t>Cars:</a:t>
            </a:r>
          </a:p>
          <a:p>
            <a:pPr lvl="1"/>
            <a:r>
              <a:rPr lang="en-US">
                <a:latin typeface="Roboto"/>
                <a:ea typeface="Roboto"/>
                <a:cs typeface="Arial"/>
              </a:rPr>
              <a:t>Insurance and registration</a:t>
            </a:r>
            <a:endParaRPr lang="en-US"/>
          </a:p>
          <a:p>
            <a:pPr lvl="1"/>
            <a:r>
              <a:rPr lang="en-US">
                <a:latin typeface="Roboto"/>
                <a:ea typeface="Roboto"/>
                <a:cs typeface="Roboto"/>
              </a:rPr>
              <a:t>Spare key</a:t>
            </a:r>
            <a:endParaRPr lang="en-US"/>
          </a:p>
          <a:p>
            <a:pPr lvl="1"/>
            <a:r>
              <a:rPr lang="en-US">
                <a:latin typeface="Roboto"/>
                <a:ea typeface="Roboto"/>
                <a:cs typeface="Arial"/>
              </a:rPr>
              <a:t>Drive the car at least every other week</a:t>
            </a:r>
            <a:endParaRPr lang="en-US"/>
          </a:p>
          <a:p>
            <a:pPr lvl="1"/>
            <a:r>
              <a:rPr lang="en-US">
                <a:latin typeface="Roboto"/>
                <a:ea typeface="Roboto"/>
                <a:cs typeface="Arial"/>
              </a:rPr>
              <a:t>Remove valuables</a:t>
            </a:r>
          </a:p>
          <a:p>
            <a:r>
              <a:rPr lang="en-US">
                <a:latin typeface="Roboto"/>
                <a:ea typeface="Roboto"/>
                <a:cs typeface="Arial"/>
              </a:rPr>
              <a:t>Bikes:</a:t>
            </a:r>
            <a:endParaRPr lang="en-US"/>
          </a:p>
          <a:p>
            <a:pPr lvl="1"/>
            <a:r>
              <a:rPr lang="en-US">
                <a:latin typeface="Roboto"/>
                <a:ea typeface="Roboto"/>
                <a:cs typeface="Arial"/>
              </a:rPr>
              <a:t>Use a </a:t>
            </a:r>
            <a:r>
              <a:rPr lang="en-US" b="1">
                <a:highlight>
                  <a:srgbClr val="FFCD00"/>
                </a:highlight>
                <a:latin typeface="Roboto"/>
                <a:ea typeface="Roboto"/>
                <a:cs typeface="Arial"/>
              </a:rPr>
              <a:t>quality</a:t>
            </a:r>
            <a:r>
              <a:rPr lang="en-US">
                <a:latin typeface="Roboto"/>
                <a:ea typeface="Roboto"/>
                <a:cs typeface="Arial"/>
              </a:rPr>
              <a:t> lock</a:t>
            </a:r>
            <a:endParaRPr lang="en-US"/>
          </a:p>
          <a:p>
            <a:pPr lvl="1"/>
            <a:r>
              <a:rPr lang="en-US">
                <a:latin typeface="Roboto"/>
                <a:ea typeface="Roboto"/>
                <a:cs typeface="Arial"/>
              </a:rPr>
              <a:t>Check it regularly</a:t>
            </a:r>
          </a:p>
          <a:p>
            <a:pPr lvl="1"/>
            <a:r>
              <a:rPr lang="en-US" b="1">
                <a:latin typeface="Roboto"/>
                <a:ea typeface="Roboto"/>
                <a:cs typeface="Arial"/>
              </a:rPr>
              <a:t>Make sure it’s registered</a:t>
            </a:r>
            <a:endParaRPr lang="en-US" b="1"/>
          </a:p>
          <a:p>
            <a:pPr marL="457200" lvl="1" indent="0">
              <a:buNone/>
            </a:pPr>
            <a:endParaRPr lang="en-US"/>
          </a:p>
        </p:txBody>
      </p:sp>
      <p:sp>
        <p:nvSpPr>
          <p:cNvPr id="5" name="Footer Placeholder 4">
            <a:extLst>
              <a:ext uri="{FF2B5EF4-FFF2-40B4-BE49-F238E27FC236}">
                <a16:creationId xmlns:a16="http://schemas.microsoft.com/office/drawing/2014/main" id="{977A9232-6E09-F53A-04FE-7E44EAB23847}"/>
              </a:ext>
            </a:extLst>
          </p:cNvPr>
          <p:cNvSpPr>
            <a:spLocks noGrp="1"/>
          </p:cNvSpPr>
          <p:nvPr>
            <p:ph type="ftr" sz="quarter" idx="3"/>
          </p:nvPr>
        </p:nvSpPr>
        <p:spPr/>
        <p:txBody>
          <a:bodyPr/>
          <a:lstStyle/>
          <a:p>
            <a:r>
              <a:rPr lang="en-US"/>
              <a:t>Campus Safety</a:t>
            </a:r>
            <a:endParaRPr lang="en-US" b="0"/>
          </a:p>
        </p:txBody>
      </p:sp>
      <p:pic>
        <p:nvPicPr>
          <p:cNvPr id="11" name="Picture Placeholder 10" descr="A group of people walking on a bridge&#10;&#10;Description automatically generated with medium confidence">
            <a:extLst>
              <a:ext uri="{FF2B5EF4-FFF2-40B4-BE49-F238E27FC236}">
                <a16:creationId xmlns:a16="http://schemas.microsoft.com/office/drawing/2014/main" id="{737F37EC-7C86-F977-D59A-9F17AB44FDE6}"/>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852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974725" y="2677626"/>
            <a:ext cx="10354360" cy="1843238"/>
          </a:xfrm>
        </p:spPr>
        <p:txBody>
          <a:bodyPr/>
          <a:lstStyle/>
          <a:p>
            <a:r>
              <a:rPr lang="en-US">
                <a:latin typeface="Roboto"/>
                <a:ea typeface="Roboto"/>
                <a:cs typeface="Arial"/>
              </a:rPr>
              <a:t>Sexual Assault</a:t>
            </a:r>
            <a:endParaRPr lang="en-US"/>
          </a:p>
        </p:txBody>
      </p:sp>
      <p:sp>
        <p:nvSpPr>
          <p:cNvPr id="5" name="Footer Placeholder 4">
            <a:extLst>
              <a:ext uri="{FF2B5EF4-FFF2-40B4-BE49-F238E27FC236}">
                <a16:creationId xmlns:a16="http://schemas.microsoft.com/office/drawing/2014/main" id="{74D12BC6-C958-4329-A995-372B15531917}"/>
              </a:ext>
            </a:extLst>
          </p:cNvPr>
          <p:cNvSpPr>
            <a:spLocks noGrp="1"/>
          </p:cNvSpPr>
          <p:nvPr>
            <p:ph type="ftr" sz="quarter" idx="3"/>
          </p:nvPr>
        </p:nvSpPr>
        <p:spPr>
          <a:xfrm>
            <a:off x="952500" y="1774216"/>
            <a:ext cx="10376585" cy="365125"/>
          </a:xfrm>
        </p:spPr>
        <p:txBody>
          <a:bodyPr/>
          <a:lstStyle/>
          <a:p>
            <a:r>
              <a:rPr lang="en-US"/>
              <a:t>Campus Safety</a:t>
            </a:r>
          </a:p>
        </p:txBody>
      </p:sp>
      <p:sp>
        <p:nvSpPr>
          <p:cNvPr id="4" name="TextBox 3">
            <a:extLst>
              <a:ext uri="{FF2B5EF4-FFF2-40B4-BE49-F238E27FC236}">
                <a16:creationId xmlns:a16="http://schemas.microsoft.com/office/drawing/2014/main" id="{731A9A3D-3DA7-CA5C-BB6B-AAD067BD1632}"/>
              </a:ext>
            </a:extLst>
          </p:cNvPr>
          <p:cNvSpPr txBox="1"/>
          <p:nvPr/>
        </p:nvSpPr>
        <p:spPr>
          <a:xfrm>
            <a:off x="545658" y="5694106"/>
            <a:ext cx="6097424" cy="830997"/>
          </a:xfrm>
          <a:prstGeom prst="rect">
            <a:avLst/>
          </a:prstGeom>
          <a:noFill/>
        </p:spPr>
        <p:txBody>
          <a:bodyPr wrap="square" lIns="91440" tIns="45720" rIns="91440" bIns="45720" anchor="t">
            <a:spAutoFit/>
          </a:bodyPr>
          <a:lstStyle/>
          <a:p>
            <a:r>
              <a:rPr lang="en-US" sz="2400" i="1">
                <a:solidFill>
                  <a:schemeClr val="bg1"/>
                </a:solidFill>
              </a:rPr>
              <a:t>*We will discuss sexual assault during this portion of the presentation</a:t>
            </a:r>
          </a:p>
        </p:txBody>
      </p:sp>
      <p:sp>
        <p:nvSpPr>
          <p:cNvPr id="3" name="Text Placeholder 3">
            <a:extLst>
              <a:ext uri="{FF2B5EF4-FFF2-40B4-BE49-F238E27FC236}">
                <a16:creationId xmlns:a16="http://schemas.microsoft.com/office/drawing/2014/main" id="{803882B9-02AD-5E80-3EB8-A0D50FF97C06}"/>
              </a:ext>
            </a:extLst>
          </p:cNvPr>
          <p:cNvSpPr>
            <a:spLocks noGrp="1"/>
          </p:cNvSpPr>
          <p:nvPr>
            <p:ph type="body" sz="quarter" idx="10"/>
          </p:nvPr>
        </p:nvSpPr>
        <p:spPr>
          <a:xfrm>
            <a:off x="974725" y="3547391"/>
            <a:ext cx="2231701" cy="369332"/>
          </a:xfrm>
          <a:solidFill>
            <a:schemeClr val="accent1"/>
          </a:solidFill>
        </p:spPr>
        <p:txBody>
          <a:bodyPr vert="horz" lIns="0" tIns="0" rIns="0" bIns="0" rtlCol="0" anchor="t">
            <a:normAutofit/>
          </a:bodyPr>
          <a:lstStyle/>
          <a:p>
            <a:r>
              <a:rPr lang="en-US" b="1">
                <a:solidFill>
                  <a:schemeClr val="tx1"/>
                </a:solidFill>
                <a:latin typeface="Roboto"/>
                <a:ea typeface="Roboto"/>
                <a:cs typeface="Arial"/>
              </a:rPr>
              <a:t>Iowa Code - 709</a:t>
            </a:r>
            <a:endParaRPr lang="es-ES_tradnl" b="1">
              <a:solidFill>
                <a:schemeClr val="tx1"/>
              </a:solidFill>
              <a:latin typeface="Roboto"/>
              <a:ea typeface="Roboto"/>
              <a:cs typeface="Arial"/>
            </a:endParaRPr>
          </a:p>
        </p:txBody>
      </p:sp>
    </p:spTree>
    <p:extLst>
      <p:ext uri="{BB962C8B-B14F-4D97-AF65-F5344CB8AC3E}">
        <p14:creationId xmlns:p14="http://schemas.microsoft.com/office/powerpoint/2010/main" val="221433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FE10-5EFE-8D32-FFE6-9F3AB11B6203}"/>
              </a:ext>
            </a:extLst>
          </p:cNvPr>
          <p:cNvSpPr>
            <a:spLocks noGrp="1"/>
          </p:cNvSpPr>
          <p:nvPr>
            <p:ph type="title"/>
          </p:nvPr>
        </p:nvSpPr>
        <p:spPr/>
        <p:txBody>
          <a:bodyPr/>
          <a:lstStyle/>
          <a:p>
            <a:r>
              <a:rPr lang="en-US"/>
              <a:t>SEXUAL ASSAULT</a:t>
            </a:r>
          </a:p>
        </p:txBody>
      </p:sp>
      <p:sp>
        <p:nvSpPr>
          <p:cNvPr id="3" name="Content Placeholder 2">
            <a:extLst>
              <a:ext uri="{FF2B5EF4-FFF2-40B4-BE49-F238E27FC236}">
                <a16:creationId xmlns:a16="http://schemas.microsoft.com/office/drawing/2014/main" id="{8E2B3119-DDCC-B8E2-A254-1367BD517706}"/>
              </a:ext>
            </a:extLst>
          </p:cNvPr>
          <p:cNvSpPr>
            <a:spLocks noGrp="1"/>
          </p:cNvSpPr>
          <p:nvPr>
            <p:ph idx="1"/>
          </p:nvPr>
        </p:nvSpPr>
        <p:spPr>
          <a:xfrm>
            <a:off x="949325" y="1686757"/>
            <a:ext cx="5257801" cy="4256843"/>
          </a:xfrm>
        </p:spPr>
        <p:txBody>
          <a:bodyPr vert="horz" lIns="0" tIns="0" rIns="0" bIns="0" rtlCol="0" anchor="t">
            <a:normAutofit lnSpcReduction="10000"/>
          </a:bodyPr>
          <a:lstStyle/>
          <a:p>
            <a:pPr marL="0" indent="0">
              <a:buNone/>
            </a:pPr>
            <a:r>
              <a:rPr lang="en-US" b="1">
                <a:solidFill>
                  <a:schemeClr val="accent6">
                    <a:lumMod val="75000"/>
                  </a:schemeClr>
                </a:solidFill>
                <a:latin typeface="Roboto"/>
                <a:ea typeface="Roboto"/>
                <a:cs typeface="Arial"/>
              </a:rPr>
              <a:t>A Sexual Assault</a:t>
            </a:r>
            <a:r>
              <a:rPr lang="en-US">
                <a:latin typeface="Roboto"/>
                <a:ea typeface="Roboto"/>
                <a:cs typeface="Arial"/>
              </a:rPr>
              <a:t> is a </a:t>
            </a:r>
            <a:r>
              <a:rPr lang="en-US" b="1">
                <a:latin typeface="Roboto"/>
                <a:ea typeface="Roboto"/>
                <a:cs typeface="Arial"/>
              </a:rPr>
              <a:t>sex act</a:t>
            </a:r>
            <a:r>
              <a:rPr lang="en-US">
                <a:latin typeface="Roboto"/>
                <a:ea typeface="Roboto"/>
                <a:cs typeface="Arial"/>
              </a:rPr>
              <a:t>. </a:t>
            </a:r>
            <a:br>
              <a:rPr lang="en-US">
                <a:latin typeface="Roboto"/>
                <a:ea typeface="Roboto"/>
                <a:cs typeface="Arial"/>
              </a:rPr>
            </a:br>
            <a:br>
              <a:rPr lang="en-US">
                <a:latin typeface="Roboto"/>
                <a:ea typeface="Roboto"/>
                <a:cs typeface="Arial"/>
              </a:rPr>
            </a:br>
            <a:r>
              <a:rPr lang="en-US">
                <a:latin typeface="Roboto"/>
                <a:ea typeface="Roboto"/>
                <a:cs typeface="Arial"/>
              </a:rPr>
              <a:t>A sex act is against a person’s will if </a:t>
            </a:r>
            <a:r>
              <a:rPr lang="en-US" b="1">
                <a:latin typeface="Roboto"/>
                <a:ea typeface="Roboto"/>
                <a:cs typeface="Arial"/>
              </a:rPr>
              <a:t>CONSENT</a:t>
            </a:r>
            <a:r>
              <a:rPr lang="en-US">
                <a:latin typeface="Roboto"/>
                <a:ea typeface="Roboto"/>
                <a:cs typeface="Arial"/>
              </a:rPr>
              <a:t> is attained by threats of violence, if they are asleep, unconscious, </a:t>
            </a:r>
            <a:r>
              <a:rPr lang="en-US" b="1">
                <a:latin typeface="Roboto"/>
                <a:ea typeface="Roboto"/>
                <a:cs typeface="Arial"/>
              </a:rPr>
              <a:t>or incapacitated</a:t>
            </a:r>
            <a:r>
              <a:rPr lang="en-US">
                <a:latin typeface="Roboto"/>
                <a:ea typeface="Roboto"/>
                <a:cs typeface="Arial"/>
              </a:rPr>
              <a:t> due to drugs or alcohol or any other reason, or if the person has a disability that limits their ability to make decisions in sexual matters…</a:t>
            </a:r>
            <a:endParaRPr lang="en-US" sz="2000">
              <a:latin typeface="Roboto"/>
              <a:ea typeface="Roboto"/>
              <a:cs typeface="Arial"/>
            </a:endParaRPr>
          </a:p>
          <a:p>
            <a:pPr lvl="1"/>
            <a:endParaRPr lang="en-US"/>
          </a:p>
          <a:p>
            <a:pPr lvl="1"/>
            <a:endParaRPr lang="en-US"/>
          </a:p>
          <a:p>
            <a:pPr lvl="1"/>
            <a:endParaRPr lang="en-US"/>
          </a:p>
        </p:txBody>
      </p:sp>
      <p:sp>
        <p:nvSpPr>
          <p:cNvPr id="5" name="Footer Placeholder 4">
            <a:extLst>
              <a:ext uri="{FF2B5EF4-FFF2-40B4-BE49-F238E27FC236}">
                <a16:creationId xmlns:a16="http://schemas.microsoft.com/office/drawing/2014/main" id="{44883B8F-2EF8-AD91-EDC8-A89667FCF564}"/>
              </a:ext>
            </a:extLst>
          </p:cNvPr>
          <p:cNvSpPr>
            <a:spLocks noGrp="1"/>
          </p:cNvSpPr>
          <p:nvPr>
            <p:ph type="ftr" sz="quarter" idx="3"/>
          </p:nvPr>
        </p:nvSpPr>
        <p:spPr/>
        <p:txBody>
          <a:bodyPr/>
          <a:lstStyle/>
          <a:p>
            <a:r>
              <a:rPr lang="en-US"/>
              <a:t>Campus Safety</a:t>
            </a:r>
            <a:endParaRPr lang="en-US" b="0"/>
          </a:p>
        </p:txBody>
      </p:sp>
      <p:pic>
        <p:nvPicPr>
          <p:cNvPr id="5126" name="Picture 6">
            <a:extLst>
              <a:ext uri="{FF2B5EF4-FFF2-40B4-BE49-F238E27FC236}">
                <a16:creationId xmlns:a16="http://schemas.microsoft.com/office/drawing/2014/main" id="{CF766F2D-AD48-1088-3E81-D3049154FF07}"/>
              </a:ext>
            </a:extLst>
          </p:cNvPr>
          <p:cNvPicPr>
            <a:picLocks noGrp="1" noChangeAspect="1" noChangeArrowheads="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181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FE10-5EFE-8D32-FFE6-9F3AB11B6203}"/>
              </a:ext>
            </a:extLst>
          </p:cNvPr>
          <p:cNvSpPr>
            <a:spLocks noGrp="1"/>
          </p:cNvSpPr>
          <p:nvPr>
            <p:ph type="title"/>
          </p:nvPr>
        </p:nvSpPr>
        <p:spPr/>
        <p:txBody>
          <a:bodyPr/>
          <a:lstStyle/>
          <a:p>
            <a:r>
              <a:rPr lang="en-US"/>
              <a:t>CONSENT</a:t>
            </a:r>
          </a:p>
        </p:txBody>
      </p:sp>
      <p:sp>
        <p:nvSpPr>
          <p:cNvPr id="3" name="Content Placeholder 2">
            <a:extLst>
              <a:ext uri="{FF2B5EF4-FFF2-40B4-BE49-F238E27FC236}">
                <a16:creationId xmlns:a16="http://schemas.microsoft.com/office/drawing/2014/main" id="{8E2B3119-DDCC-B8E2-A254-1367BD517706}"/>
              </a:ext>
            </a:extLst>
          </p:cNvPr>
          <p:cNvSpPr>
            <a:spLocks noGrp="1"/>
          </p:cNvSpPr>
          <p:nvPr>
            <p:ph idx="1"/>
          </p:nvPr>
        </p:nvSpPr>
        <p:spPr/>
        <p:txBody>
          <a:bodyPr vert="horz" lIns="0" tIns="0" rIns="0" bIns="0" rtlCol="0" anchor="t">
            <a:normAutofit/>
          </a:bodyPr>
          <a:lstStyle/>
          <a:p>
            <a:r>
              <a:rPr lang="en-US">
                <a:latin typeface="Roboto"/>
                <a:ea typeface="Roboto"/>
                <a:cs typeface="Arial"/>
              </a:rPr>
              <a:t>Consensual sex occurs when both partners agree to engage in sexual activity</a:t>
            </a:r>
            <a:endParaRPr lang="en-US"/>
          </a:p>
          <a:p>
            <a:pPr lvl="1"/>
            <a:r>
              <a:rPr lang="en-US" b="1">
                <a:highlight>
                  <a:srgbClr val="FFCD00"/>
                </a:highlight>
                <a:latin typeface="Roboto"/>
                <a:ea typeface="Roboto"/>
                <a:cs typeface="Arial"/>
              </a:rPr>
              <a:t>ALWAYS</a:t>
            </a:r>
            <a:r>
              <a:rPr lang="en-US">
                <a:highlight>
                  <a:srgbClr val="FFCD00"/>
                </a:highlight>
                <a:latin typeface="Roboto"/>
                <a:ea typeface="Roboto"/>
                <a:cs typeface="Arial"/>
              </a:rPr>
              <a:t> </a:t>
            </a:r>
            <a:r>
              <a:rPr lang="en-US" b="1">
                <a:highlight>
                  <a:srgbClr val="FFCD00"/>
                </a:highlight>
                <a:latin typeface="Roboto"/>
                <a:ea typeface="Roboto"/>
                <a:cs typeface="Arial"/>
              </a:rPr>
              <a:t>knowing</a:t>
            </a:r>
            <a:r>
              <a:rPr lang="en-US">
                <a:highlight>
                  <a:srgbClr val="FFCD00"/>
                </a:highlight>
                <a:latin typeface="Roboto"/>
                <a:ea typeface="Roboto"/>
                <a:cs typeface="Arial"/>
              </a:rPr>
              <a:t>, </a:t>
            </a:r>
            <a:r>
              <a:rPr lang="en-US" b="1">
                <a:highlight>
                  <a:srgbClr val="FFCD00"/>
                </a:highlight>
                <a:latin typeface="Roboto"/>
                <a:ea typeface="Roboto"/>
                <a:cs typeface="Arial"/>
              </a:rPr>
              <a:t>ongoing</a:t>
            </a:r>
            <a:r>
              <a:rPr lang="en-US">
                <a:highlight>
                  <a:srgbClr val="FFCD00"/>
                </a:highlight>
                <a:latin typeface="Roboto"/>
                <a:ea typeface="Roboto"/>
                <a:cs typeface="Arial"/>
              </a:rPr>
              <a:t>, and </a:t>
            </a:r>
            <a:r>
              <a:rPr lang="en-US" b="1">
                <a:highlight>
                  <a:srgbClr val="FFCD00"/>
                </a:highlight>
                <a:latin typeface="Roboto"/>
                <a:ea typeface="Roboto"/>
                <a:cs typeface="Arial"/>
              </a:rPr>
              <a:t>voluntary</a:t>
            </a:r>
            <a:endParaRPr lang="en-US">
              <a:highlight>
                <a:srgbClr val="FFCD00"/>
              </a:highlight>
              <a:latin typeface="Roboto"/>
              <a:ea typeface="Roboto"/>
              <a:cs typeface="Arial"/>
            </a:endParaRPr>
          </a:p>
          <a:p>
            <a:pPr lvl="1"/>
            <a:r>
              <a:rPr lang="en-US">
                <a:latin typeface="Roboto"/>
                <a:ea typeface="Roboto"/>
                <a:cs typeface="Arial"/>
              </a:rPr>
              <a:t>A person </a:t>
            </a:r>
            <a:r>
              <a:rPr lang="en-US" b="1">
                <a:latin typeface="Roboto"/>
                <a:ea typeface="Roboto"/>
                <a:cs typeface="Arial"/>
              </a:rPr>
              <a:t>cannot</a:t>
            </a:r>
            <a:r>
              <a:rPr lang="en-US">
                <a:latin typeface="Roboto"/>
                <a:ea typeface="Roboto"/>
                <a:cs typeface="Arial"/>
              </a:rPr>
              <a:t> consent if they are asleep, unconscious, or incapacitated due to drugs/alcohol</a:t>
            </a:r>
            <a:br>
              <a:rPr lang="en-US"/>
            </a:br>
            <a:endParaRPr lang="en-US"/>
          </a:p>
          <a:p>
            <a:pPr lvl="1"/>
            <a:endParaRPr lang="en-US"/>
          </a:p>
          <a:p>
            <a:pPr lvl="1"/>
            <a:endParaRPr lang="en-US"/>
          </a:p>
        </p:txBody>
      </p:sp>
      <p:sp>
        <p:nvSpPr>
          <p:cNvPr id="5" name="Footer Placeholder 4">
            <a:extLst>
              <a:ext uri="{FF2B5EF4-FFF2-40B4-BE49-F238E27FC236}">
                <a16:creationId xmlns:a16="http://schemas.microsoft.com/office/drawing/2014/main" id="{44883B8F-2EF8-AD91-EDC8-A89667FCF564}"/>
              </a:ext>
            </a:extLst>
          </p:cNvPr>
          <p:cNvSpPr>
            <a:spLocks noGrp="1"/>
          </p:cNvSpPr>
          <p:nvPr>
            <p:ph type="ftr" sz="quarter" idx="3"/>
          </p:nvPr>
        </p:nvSpPr>
        <p:spPr/>
        <p:txBody>
          <a:bodyPr/>
          <a:lstStyle/>
          <a:p>
            <a:r>
              <a:rPr lang="en-US"/>
              <a:t>Campus Safety</a:t>
            </a:r>
            <a:endParaRPr lang="en-US" b="0"/>
          </a:p>
        </p:txBody>
      </p:sp>
      <p:pic>
        <p:nvPicPr>
          <p:cNvPr id="18" name="Picture Placeholder 17">
            <a:extLst>
              <a:ext uri="{FF2B5EF4-FFF2-40B4-BE49-F238E27FC236}">
                <a16:creationId xmlns:a16="http://schemas.microsoft.com/office/drawing/2014/main" id="{3E8D17F7-881F-ED65-5480-A5FE00ED418D}"/>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98130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FE10-5EFE-8D32-FFE6-9F3AB11B6203}"/>
              </a:ext>
            </a:extLst>
          </p:cNvPr>
          <p:cNvSpPr>
            <a:spLocks noGrp="1"/>
          </p:cNvSpPr>
          <p:nvPr>
            <p:ph type="title"/>
          </p:nvPr>
        </p:nvSpPr>
        <p:spPr/>
        <p:txBody>
          <a:bodyPr/>
          <a:lstStyle/>
          <a:p>
            <a:r>
              <a:rPr lang="en-US"/>
              <a:t>SEXUAL ASSAULT</a:t>
            </a:r>
          </a:p>
        </p:txBody>
      </p:sp>
      <p:sp>
        <p:nvSpPr>
          <p:cNvPr id="3" name="Content Placeholder 2">
            <a:extLst>
              <a:ext uri="{FF2B5EF4-FFF2-40B4-BE49-F238E27FC236}">
                <a16:creationId xmlns:a16="http://schemas.microsoft.com/office/drawing/2014/main" id="{8E2B3119-DDCC-B8E2-A254-1367BD517706}"/>
              </a:ext>
            </a:extLst>
          </p:cNvPr>
          <p:cNvSpPr>
            <a:spLocks noGrp="1"/>
          </p:cNvSpPr>
          <p:nvPr>
            <p:ph idx="1"/>
          </p:nvPr>
        </p:nvSpPr>
        <p:spPr>
          <a:xfrm>
            <a:off x="952499" y="1686757"/>
            <a:ext cx="6080761" cy="4256843"/>
          </a:xfrm>
        </p:spPr>
        <p:txBody>
          <a:bodyPr vert="horz" lIns="0" tIns="0" rIns="0" bIns="0" rtlCol="0" anchor="t">
            <a:normAutofit/>
          </a:bodyPr>
          <a:lstStyle/>
          <a:p>
            <a:r>
              <a:rPr lang="en-US">
                <a:latin typeface="Roboto"/>
                <a:ea typeface="Roboto"/>
                <a:cs typeface="Arial"/>
              </a:rPr>
              <a:t>Present on all college campuses</a:t>
            </a:r>
          </a:p>
          <a:p>
            <a:r>
              <a:rPr lang="en-US">
                <a:latin typeface="Roboto"/>
                <a:ea typeface="Roboto"/>
                <a:cs typeface="Arial"/>
              </a:rPr>
              <a:t>Only 5% are reported</a:t>
            </a:r>
          </a:p>
          <a:p>
            <a:r>
              <a:rPr lang="en-US">
                <a:latin typeface="Roboto"/>
                <a:ea typeface="Roboto"/>
                <a:cs typeface="Arial"/>
              </a:rPr>
              <a:t>8 in 10 incidents are committed by an acquaintance</a:t>
            </a:r>
          </a:p>
          <a:p>
            <a:r>
              <a:rPr lang="en-US">
                <a:latin typeface="Roboto"/>
                <a:ea typeface="Roboto"/>
                <a:cs typeface="Arial"/>
              </a:rPr>
              <a:t>Most sexual assaults involve alcohol</a:t>
            </a:r>
          </a:p>
          <a:p>
            <a:pPr marL="0" indent="0">
              <a:buNone/>
            </a:pPr>
            <a:r>
              <a:rPr lang="en-US" sz="1600" b="1">
                <a:solidFill>
                  <a:schemeClr val="accent1"/>
                </a:solidFill>
                <a:highlight>
                  <a:srgbClr val="000000"/>
                </a:highlight>
                <a:latin typeface="Roboto"/>
                <a:ea typeface="Roboto"/>
                <a:cs typeface="Arial"/>
              </a:rPr>
              <a:t>Source: Rape Abuse and Incest National Network (RAINN)</a:t>
            </a:r>
            <a:endParaRPr lang="en-US" sz="2000" b="1">
              <a:solidFill>
                <a:schemeClr val="accent1"/>
              </a:solidFill>
              <a:highlight>
                <a:srgbClr val="000000"/>
              </a:highlight>
            </a:endParaRPr>
          </a:p>
          <a:p>
            <a:pPr lvl="1"/>
            <a:endParaRPr lang="en-US"/>
          </a:p>
          <a:p>
            <a:pPr lvl="1"/>
            <a:endParaRPr lang="en-US"/>
          </a:p>
          <a:p>
            <a:pPr lvl="1"/>
            <a:endParaRPr lang="en-US"/>
          </a:p>
        </p:txBody>
      </p:sp>
      <p:sp>
        <p:nvSpPr>
          <p:cNvPr id="5" name="Footer Placeholder 4">
            <a:extLst>
              <a:ext uri="{FF2B5EF4-FFF2-40B4-BE49-F238E27FC236}">
                <a16:creationId xmlns:a16="http://schemas.microsoft.com/office/drawing/2014/main" id="{44883B8F-2EF8-AD91-EDC8-A89667FCF564}"/>
              </a:ext>
            </a:extLst>
          </p:cNvPr>
          <p:cNvSpPr>
            <a:spLocks noGrp="1"/>
          </p:cNvSpPr>
          <p:nvPr>
            <p:ph type="ftr" sz="quarter" idx="3"/>
          </p:nvPr>
        </p:nvSpPr>
        <p:spPr/>
        <p:txBody>
          <a:bodyPr/>
          <a:lstStyle/>
          <a:p>
            <a:r>
              <a:rPr lang="en-US"/>
              <a:t>Campus Safety</a:t>
            </a:r>
            <a:endParaRPr lang="en-US" b="0"/>
          </a:p>
        </p:txBody>
      </p:sp>
      <p:pic>
        <p:nvPicPr>
          <p:cNvPr id="8" name="Picture Placeholder 7" descr="Two women holding a shirt&#10;&#10;AI-generated content may be incorrect.">
            <a:extLst>
              <a:ext uri="{FF2B5EF4-FFF2-40B4-BE49-F238E27FC236}">
                <a16:creationId xmlns:a16="http://schemas.microsoft.com/office/drawing/2014/main" id="{9F9A20F1-877C-FA03-8234-7BF45EBB66D8}"/>
              </a:ext>
            </a:extLst>
          </p:cNvPr>
          <p:cNvPicPr>
            <a:picLocks noGrp="1" noChangeAspect="1"/>
          </p:cNvPicPr>
          <p:nvPr>
            <p:ph type="pic" sz="quarter" idx="11"/>
          </p:nvPr>
        </p:nvPicPr>
        <p:blipFill>
          <a:blip r:embed="rId3"/>
          <a:srcRect l="32294" r="32294"/>
          <a:stretch/>
        </p:blipFill>
        <p:spPr/>
      </p:pic>
    </p:spTree>
    <p:extLst>
      <p:ext uri="{BB962C8B-B14F-4D97-AF65-F5344CB8AC3E}">
        <p14:creationId xmlns:p14="http://schemas.microsoft.com/office/powerpoint/2010/main" val="2137076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FE10-5EFE-8D32-FFE6-9F3AB11B6203}"/>
              </a:ext>
            </a:extLst>
          </p:cNvPr>
          <p:cNvSpPr>
            <a:spLocks noGrp="1"/>
          </p:cNvSpPr>
          <p:nvPr>
            <p:ph type="title"/>
          </p:nvPr>
        </p:nvSpPr>
        <p:spPr/>
        <p:txBody>
          <a:bodyPr/>
          <a:lstStyle/>
          <a:p>
            <a:r>
              <a:rPr lang="en-US"/>
              <a:t>SEXUAL ASSAULT</a:t>
            </a:r>
          </a:p>
        </p:txBody>
      </p:sp>
      <p:sp>
        <p:nvSpPr>
          <p:cNvPr id="3" name="Content Placeholder 2">
            <a:extLst>
              <a:ext uri="{FF2B5EF4-FFF2-40B4-BE49-F238E27FC236}">
                <a16:creationId xmlns:a16="http://schemas.microsoft.com/office/drawing/2014/main" id="{8E2B3119-DDCC-B8E2-A254-1367BD517706}"/>
              </a:ext>
            </a:extLst>
          </p:cNvPr>
          <p:cNvSpPr>
            <a:spLocks noGrp="1"/>
          </p:cNvSpPr>
          <p:nvPr>
            <p:ph idx="1"/>
          </p:nvPr>
        </p:nvSpPr>
        <p:spPr>
          <a:xfrm>
            <a:off x="935246" y="1686757"/>
            <a:ext cx="5257801" cy="4256843"/>
          </a:xfrm>
        </p:spPr>
        <p:txBody>
          <a:bodyPr vert="horz" lIns="0" tIns="0" rIns="0" bIns="0" rtlCol="0" anchor="t">
            <a:normAutofit/>
          </a:bodyPr>
          <a:lstStyle/>
          <a:p>
            <a:pPr marL="0" indent="0" fontAlgn="base">
              <a:buNone/>
            </a:pPr>
            <a:r>
              <a:rPr lang="en-US" sz="2400" b="1" i="1" u="sng"/>
              <a:t>Sexual assault is never the fault of the survivor</a:t>
            </a:r>
            <a:br>
              <a:rPr lang="en-US" sz="2400"/>
            </a:br>
            <a:endParaRPr lang="en-US" sz="2400" b="0" i="0" u="none" strike="noStrike">
              <a:solidFill>
                <a:srgbClr val="000000"/>
              </a:solidFill>
              <a:effectLst/>
              <a:latin typeface="Helvetica"/>
              <a:ea typeface="Roboto"/>
              <a:cs typeface="Arial"/>
            </a:endParaRPr>
          </a:p>
          <a:p>
            <a:pPr marL="0" indent="0" algn="l" rtl="0" fontAlgn="base">
              <a:buNone/>
            </a:pPr>
            <a:r>
              <a:rPr lang="en-US" sz="2400" b="0" i="0" u="none" strike="noStrike">
                <a:solidFill>
                  <a:srgbClr val="000000"/>
                </a:solidFill>
                <a:effectLst/>
                <a:latin typeface="Helvetica"/>
                <a:ea typeface="Roboto"/>
                <a:cs typeface="Arial"/>
              </a:rPr>
              <a:t>Risk reduction techniques </a:t>
            </a:r>
            <a:r>
              <a:rPr lang="en-US" sz="2400">
                <a:solidFill>
                  <a:srgbClr val="000000"/>
                </a:solidFill>
                <a:latin typeface="Helvetica"/>
                <a:ea typeface="Roboto"/>
                <a:cs typeface="Arial"/>
              </a:rPr>
              <a:t>include</a:t>
            </a:r>
            <a:r>
              <a:rPr lang="en-US" sz="2400" b="0" i="0" u="none" strike="noStrike">
                <a:solidFill>
                  <a:srgbClr val="000000"/>
                </a:solidFill>
                <a:effectLst/>
                <a:latin typeface="Helvetica"/>
                <a:ea typeface="Roboto"/>
                <a:cs typeface="Arial"/>
              </a:rPr>
              <a:t>:</a:t>
            </a:r>
            <a:r>
              <a:rPr lang="en-US" sz="2400" b="0" i="0">
                <a:solidFill>
                  <a:srgbClr val="000000"/>
                </a:solidFill>
                <a:effectLst/>
                <a:latin typeface="Helvetica"/>
                <a:ea typeface="Roboto"/>
                <a:cs typeface="Arial"/>
              </a:rPr>
              <a:t>​</a:t>
            </a:r>
          </a:p>
          <a:p>
            <a:pPr fontAlgn="base"/>
            <a:r>
              <a:rPr lang="en-US" sz="2400">
                <a:solidFill>
                  <a:srgbClr val="000000"/>
                </a:solidFill>
                <a:latin typeface="Helvetica"/>
                <a:ea typeface="Roboto"/>
                <a:cs typeface="Arial"/>
              </a:rPr>
              <a:t>Know</a:t>
            </a:r>
            <a:r>
              <a:rPr lang="en-US" sz="2400" b="0" i="0" u="none" strike="noStrike">
                <a:solidFill>
                  <a:srgbClr val="000000"/>
                </a:solidFill>
                <a:effectLst/>
                <a:latin typeface="Helvetica"/>
                <a:ea typeface="Roboto"/>
                <a:cs typeface="Arial"/>
              </a:rPr>
              <a:t> </a:t>
            </a:r>
            <a:r>
              <a:rPr lang="en-US" sz="2400">
                <a:solidFill>
                  <a:srgbClr val="000000"/>
                </a:solidFill>
                <a:latin typeface="Helvetica"/>
                <a:ea typeface="Roboto"/>
                <a:cs typeface="Arial"/>
              </a:rPr>
              <a:t>what you</a:t>
            </a:r>
            <a:r>
              <a:rPr lang="en-US" sz="2400" b="0" i="0" u="none" strike="noStrike">
                <a:solidFill>
                  <a:srgbClr val="000000"/>
                </a:solidFill>
                <a:effectLst/>
                <a:latin typeface="Helvetica"/>
                <a:ea typeface="Roboto"/>
                <a:cs typeface="Arial"/>
              </a:rPr>
              <a:t> drink</a:t>
            </a:r>
            <a:r>
              <a:rPr lang="en-US" sz="2400" b="0" i="0">
                <a:solidFill>
                  <a:srgbClr val="000000"/>
                </a:solidFill>
                <a:effectLst/>
                <a:latin typeface="Helvetica"/>
                <a:ea typeface="Roboto"/>
                <a:cs typeface="Arial"/>
              </a:rPr>
              <a:t>​</a:t>
            </a:r>
            <a:endParaRPr lang="en-US" sz="2400" b="0" i="0">
              <a:solidFill>
                <a:srgbClr val="000000"/>
              </a:solidFill>
              <a:effectLst/>
              <a:latin typeface="Arial" panose="020B0604020202020204" pitchFamily="34" charset="0"/>
            </a:endParaRPr>
          </a:p>
          <a:p>
            <a:pPr fontAlgn="base"/>
            <a:r>
              <a:rPr lang="en-US" sz="2400" b="0" i="0" u="none" strike="noStrike">
                <a:solidFill>
                  <a:srgbClr val="000000"/>
                </a:solidFill>
                <a:effectLst/>
                <a:latin typeface="Helvetica"/>
                <a:ea typeface="Roboto"/>
                <a:cs typeface="Arial"/>
              </a:rPr>
              <a:t>Trust </a:t>
            </a:r>
            <a:r>
              <a:rPr lang="en-US" sz="2400">
                <a:solidFill>
                  <a:srgbClr val="000000"/>
                </a:solidFill>
                <a:latin typeface="Helvetica"/>
                <a:ea typeface="Roboto"/>
                <a:cs typeface="Arial"/>
              </a:rPr>
              <a:t>your</a:t>
            </a:r>
            <a:r>
              <a:rPr lang="en-US" sz="2400" b="0" i="0" u="none" strike="noStrike">
                <a:solidFill>
                  <a:srgbClr val="000000"/>
                </a:solidFill>
                <a:effectLst/>
                <a:latin typeface="Helvetica"/>
                <a:ea typeface="Roboto"/>
                <a:cs typeface="Arial"/>
              </a:rPr>
              <a:t> instincts</a:t>
            </a:r>
            <a:endParaRPr lang="en-US" sz="2400" b="0" i="0">
              <a:solidFill>
                <a:srgbClr val="000000"/>
              </a:solidFill>
              <a:effectLst/>
              <a:latin typeface="Helvetica"/>
              <a:ea typeface="Roboto"/>
              <a:cs typeface="Arial"/>
            </a:endParaRPr>
          </a:p>
          <a:p>
            <a:pPr algn="l" rtl="0" fontAlgn="base">
              <a:buFont typeface="Arial" panose="020B0604020202020204" pitchFamily="34" charset="0"/>
              <a:buChar char="•"/>
            </a:pPr>
            <a:r>
              <a:rPr lang="en-US" sz="2400" b="0" i="0" u="none" strike="noStrike">
                <a:solidFill>
                  <a:srgbClr val="000000"/>
                </a:solidFill>
                <a:effectLst/>
                <a:latin typeface="Helvetica"/>
                <a:ea typeface="Roboto"/>
                <a:cs typeface="Arial"/>
              </a:rPr>
              <a:t>Use the buddy </a:t>
            </a:r>
            <a:r>
              <a:rPr lang="en-US" sz="2400">
                <a:solidFill>
                  <a:srgbClr val="000000"/>
                </a:solidFill>
                <a:latin typeface="Helvetica"/>
                <a:ea typeface="Roboto"/>
                <a:cs typeface="Arial"/>
              </a:rPr>
              <a:t>system</a:t>
            </a:r>
            <a:r>
              <a:rPr lang="en-US" sz="2400" b="0" i="0">
                <a:solidFill>
                  <a:srgbClr val="000000"/>
                </a:solidFill>
                <a:effectLst/>
                <a:latin typeface="Helvetica"/>
                <a:ea typeface="Roboto"/>
                <a:cs typeface="Arial"/>
              </a:rPr>
              <a:t>​</a:t>
            </a:r>
          </a:p>
          <a:p>
            <a:pPr algn="l" rtl="0" fontAlgn="base">
              <a:buFont typeface="Arial" panose="020B0604020202020204" pitchFamily="34" charset="0"/>
              <a:buChar char="•"/>
            </a:pPr>
            <a:r>
              <a:rPr lang="en-US" sz="2400" b="0" i="0" u="none" strike="noStrike">
                <a:solidFill>
                  <a:srgbClr val="000000"/>
                </a:solidFill>
                <a:effectLst/>
                <a:latin typeface="Helvetica"/>
                <a:ea typeface="Roboto"/>
                <a:cs typeface="Arial"/>
              </a:rPr>
              <a:t>Be assertive</a:t>
            </a:r>
            <a:r>
              <a:rPr lang="en-US" sz="2400" b="0" i="0">
                <a:solidFill>
                  <a:srgbClr val="000000"/>
                </a:solidFill>
                <a:effectLst/>
                <a:latin typeface="Helvetica"/>
                <a:ea typeface="Roboto"/>
                <a:cs typeface="Arial"/>
              </a:rPr>
              <a:t>​</a:t>
            </a:r>
            <a:endParaRPr lang="en-US" sz="2400" b="0" i="0">
              <a:solidFill>
                <a:srgbClr val="000000"/>
              </a:solidFill>
              <a:effectLst/>
              <a:latin typeface="Arial" panose="020B0604020202020204" pitchFamily="34" charset="0"/>
            </a:endParaRPr>
          </a:p>
          <a:p>
            <a:pPr fontAlgn="base"/>
            <a:r>
              <a:rPr lang="en-US" sz="2400" b="0" i="0" u="none" strike="noStrike">
                <a:solidFill>
                  <a:srgbClr val="000000"/>
                </a:solidFill>
                <a:effectLst/>
                <a:latin typeface="Helvetica"/>
                <a:ea typeface="Roboto"/>
                <a:cs typeface="Arial"/>
              </a:rPr>
              <a:t>Avoid mixing </a:t>
            </a:r>
            <a:r>
              <a:rPr lang="en-US" sz="2400">
                <a:solidFill>
                  <a:srgbClr val="000000"/>
                </a:solidFill>
                <a:latin typeface="Helvetica"/>
                <a:ea typeface="Roboto"/>
                <a:cs typeface="Arial"/>
              </a:rPr>
              <a:t>sex</a:t>
            </a:r>
            <a:r>
              <a:rPr lang="en-US" sz="2400" b="0" i="0" u="none" strike="noStrike">
                <a:solidFill>
                  <a:srgbClr val="000000"/>
                </a:solidFill>
                <a:effectLst/>
                <a:latin typeface="Helvetica"/>
                <a:ea typeface="Roboto"/>
                <a:cs typeface="Arial"/>
              </a:rPr>
              <a:t> </a:t>
            </a:r>
            <a:r>
              <a:rPr lang="en-US" sz="2400">
                <a:solidFill>
                  <a:srgbClr val="000000"/>
                </a:solidFill>
                <a:latin typeface="Helvetica"/>
                <a:ea typeface="Roboto"/>
                <a:cs typeface="Arial"/>
              </a:rPr>
              <a:t>and</a:t>
            </a:r>
            <a:r>
              <a:rPr lang="en-US" sz="2400" b="0" i="0" u="none" strike="noStrike">
                <a:solidFill>
                  <a:srgbClr val="000000"/>
                </a:solidFill>
                <a:effectLst/>
                <a:latin typeface="Helvetica"/>
                <a:ea typeface="Roboto"/>
                <a:cs typeface="Arial"/>
              </a:rPr>
              <a:t> alcohol</a:t>
            </a:r>
          </a:p>
          <a:p>
            <a:pPr fontAlgn="base"/>
            <a:endParaRPr lang="en-US" sz="2400">
              <a:solidFill>
                <a:srgbClr val="000000"/>
              </a:solidFill>
              <a:latin typeface="Helvetica"/>
              <a:ea typeface="Roboto"/>
              <a:cs typeface="Arial"/>
            </a:endParaRPr>
          </a:p>
          <a:p>
            <a:pPr marL="457200" lvl="1" indent="0">
              <a:buNone/>
            </a:pPr>
            <a:endParaRPr lang="en-US"/>
          </a:p>
          <a:p>
            <a:pPr lvl="1"/>
            <a:endParaRPr lang="en-US"/>
          </a:p>
        </p:txBody>
      </p:sp>
      <p:sp>
        <p:nvSpPr>
          <p:cNvPr id="5" name="Footer Placeholder 4">
            <a:extLst>
              <a:ext uri="{FF2B5EF4-FFF2-40B4-BE49-F238E27FC236}">
                <a16:creationId xmlns:a16="http://schemas.microsoft.com/office/drawing/2014/main" id="{44883B8F-2EF8-AD91-EDC8-A89667FCF564}"/>
              </a:ext>
            </a:extLst>
          </p:cNvPr>
          <p:cNvSpPr>
            <a:spLocks noGrp="1"/>
          </p:cNvSpPr>
          <p:nvPr>
            <p:ph type="ftr" sz="quarter" idx="3"/>
          </p:nvPr>
        </p:nvSpPr>
        <p:spPr/>
        <p:txBody>
          <a:bodyPr/>
          <a:lstStyle/>
          <a:p>
            <a:r>
              <a:rPr lang="en-US"/>
              <a:t>Campus Safety</a:t>
            </a:r>
            <a:endParaRPr lang="en-US" b="0"/>
          </a:p>
        </p:txBody>
      </p:sp>
      <p:pic>
        <p:nvPicPr>
          <p:cNvPr id="20" name="Picture Placeholder 19">
            <a:extLst>
              <a:ext uri="{FF2B5EF4-FFF2-40B4-BE49-F238E27FC236}">
                <a16:creationId xmlns:a16="http://schemas.microsoft.com/office/drawing/2014/main" id="{CF948B92-B58F-1672-FB97-4BAB08F94049}"/>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7162800" y="0"/>
            <a:ext cx="5029200" cy="6389688"/>
          </a:xfrm>
          <a:prstGeom prst="rect">
            <a:avLst/>
          </a:prstGeom>
        </p:spPr>
      </p:pic>
    </p:spTree>
    <p:extLst>
      <p:ext uri="{BB962C8B-B14F-4D97-AF65-F5344CB8AC3E}">
        <p14:creationId xmlns:p14="http://schemas.microsoft.com/office/powerpoint/2010/main" val="3383024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a:t>Emergency Communications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903860" cy="3981214"/>
          </a:xfrm>
        </p:spPr>
        <p:txBody>
          <a:bodyPr vert="horz" lIns="0" tIns="0" rIns="0" bIns="0" rtlCol="0" anchor="t">
            <a:normAutofit/>
          </a:bodyPr>
          <a:lstStyle/>
          <a:p>
            <a:r>
              <a:rPr lang="en-US">
                <a:latin typeface="Roboto"/>
                <a:ea typeface="Roboto"/>
                <a:cs typeface="Arial"/>
              </a:rPr>
              <a:t>Dispatchers answer </a:t>
            </a:r>
            <a:r>
              <a:rPr lang="en-US" b="1">
                <a:highlight>
                  <a:srgbClr val="FFCD00"/>
                </a:highlight>
                <a:latin typeface="Roboto"/>
                <a:ea typeface="Roboto"/>
                <a:cs typeface="Arial"/>
              </a:rPr>
              <a:t>911</a:t>
            </a:r>
            <a:r>
              <a:rPr lang="en-US" b="1">
                <a:solidFill>
                  <a:schemeClr val="accent6">
                    <a:lumMod val="75000"/>
                  </a:schemeClr>
                </a:solidFill>
                <a:latin typeface="Roboto"/>
                <a:ea typeface="Roboto"/>
                <a:cs typeface="Arial"/>
              </a:rPr>
              <a:t> </a:t>
            </a:r>
            <a:r>
              <a:rPr lang="en-US">
                <a:latin typeface="Roboto"/>
                <a:ea typeface="Roboto"/>
                <a:cs typeface="Arial"/>
              </a:rPr>
              <a:t>calls 24/7</a:t>
            </a:r>
            <a:br>
              <a:rPr lang="en-US"/>
            </a:br>
            <a:endParaRPr lang="en-US"/>
          </a:p>
          <a:p>
            <a:pPr lvl="1"/>
            <a:r>
              <a:rPr lang="en-US">
                <a:latin typeface="Roboto"/>
                <a:ea typeface="Roboto"/>
                <a:cs typeface="Arial"/>
              </a:rPr>
              <a:t>Send appropriate first responders</a:t>
            </a:r>
          </a:p>
          <a:p>
            <a:pPr marL="457200" lvl="1" indent="0">
              <a:buNone/>
            </a:pPr>
            <a:endParaRPr lang="en-US"/>
          </a:p>
          <a:p>
            <a:pPr lvl="1"/>
            <a:r>
              <a:rPr lang="en-US">
                <a:latin typeface="Roboto"/>
                <a:ea typeface="Roboto"/>
                <a:cs typeface="Arial"/>
              </a:rPr>
              <a:t>Instruct callers on staying safe</a:t>
            </a:r>
          </a:p>
          <a:p>
            <a:pPr lvl="1"/>
            <a:endParaRPr lang="en-US"/>
          </a:p>
          <a:p>
            <a:pPr lvl="1"/>
            <a:r>
              <a:rPr lang="en-US" sz="3200" b="1">
                <a:highlight>
                  <a:srgbClr val="FFCD00"/>
                </a:highlight>
                <a:latin typeface="Roboto"/>
                <a:ea typeface="Roboto"/>
                <a:cs typeface="Arial"/>
              </a:rPr>
              <a:t>319-335-5022</a:t>
            </a:r>
            <a:endParaRPr lang="en-US" sz="3200" b="1">
              <a:highlight>
                <a:srgbClr val="FFCD00"/>
              </a:highlight>
            </a:endParaRPr>
          </a:p>
          <a:p>
            <a:pPr lvl="1"/>
            <a:endParaRPr lang="en-US"/>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a:t>Campus Safety</a:t>
            </a:r>
          </a:p>
        </p:txBody>
      </p:sp>
      <p:pic>
        <p:nvPicPr>
          <p:cNvPr id="16" name="Picture Placeholder 15" descr="A red sign in front of a building&#10;&#10;Description automatically generated with low confidence">
            <a:extLst>
              <a:ext uri="{FF2B5EF4-FFF2-40B4-BE49-F238E27FC236}">
                <a16:creationId xmlns:a16="http://schemas.microsoft.com/office/drawing/2014/main" id="{8E8934A5-642D-8B13-5A1A-6FE487197EC2}"/>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p:pic>
      <p:pic>
        <p:nvPicPr>
          <p:cNvPr id="18" name="Picture Placeholder 17" descr="A picture containing dark, car&#10;&#10;Description automatically generated">
            <a:extLst>
              <a:ext uri="{FF2B5EF4-FFF2-40B4-BE49-F238E27FC236}">
                <a16:creationId xmlns:a16="http://schemas.microsoft.com/office/drawing/2014/main" id="{17A69C80-5018-3FA5-1482-FD6D029874C0}"/>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p:pic>
      <p:pic>
        <p:nvPicPr>
          <p:cNvPr id="13" name="Picture Placeholder 12" descr="A person wearing headphones&#10;&#10;Description automatically generated with medium confidence">
            <a:extLst>
              <a:ext uri="{FF2B5EF4-FFF2-40B4-BE49-F238E27FC236}">
                <a16:creationId xmlns:a16="http://schemas.microsoft.com/office/drawing/2014/main" id="{B32D2B6B-F2D9-21C7-CBE4-7756705F78AE}"/>
              </a:ext>
            </a:extLst>
          </p:cNvPr>
          <p:cNvPicPr>
            <a:picLocks noGrp="1" noChangeAspect="1"/>
          </p:cNvPicPr>
          <p:nvPr>
            <p:ph type="pic" sz="quarter" idx="11"/>
          </p:nvPr>
        </p:nvPicPr>
        <p:blipFill>
          <a:blip r:embed="rId5"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4357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FE10-5EFE-8D32-FFE6-9F3AB11B6203}"/>
              </a:ext>
            </a:extLst>
          </p:cNvPr>
          <p:cNvSpPr>
            <a:spLocks noGrp="1"/>
          </p:cNvSpPr>
          <p:nvPr>
            <p:ph type="title"/>
          </p:nvPr>
        </p:nvSpPr>
        <p:spPr/>
        <p:txBody>
          <a:bodyPr>
            <a:normAutofit fontScale="90000"/>
          </a:bodyPr>
          <a:lstStyle/>
          <a:p>
            <a:r>
              <a:rPr lang="en-US"/>
              <a:t>BYSTANDER INTERVENTION</a:t>
            </a:r>
          </a:p>
        </p:txBody>
      </p:sp>
      <p:sp>
        <p:nvSpPr>
          <p:cNvPr id="3" name="Content Placeholder 2">
            <a:extLst>
              <a:ext uri="{FF2B5EF4-FFF2-40B4-BE49-F238E27FC236}">
                <a16:creationId xmlns:a16="http://schemas.microsoft.com/office/drawing/2014/main" id="{8E2B3119-DDCC-B8E2-A254-1367BD517706}"/>
              </a:ext>
            </a:extLst>
          </p:cNvPr>
          <p:cNvSpPr>
            <a:spLocks noGrp="1"/>
          </p:cNvSpPr>
          <p:nvPr>
            <p:ph idx="1"/>
          </p:nvPr>
        </p:nvSpPr>
        <p:spPr>
          <a:xfrm>
            <a:off x="952499" y="1717648"/>
            <a:ext cx="6050693" cy="4225952"/>
          </a:xfrm>
        </p:spPr>
        <p:txBody>
          <a:bodyPr vert="horz" lIns="0" tIns="0" rIns="0" bIns="0" rtlCol="0" anchor="t">
            <a:normAutofit/>
          </a:bodyPr>
          <a:lstStyle/>
          <a:p>
            <a:r>
              <a:rPr lang="en-US">
                <a:latin typeface="Roboto"/>
                <a:ea typeface="Roboto"/>
                <a:cs typeface="Arial"/>
              </a:rPr>
              <a:t>Trust your instincts</a:t>
            </a:r>
            <a:endParaRPr lang="en-US"/>
          </a:p>
          <a:p>
            <a:r>
              <a:rPr lang="en-US">
                <a:latin typeface="Roboto"/>
                <a:ea typeface="Roboto"/>
                <a:cs typeface="Arial"/>
              </a:rPr>
              <a:t>Disrupt the chain of events</a:t>
            </a:r>
            <a:endParaRPr lang="en-US"/>
          </a:p>
          <a:p>
            <a:pPr lvl="1"/>
            <a:r>
              <a:rPr lang="en-US">
                <a:latin typeface="Roboto"/>
                <a:ea typeface="Roboto"/>
                <a:cs typeface="Arial"/>
              </a:rPr>
              <a:t>Create a distraction and involve others </a:t>
            </a:r>
            <a:endParaRPr lang="en-US"/>
          </a:p>
          <a:p>
            <a:pPr lvl="1"/>
            <a:r>
              <a:rPr lang="en-US">
                <a:latin typeface="Roboto"/>
                <a:ea typeface="Roboto"/>
                <a:cs typeface="Arial"/>
              </a:rPr>
              <a:t>Ensure everyone has a safe way home</a:t>
            </a:r>
          </a:p>
          <a:p>
            <a:r>
              <a:rPr lang="en-US">
                <a:latin typeface="Roboto"/>
                <a:ea typeface="Roboto"/>
                <a:cs typeface="Arial"/>
              </a:rPr>
              <a:t>Being an active bystander does not require you to put yourself at risk</a:t>
            </a:r>
            <a:endParaRPr lang="en-US"/>
          </a:p>
          <a:p>
            <a:pPr marL="457200" lvl="1" indent="0">
              <a:buNone/>
            </a:pPr>
            <a:br>
              <a:rPr lang="en-US"/>
            </a:br>
            <a:endParaRPr lang="en-US"/>
          </a:p>
          <a:p>
            <a:pPr lvl="1"/>
            <a:endParaRPr lang="en-US"/>
          </a:p>
          <a:p>
            <a:pPr lvl="1"/>
            <a:endParaRPr lang="en-US"/>
          </a:p>
        </p:txBody>
      </p:sp>
      <p:sp>
        <p:nvSpPr>
          <p:cNvPr id="5" name="Footer Placeholder 4">
            <a:extLst>
              <a:ext uri="{FF2B5EF4-FFF2-40B4-BE49-F238E27FC236}">
                <a16:creationId xmlns:a16="http://schemas.microsoft.com/office/drawing/2014/main" id="{44883B8F-2EF8-AD91-EDC8-A89667FCF564}"/>
              </a:ext>
            </a:extLst>
          </p:cNvPr>
          <p:cNvSpPr>
            <a:spLocks noGrp="1"/>
          </p:cNvSpPr>
          <p:nvPr>
            <p:ph type="ftr" sz="quarter" idx="3"/>
          </p:nvPr>
        </p:nvSpPr>
        <p:spPr/>
        <p:txBody>
          <a:bodyPr/>
          <a:lstStyle/>
          <a:p>
            <a:r>
              <a:rPr lang="en-US"/>
              <a:t>Campus Safety</a:t>
            </a:r>
            <a:endParaRPr lang="en-US" b="0"/>
          </a:p>
        </p:txBody>
      </p:sp>
      <p:pic>
        <p:nvPicPr>
          <p:cNvPr id="13" name="Picture Placeholder 12">
            <a:extLst>
              <a:ext uri="{FF2B5EF4-FFF2-40B4-BE49-F238E27FC236}">
                <a16:creationId xmlns:a16="http://schemas.microsoft.com/office/drawing/2014/main" id="{291CCAC6-1A85-EB30-5A18-E256EAA5CD1A}"/>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7162800" y="0"/>
            <a:ext cx="5029200" cy="6389688"/>
          </a:xfrm>
          <a:prstGeom prst="rect">
            <a:avLst/>
          </a:prstGeom>
        </p:spPr>
      </p:pic>
    </p:spTree>
    <p:extLst>
      <p:ext uri="{BB962C8B-B14F-4D97-AF65-F5344CB8AC3E}">
        <p14:creationId xmlns:p14="http://schemas.microsoft.com/office/powerpoint/2010/main" val="3215857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219-C9F9-561C-1835-767854DE8297}"/>
              </a:ext>
            </a:extLst>
          </p:cNvPr>
          <p:cNvSpPr>
            <a:spLocks noGrp="1"/>
          </p:cNvSpPr>
          <p:nvPr>
            <p:ph type="title"/>
          </p:nvPr>
        </p:nvSpPr>
        <p:spPr/>
        <p:txBody>
          <a:bodyPr>
            <a:normAutofit/>
          </a:bodyPr>
          <a:lstStyle/>
          <a:p>
            <a:r>
              <a:rPr lang="en-US"/>
              <a:t>SEXUAL ASSAULT RESOURCES</a:t>
            </a:r>
          </a:p>
        </p:txBody>
      </p:sp>
      <p:sp>
        <p:nvSpPr>
          <p:cNvPr id="6" name="Content Placeholder 5">
            <a:extLst>
              <a:ext uri="{FF2B5EF4-FFF2-40B4-BE49-F238E27FC236}">
                <a16:creationId xmlns:a16="http://schemas.microsoft.com/office/drawing/2014/main" id="{B4BA4078-648C-AA0C-A010-B5F7CABB9419}"/>
              </a:ext>
            </a:extLst>
          </p:cNvPr>
          <p:cNvSpPr>
            <a:spLocks noGrp="1"/>
          </p:cNvSpPr>
          <p:nvPr>
            <p:ph idx="1"/>
          </p:nvPr>
        </p:nvSpPr>
        <p:spPr>
          <a:xfrm>
            <a:off x="952500" y="1678099"/>
            <a:ext cx="4800224" cy="361433"/>
          </a:xfrm>
        </p:spPr>
        <p:txBody>
          <a:bodyPr>
            <a:normAutofit lnSpcReduction="10000"/>
          </a:bodyPr>
          <a:lstStyle/>
          <a:p>
            <a:r>
              <a:rPr lang="en-US"/>
              <a:t>Victim Advocates</a:t>
            </a:r>
          </a:p>
        </p:txBody>
      </p:sp>
      <p:sp>
        <p:nvSpPr>
          <p:cNvPr id="7" name="Content Placeholder 6">
            <a:extLst>
              <a:ext uri="{FF2B5EF4-FFF2-40B4-BE49-F238E27FC236}">
                <a16:creationId xmlns:a16="http://schemas.microsoft.com/office/drawing/2014/main" id="{47FE86D9-35CD-FEB4-BF7F-289900E1B1D6}"/>
              </a:ext>
            </a:extLst>
          </p:cNvPr>
          <p:cNvSpPr>
            <a:spLocks noGrp="1"/>
          </p:cNvSpPr>
          <p:nvPr>
            <p:ph idx="10"/>
          </p:nvPr>
        </p:nvSpPr>
        <p:spPr>
          <a:xfrm>
            <a:off x="962798" y="2211254"/>
            <a:ext cx="5129732" cy="3539728"/>
          </a:xfrm>
        </p:spPr>
        <p:txBody>
          <a:bodyPr vert="horz" lIns="0" tIns="0" rIns="0" bIns="0" rtlCol="0" anchor="t">
            <a:normAutofit fontScale="70000" lnSpcReduction="20000"/>
          </a:bodyPr>
          <a:lstStyle/>
          <a:p>
            <a:pPr>
              <a:buFont typeface="Arial" panose="020B0604020202020204" pitchFamily="34" charset="0"/>
              <a:buChar char="•"/>
            </a:pPr>
            <a:r>
              <a:rPr lang="en-US" sz="2400" b="1" u="sng">
                <a:solidFill>
                  <a:srgbClr val="00558C"/>
                </a:solidFill>
                <a:latin typeface="Roboto"/>
                <a:ea typeface="Roboto"/>
                <a:cs typeface="Arial"/>
                <a:hlinkClick r:id="rId3">
                  <a:extLst>
                    <a:ext uri="{A12FA001-AC4F-418D-AE19-62706E023703}">
                      <ahyp:hlinkClr xmlns:ahyp="http://schemas.microsoft.com/office/drawing/2018/hyperlinkcolor" val="tx"/>
                    </a:ext>
                  </a:extLst>
                </a:hlinkClick>
              </a:rPr>
              <a:t>Domestic </a:t>
            </a:r>
            <a:r>
              <a:rPr lang="en-US" sz="2400" b="1" u="sng">
                <a:solidFill>
                  <a:srgbClr val="00558C"/>
                </a:solidFill>
                <a:latin typeface="Roboto"/>
                <a:ea typeface="Roboto"/>
                <a:cs typeface="Arial"/>
              </a:rPr>
              <a:t>V</a:t>
            </a:r>
            <a:r>
              <a:rPr lang="en-US" sz="2400" b="1" u="sng">
                <a:solidFill>
                  <a:srgbClr val="00558C"/>
                </a:solidFill>
                <a:latin typeface="Roboto"/>
                <a:ea typeface="Roboto"/>
                <a:cs typeface="Arial"/>
                <a:hlinkClick r:id="rId3"/>
              </a:rPr>
              <a:t>iolence</a:t>
            </a:r>
            <a:r>
              <a:rPr lang="en-US" sz="2400" b="1" u="sng">
                <a:solidFill>
                  <a:srgbClr val="00558C"/>
                </a:solidFill>
                <a:latin typeface="Roboto"/>
                <a:ea typeface="Roboto"/>
                <a:cs typeface="Arial"/>
                <a:hlinkClick r:id="rId3">
                  <a:extLst>
                    <a:ext uri="{A12FA001-AC4F-418D-AE19-62706E023703}">
                      <ahyp:hlinkClr xmlns:ahyp="http://schemas.microsoft.com/office/drawing/2018/hyperlinkcolor" val="tx"/>
                    </a:ext>
                  </a:extLst>
                </a:hlinkClick>
              </a:rPr>
              <a:t> and Sexual Assault Crisis Services</a:t>
            </a:r>
            <a:r>
              <a:rPr lang="en-US" sz="2400">
                <a:latin typeface="Roboto"/>
                <a:ea typeface="Roboto"/>
                <a:cs typeface="Arial"/>
              </a:rPr>
              <a:t> (</a:t>
            </a:r>
            <a:r>
              <a:rPr lang="en-US" sz="2400" b="1">
                <a:solidFill>
                  <a:srgbClr val="00558C"/>
                </a:solidFill>
                <a:latin typeface="Roboto"/>
                <a:ea typeface="Roboto"/>
                <a:cs typeface="Arial"/>
              </a:rPr>
              <a:t>DVIP &amp; RVAP)</a:t>
            </a:r>
            <a:br>
              <a:rPr lang="en-US" sz="2400" b="0" i="0">
                <a:effectLst/>
                <a:latin typeface="Roboto" panose="02000000000000000000" pitchFamily="2" charset="0"/>
              </a:rPr>
            </a:br>
            <a:r>
              <a:rPr lang="en-US" sz="2400">
                <a:solidFill>
                  <a:srgbClr val="000000"/>
                </a:solidFill>
                <a:latin typeface="Roboto"/>
                <a:ea typeface="Roboto"/>
                <a:cs typeface="Arial"/>
              </a:rPr>
              <a:t>DVIP: (800</a:t>
            </a:r>
            <a:r>
              <a:rPr lang="en-US" sz="2400" b="0" i="0">
                <a:solidFill>
                  <a:srgbClr val="000000"/>
                </a:solidFill>
                <a:effectLst/>
                <a:latin typeface="Roboto"/>
                <a:ea typeface="Roboto"/>
                <a:cs typeface="Arial"/>
              </a:rPr>
              <a:t>) </a:t>
            </a:r>
            <a:r>
              <a:rPr lang="en-US" sz="2400">
                <a:solidFill>
                  <a:srgbClr val="000000"/>
                </a:solidFill>
                <a:latin typeface="Roboto"/>
                <a:ea typeface="Roboto"/>
                <a:cs typeface="Arial"/>
              </a:rPr>
              <a:t>373-1043 </a:t>
            </a:r>
            <a:r>
              <a:rPr lang="en-US" sz="2400" b="0" i="0">
                <a:solidFill>
                  <a:srgbClr val="000000"/>
                </a:solidFill>
                <a:effectLst/>
                <a:latin typeface="Roboto"/>
                <a:ea typeface="Roboto"/>
                <a:cs typeface="Arial"/>
              </a:rPr>
              <a:t>(24-hour hotline)</a:t>
            </a:r>
            <a:br>
              <a:rPr lang="en-US" sz="2400" b="0" i="0">
                <a:effectLst/>
                <a:latin typeface="Roboto" panose="02000000000000000000" pitchFamily="2" charset="0"/>
              </a:rPr>
            </a:br>
            <a:r>
              <a:rPr lang="en-US" sz="2400">
                <a:latin typeface="Roboto"/>
                <a:ea typeface="Roboto"/>
                <a:cs typeface="Arial"/>
              </a:rPr>
              <a:t>RVAP: (800) 228-1625 (24-hour hotline)</a:t>
            </a:r>
            <a:br>
              <a:rPr lang="en-US" sz="2400"/>
            </a:br>
            <a:endParaRPr lang="en-US" sz="2400" b="0" i="0">
              <a:effectLst/>
            </a:endParaRPr>
          </a:p>
          <a:p>
            <a:pPr algn="l">
              <a:buFont typeface="Arial" panose="020B0604020202020204" pitchFamily="34" charset="0"/>
              <a:buChar char="•"/>
            </a:pPr>
            <a:r>
              <a:rPr lang="en-US" sz="2400" b="1" i="0" u="sng">
                <a:solidFill>
                  <a:srgbClr val="00558C"/>
                </a:solidFill>
                <a:effectLst/>
                <a:latin typeface="Roboto"/>
                <a:ea typeface="Roboto"/>
                <a:cs typeface="Arial"/>
                <a:hlinkClick r:id="rId4"/>
              </a:rPr>
              <a:t> Monsoon Asians &amp; Pacific Islanders in Solidarity</a:t>
            </a:r>
            <a:br>
              <a:rPr lang="en-US" sz="2400" b="0" i="0">
                <a:effectLst/>
                <a:latin typeface="Roboto" panose="02000000000000000000" pitchFamily="2" charset="0"/>
              </a:rPr>
            </a:br>
            <a:r>
              <a:rPr lang="en-US" sz="2400" b="0" i="0">
                <a:solidFill>
                  <a:srgbClr val="000000"/>
                </a:solidFill>
                <a:effectLst/>
                <a:latin typeface="Roboto"/>
                <a:ea typeface="Roboto"/>
                <a:cs typeface="Arial"/>
              </a:rPr>
              <a:t>(866) 881-4641 (24-hour hotline)</a:t>
            </a:r>
            <a:br>
              <a:rPr lang="en-US" sz="2400" b="0" i="0">
                <a:effectLst/>
                <a:latin typeface="Roboto" panose="02000000000000000000" pitchFamily="2" charset="0"/>
              </a:rPr>
            </a:br>
            <a:endParaRPr lang="en-US" sz="2400" b="0" i="0">
              <a:solidFill>
                <a:srgbClr val="000000"/>
              </a:solidFill>
              <a:effectLst/>
              <a:latin typeface="Roboto" panose="02000000000000000000" pitchFamily="2" charset="0"/>
            </a:endParaRPr>
          </a:p>
          <a:p>
            <a:pPr algn="l">
              <a:buFont typeface="Arial" panose="020B0604020202020204" pitchFamily="34" charset="0"/>
              <a:buChar char="•"/>
            </a:pPr>
            <a:r>
              <a:rPr lang="en-US" sz="2400" b="1" i="0" u="sng">
                <a:solidFill>
                  <a:srgbClr val="00558C"/>
                </a:solidFill>
                <a:effectLst/>
                <a:latin typeface="Roboto"/>
                <a:ea typeface="Roboto"/>
                <a:cs typeface="Arial"/>
                <a:hlinkClick r:id="rId5"/>
              </a:rPr>
              <a:t> Nisaa African Family Services</a:t>
            </a:r>
            <a:br>
              <a:rPr lang="en-US" sz="2400" b="0" i="0">
                <a:effectLst/>
                <a:latin typeface="Roboto" panose="02000000000000000000" pitchFamily="2" charset="0"/>
              </a:rPr>
            </a:br>
            <a:r>
              <a:rPr lang="en-US" sz="2400" b="0" i="0">
                <a:solidFill>
                  <a:srgbClr val="000000"/>
                </a:solidFill>
                <a:effectLst/>
                <a:latin typeface="Roboto"/>
                <a:ea typeface="Roboto"/>
                <a:cs typeface="Arial"/>
              </a:rPr>
              <a:t>(319) 338-7617</a:t>
            </a:r>
            <a:br>
              <a:rPr lang="en-US" sz="2400" b="0" i="0">
                <a:effectLst/>
                <a:latin typeface="Roboto" panose="02000000000000000000" pitchFamily="2" charset="0"/>
              </a:rPr>
            </a:br>
            <a:endParaRPr lang="en-US" sz="2400" b="0" i="0">
              <a:solidFill>
                <a:srgbClr val="000000"/>
              </a:solidFill>
              <a:effectLst/>
              <a:latin typeface="Roboto" panose="02000000000000000000" pitchFamily="2" charset="0"/>
            </a:endParaRPr>
          </a:p>
          <a:p>
            <a:pPr algn="l">
              <a:buFont typeface="Arial" panose="020B0604020202020204" pitchFamily="34" charset="0"/>
              <a:buChar char="•"/>
            </a:pPr>
            <a:r>
              <a:rPr lang="en-US" sz="2400" b="1" i="0" u="sng">
                <a:solidFill>
                  <a:srgbClr val="00558C"/>
                </a:solidFill>
                <a:effectLst/>
                <a:latin typeface="Roboto"/>
                <a:ea typeface="Roboto"/>
                <a:cs typeface="Arial"/>
                <a:hlinkClick r:id="rId6"/>
              </a:rPr>
              <a:t> Transformative Healing</a:t>
            </a:r>
            <a:br>
              <a:rPr lang="en-US" sz="2400" b="0" i="0">
                <a:effectLst/>
                <a:latin typeface="Roboto" panose="02000000000000000000" pitchFamily="2" charset="0"/>
              </a:rPr>
            </a:br>
            <a:r>
              <a:rPr lang="en-US" sz="2400" b="0" i="0">
                <a:solidFill>
                  <a:srgbClr val="000000"/>
                </a:solidFill>
                <a:effectLst/>
                <a:latin typeface="Roboto"/>
                <a:ea typeface="Roboto"/>
                <a:cs typeface="Arial"/>
              </a:rPr>
              <a:t>(319) 389-8430</a:t>
            </a:r>
          </a:p>
          <a:p>
            <a:pPr lvl="1"/>
            <a:endParaRPr lang="en-US" sz="1800"/>
          </a:p>
          <a:p>
            <a:pPr marL="742950" lvl="1" indent="-285750">
              <a:buChar char="•"/>
            </a:pPr>
            <a:endParaRPr lang="en-US" sz="1800"/>
          </a:p>
        </p:txBody>
      </p:sp>
      <p:sp>
        <p:nvSpPr>
          <p:cNvPr id="8" name="Content Placeholder 7">
            <a:extLst>
              <a:ext uri="{FF2B5EF4-FFF2-40B4-BE49-F238E27FC236}">
                <a16:creationId xmlns:a16="http://schemas.microsoft.com/office/drawing/2014/main" id="{FE4B99DB-03F3-6711-7EA6-BE3ABE64FD22}"/>
              </a:ext>
            </a:extLst>
          </p:cNvPr>
          <p:cNvSpPr>
            <a:spLocks noGrp="1"/>
          </p:cNvSpPr>
          <p:nvPr>
            <p:ph idx="15"/>
          </p:nvPr>
        </p:nvSpPr>
        <p:spPr>
          <a:xfrm>
            <a:off x="6433724" y="1711342"/>
            <a:ext cx="4808883" cy="361434"/>
          </a:xfrm>
        </p:spPr>
        <p:txBody>
          <a:bodyPr>
            <a:normAutofit lnSpcReduction="10000"/>
          </a:bodyPr>
          <a:lstStyle/>
          <a:p>
            <a:r>
              <a:rPr lang="en-US"/>
              <a:t>Counseling</a:t>
            </a:r>
          </a:p>
        </p:txBody>
      </p:sp>
      <p:sp>
        <p:nvSpPr>
          <p:cNvPr id="9" name="Content Placeholder 8">
            <a:extLst>
              <a:ext uri="{FF2B5EF4-FFF2-40B4-BE49-F238E27FC236}">
                <a16:creationId xmlns:a16="http://schemas.microsoft.com/office/drawing/2014/main" id="{C29F5E72-DC22-32BE-106C-1AD570BA4DA4}"/>
              </a:ext>
            </a:extLst>
          </p:cNvPr>
          <p:cNvSpPr>
            <a:spLocks noGrp="1"/>
          </p:cNvSpPr>
          <p:nvPr>
            <p:ph idx="16"/>
          </p:nvPr>
        </p:nvSpPr>
        <p:spPr>
          <a:xfrm>
            <a:off x="6433725" y="2209861"/>
            <a:ext cx="5375234" cy="3538089"/>
          </a:xfrm>
        </p:spPr>
        <p:txBody>
          <a:bodyPr vert="horz" lIns="0" tIns="0" rIns="0" bIns="0" rtlCol="0" anchor="t">
            <a:normAutofit lnSpcReduction="10000"/>
          </a:bodyPr>
          <a:lstStyle/>
          <a:p>
            <a:pPr algn="l">
              <a:buFont typeface="Arial" panose="020B0604020202020204" pitchFamily="34" charset="0"/>
              <a:buChar char="•"/>
            </a:pPr>
            <a:r>
              <a:rPr lang="en-US" b="1" i="0" u="sng">
                <a:solidFill>
                  <a:srgbClr val="00558C"/>
                </a:solidFill>
                <a:effectLst/>
                <a:latin typeface="Roboto"/>
                <a:ea typeface="Roboto"/>
                <a:cs typeface="Arial"/>
                <a:hlinkClick r:id="rId7"/>
              </a:rPr>
              <a:t> University Counseling Service</a:t>
            </a:r>
            <a:r>
              <a:rPr lang="en-US" b="0" i="0">
                <a:solidFill>
                  <a:srgbClr val="000000"/>
                </a:solidFill>
                <a:effectLst/>
                <a:latin typeface="Roboto"/>
                <a:ea typeface="Roboto"/>
                <a:cs typeface="Arial"/>
              </a:rPr>
              <a:t> (for students) </a:t>
            </a:r>
            <a:br>
              <a:rPr lang="en-US" b="0" i="0">
                <a:effectLst/>
                <a:latin typeface="Roboto" panose="02000000000000000000" pitchFamily="2" charset="0"/>
              </a:rPr>
            </a:br>
            <a:r>
              <a:rPr lang="en-US" b="0" i="0">
                <a:solidFill>
                  <a:srgbClr val="000000"/>
                </a:solidFill>
                <a:effectLst/>
                <a:latin typeface="Roboto"/>
                <a:ea typeface="Roboto"/>
                <a:cs typeface="Arial"/>
              </a:rPr>
              <a:t>(319) 335-7294</a:t>
            </a:r>
            <a:br>
              <a:rPr lang="en-US" b="0" i="0">
                <a:effectLst/>
                <a:latin typeface="Roboto" panose="02000000000000000000" pitchFamily="2" charset="0"/>
              </a:rPr>
            </a:br>
            <a:endParaRPr lang="en-US" b="0" i="0">
              <a:solidFill>
                <a:srgbClr val="000000"/>
              </a:solidFill>
              <a:effectLst/>
              <a:latin typeface="Roboto" panose="02000000000000000000" pitchFamily="2" charset="0"/>
            </a:endParaRPr>
          </a:p>
          <a:p>
            <a:pPr algn="l">
              <a:buFont typeface="Arial" panose="020B0604020202020204" pitchFamily="34" charset="0"/>
              <a:buChar char="•"/>
            </a:pPr>
            <a:r>
              <a:rPr lang="en-US" b="1" i="0" u="sng">
                <a:solidFill>
                  <a:srgbClr val="00558C"/>
                </a:solidFill>
                <a:effectLst/>
                <a:latin typeface="Roboto"/>
                <a:ea typeface="Roboto"/>
                <a:cs typeface="Arial"/>
                <a:hlinkClick r:id="rId8"/>
              </a:rPr>
              <a:t> Women's Resource and Action Center</a:t>
            </a:r>
            <a:br>
              <a:rPr lang="en-US" u="sng"/>
            </a:br>
            <a:r>
              <a:rPr lang="en-US" b="0" i="0">
                <a:solidFill>
                  <a:srgbClr val="000000"/>
                </a:solidFill>
                <a:effectLst/>
                <a:latin typeface="Roboto"/>
                <a:ea typeface="Roboto"/>
                <a:cs typeface="Arial"/>
              </a:rPr>
              <a:t>(319) 335-1486</a:t>
            </a:r>
            <a:br>
              <a:rPr lang="en-US" b="0" i="0">
                <a:effectLst/>
                <a:latin typeface="Roboto" panose="02000000000000000000" pitchFamily="2" charset="0"/>
              </a:rPr>
            </a:br>
            <a:endParaRPr lang="en-US" b="0" i="0">
              <a:solidFill>
                <a:srgbClr val="000000"/>
              </a:solidFill>
              <a:effectLst/>
              <a:latin typeface="Roboto" panose="02000000000000000000" pitchFamily="2" charset="0"/>
            </a:endParaRPr>
          </a:p>
          <a:p>
            <a:r>
              <a:rPr lang="en-US" sz="1700" b="1">
                <a:solidFill>
                  <a:srgbClr val="00558C"/>
                </a:solidFill>
                <a:latin typeface="Roboto"/>
                <a:ea typeface="Roboto"/>
                <a:cs typeface="Arial"/>
                <a:hlinkClick r:id="rId3">
                  <a:extLst>
                    <a:ext uri="{A12FA001-AC4F-418D-AE19-62706E023703}">
                      <ahyp:hlinkClr xmlns:ahyp="http://schemas.microsoft.com/office/drawing/2018/hyperlinkcolor" val="tx"/>
                    </a:ext>
                  </a:extLst>
                </a:hlinkClick>
              </a:rPr>
              <a:t>• Domestic</a:t>
            </a:r>
            <a:r>
              <a:rPr lang="en-US" sz="1700" b="1" u="sng">
                <a:solidFill>
                  <a:srgbClr val="00558C"/>
                </a:solidFill>
                <a:latin typeface="Roboto"/>
                <a:ea typeface="Roboto"/>
                <a:cs typeface="Arial"/>
              </a:rPr>
              <a:t>V</a:t>
            </a:r>
            <a:r>
              <a:rPr lang="en-US" sz="1700" b="1">
                <a:latin typeface="Roboto"/>
                <a:ea typeface="Roboto"/>
                <a:cs typeface="Arial"/>
                <a:hlinkClick r:id="rId3"/>
              </a:rPr>
              <a:t>iolence</a:t>
            </a:r>
            <a:r>
              <a:rPr lang="en-US" sz="1700" b="1">
                <a:solidFill>
                  <a:srgbClr val="00558C"/>
                </a:solidFill>
                <a:latin typeface="Roboto"/>
                <a:ea typeface="Roboto"/>
                <a:cs typeface="Arial"/>
                <a:hlinkClick r:id="rId3">
                  <a:extLst>
                    <a:ext uri="{A12FA001-AC4F-418D-AE19-62706E023703}">
                      <ahyp:hlinkClr xmlns:ahyp="http://schemas.microsoft.com/office/drawing/2018/hyperlinkcolor" val="tx"/>
                    </a:ext>
                  </a:extLst>
                </a:hlinkClick>
              </a:rPr>
              <a:t> and Sexual Assault Crisis Services</a:t>
            </a:r>
            <a:r>
              <a:rPr lang="en-US" sz="1700">
                <a:latin typeface="Roboto"/>
                <a:ea typeface="Roboto"/>
                <a:cs typeface="Arial"/>
              </a:rPr>
              <a:t> (</a:t>
            </a:r>
            <a:r>
              <a:rPr lang="en-US" sz="1700" b="1">
                <a:solidFill>
                  <a:srgbClr val="00558C"/>
                </a:solidFill>
                <a:latin typeface="Roboto"/>
                <a:ea typeface="Roboto"/>
                <a:cs typeface="Arial"/>
              </a:rPr>
              <a:t>DVIP &amp; RVAP)</a:t>
            </a:r>
            <a:br>
              <a:rPr lang="en-US" sz="1700" b="1"/>
            </a:br>
            <a:r>
              <a:rPr lang="en-US" sz="1700" b="1">
                <a:solidFill>
                  <a:srgbClr val="00558C"/>
                </a:solidFill>
                <a:latin typeface="Roboto"/>
                <a:ea typeface="Roboto"/>
                <a:cs typeface="Arial"/>
              </a:rPr>
              <a:t>DVIP: (800) 373-1043 (24-hour hotline)</a:t>
            </a:r>
            <a:br>
              <a:rPr lang="en-US" sz="1700" b="1"/>
            </a:br>
            <a:r>
              <a:rPr lang="en-US" sz="1700" b="1">
                <a:solidFill>
                  <a:srgbClr val="00558C"/>
                </a:solidFill>
                <a:latin typeface="Roboto"/>
                <a:ea typeface="Roboto"/>
                <a:cs typeface="Arial"/>
              </a:rPr>
              <a:t>RVAP: (800) 228-1625 (24-hour hotline)</a:t>
            </a:r>
            <a:br>
              <a:rPr lang="en-US" b="0" i="0">
                <a:effectLst/>
                <a:latin typeface="Roboto" panose="02000000000000000000" pitchFamily="2" charset="0"/>
              </a:rPr>
            </a:br>
            <a:endParaRPr lang="en-US" b="0" i="0">
              <a:solidFill>
                <a:srgbClr val="000000"/>
              </a:solidFill>
              <a:effectLst/>
            </a:endParaRPr>
          </a:p>
          <a:p>
            <a:pPr>
              <a:buFont typeface="Arial" panose="020B0604020202020204" pitchFamily="34" charset="0"/>
              <a:buChar char="•"/>
            </a:pPr>
            <a:r>
              <a:rPr lang="en-US">
                <a:solidFill>
                  <a:srgbClr val="000000"/>
                </a:solidFill>
                <a:latin typeface="Roboto"/>
                <a:ea typeface="Roboto"/>
                <a:cs typeface="Arial"/>
              </a:rPr>
              <a:t> </a:t>
            </a:r>
            <a:r>
              <a:rPr lang="en-US" b="1">
                <a:solidFill>
                  <a:srgbClr val="000000"/>
                </a:solidFill>
                <a:latin typeface="Roboto"/>
                <a:ea typeface="Roboto"/>
                <a:cs typeface="Arial"/>
              </a:rPr>
              <a:t>UI 24/7 Support and Crisis Line</a:t>
            </a:r>
            <a:br>
              <a:rPr lang="en-US" b="1"/>
            </a:br>
            <a:r>
              <a:rPr lang="en-US" b="1">
                <a:solidFill>
                  <a:srgbClr val="000000"/>
                </a:solidFill>
                <a:highlight>
                  <a:srgbClr val="FFCD00"/>
                </a:highlight>
                <a:latin typeface="Roboto"/>
                <a:ea typeface="Roboto"/>
                <a:cs typeface="Arial"/>
              </a:rPr>
              <a:t>(</a:t>
            </a:r>
            <a:r>
              <a:rPr lang="en-US" b="0" i="0">
                <a:solidFill>
                  <a:srgbClr val="000000"/>
                </a:solidFill>
                <a:effectLst/>
                <a:highlight>
                  <a:srgbClr val="FFCD00"/>
                </a:highlight>
                <a:latin typeface="Roboto"/>
                <a:ea typeface="Roboto"/>
                <a:cs typeface="Arial"/>
              </a:rPr>
              <a:t>844) 461-5420</a:t>
            </a:r>
          </a:p>
          <a:p>
            <a:endParaRPr lang="en-US"/>
          </a:p>
        </p:txBody>
      </p:sp>
      <p:sp>
        <p:nvSpPr>
          <p:cNvPr id="5" name="Footer Placeholder 4">
            <a:extLst>
              <a:ext uri="{FF2B5EF4-FFF2-40B4-BE49-F238E27FC236}">
                <a16:creationId xmlns:a16="http://schemas.microsoft.com/office/drawing/2014/main" id="{30CEF3C5-DBB1-5ABF-5D50-AF8F973345EA}"/>
              </a:ext>
            </a:extLst>
          </p:cNvPr>
          <p:cNvSpPr>
            <a:spLocks noGrp="1"/>
          </p:cNvSpPr>
          <p:nvPr>
            <p:ph type="ftr" sz="quarter" idx="3"/>
          </p:nvPr>
        </p:nvSpPr>
        <p:spPr/>
        <p:txBody>
          <a:bodyPr/>
          <a:lstStyle/>
          <a:p>
            <a:r>
              <a:rPr lang="en-US"/>
              <a:t>Campus Safety</a:t>
            </a:r>
            <a:endParaRPr lang="en-US" b="0"/>
          </a:p>
        </p:txBody>
      </p:sp>
    </p:spTree>
    <p:extLst>
      <p:ext uri="{BB962C8B-B14F-4D97-AF65-F5344CB8AC3E}">
        <p14:creationId xmlns:p14="http://schemas.microsoft.com/office/powerpoint/2010/main" val="968919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ECE4-6AFE-9409-4BAF-C591E9B632B6}"/>
              </a:ext>
            </a:extLst>
          </p:cNvPr>
          <p:cNvSpPr>
            <a:spLocks noGrp="1"/>
          </p:cNvSpPr>
          <p:nvPr>
            <p:ph type="title"/>
          </p:nvPr>
        </p:nvSpPr>
        <p:spPr/>
        <p:txBody>
          <a:bodyPr/>
          <a:lstStyle/>
          <a:p>
            <a:r>
              <a:rPr lang="en-US"/>
              <a:t>SAFETY RESOURCES</a:t>
            </a:r>
          </a:p>
        </p:txBody>
      </p:sp>
      <p:sp>
        <p:nvSpPr>
          <p:cNvPr id="3" name="Content Placeholder 2">
            <a:extLst>
              <a:ext uri="{FF2B5EF4-FFF2-40B4-BE49-F238E27FC236}">
                <a16:creationId xmlns:a16="http://schemas.microsoft.com/office/drawing/2014/main" id="{3FED808B-F245-EA7A-899B-E1A4C4D26186}"/>
              </a:ext>
            </a:extLst>
          </p:cNvPr>
          <p:cNvSpPr>
            <a:spLocks noGrp="1"/>
          </p:cNvSpPr>
          <p:nvPr>
            <p:ph idx="1"/>
          </p:nvPr>
        </p:nvSpPr>
        <p:spPr>
          <a:xfrm>
            <a:off x="931905" y="1480812"/>
            <a:ext cx="4800224" cy="383900"/>
          </a:xfrm>
        </p:spPr>
        <p:txBody>
          <a:bodyPr/>
          <a:lstStyle/>
          <a:p>
            <a:r>
              <a:rPr lang="en-US"/>
              <a:t>Reporting Crimes and Concerns</a:t>
            </a:r>
          </a:p>
        </p:txBody>
      </p:sp>
      <p:sp>
        <p:nvSpPr>
          <p:cNvPr id="4" name="Content Placeholder 3">
            <a:extLst>
              <a:ext uri="{FF2B5EF4-FFF2-40B4-BE49-F238E27FC236}">
                <a16:creationId xmlns:a16="http://schemas.microsoft.com/office/drawing/2014/main" id="{20A0BD59-930D-6890-E827-31979FEE1DCA}"/>
              </a:ext>
            </a:extLst>
          </p:cNvPr>
          <p:cNvSpPr>
            <a:spLocks noGrp="1"/>
          </p:cNvSpPr>
          <p:nvPr>
            <p:ph idx="10"/>
          </p:nvPr>
        </p:nvSpPr>
        <p:spPr>
          <a:xfrm>
            <a:off x="942204" y="2097750"/>
            <a:ext cx="5067948" cy="3855902"/>
          </a:xfrm>
        </p:spPr>
        <p:txBody>
          <a:bodyPr vert="horz" lIns="0" tIns="0" rIns="0" bIns="0" rtlCol="0" anchor="t">
            <a:normAutofit fontScale="92500" lnSpcReduction="10000"/>
          </a:bodyPr>
          <a:lstStyle/>
          <a:p>
            <a:r>
              <a:rPr lang="en-US" b="1">
                <a:highlight>
                  <a:srgbClr val="FFCD00"/>
                </a:highlight>
                <a:latin typeface="Roboto"/>
                <a:ea typeface="Roboto"/>
                <a:cs typeface="Arial"/>
              </a:rPr>
              <a:t>Emergency:</a:t>
            </a:r>
          </a:p>
          <a:p>
            <a:r>
              <a:rPr lang="en-US">
                <a:latin typeface="Roboto"/>
                <a:ea typeface="Roboto"/>
                <a:cs typeface="Arial"/>
              </a:rPr>
              <a:t>  Call 911</a:t>
            </a:r>
          </a:p>
          <a:p>
            <a:r>
              <a:rPr lang="en-US" b="1">
                <a:highlight>
                  <a:srgbClr val="FFCD00"/>
                </a:highlight>
                <a:latin typeface="Roboto"/>
                <a:ea typeface="Roboto"/>
                <a:cs typeface="Arial"/>
              </a:rPr>
              <a:t>Non-emergency, on-campus:</a:t>
            </a:r>
          </a:p>
          <a:p>
            <a:r>
              <a:rPr lang="en-US">
                <a:latin typeface="Roboto"/>
                <a:ea typeface="Roboto"/>
                <a:cs typeface="Arial"/>
              </a:rPr>
              <a:t>  University of Iowa Police Department</a:t>
            </a:r>
          </a:p>
          <a:p>
            <a:r>
              <a:rPr lang="en-US">
                <a:latin typeface="Roboto"/>
                <a:ea typeface="Roboto"/>
                <a:cs typeface="Arial"/>
              </a:rPr>
              <a:t>  319-335-5022</a:t>
            </a:r>
          </a:p>
          <a:p>
            <a:r>
              <a:rPr lang="en-US" b="1">
                <a:highlight>
                  <a:srgbClr val="FFCD00"/>
                </a:highlight>
                <a:latin typeface="Roboto"/>
                <a:ea typeface="Roboto"/>
                <a:cs typeface="Arial"/>
              </a:rPr>
              <a:t>Suspicious or troubling behaviors:</a:t>
            </a:r>
          </a:p>
          <a:p>
            <a:r>
              <a:rPr lang="en-US">
                <a:latin typeface="Roboto"/>
                <a:ea typeface="Roboto"/>
                <a:cs typeface="Arial"/>
              </a:rPr>
              <a:t>  Threat Assessment Team</a:t>
            </a:r>
          </a:p>
          <a:p>
            <a:r>
              <a:rPr lang="en-US">
                <a:latin typeface="Roboto"/>
                <a:ea typeface="Roboto"/>
                <a:cs typeface="Arial"/>
              </a:rPr>
              <a:t>  319-384-2955; uitat@uiowa.edu</a:t>
            </a:r>
          </a:p>
          <a:p>
            <a:r>
              <a:rPr lang="en-US" sz="1700" b="1">
                <a:solidFill>
                  <a:schemeClr val="bg1"/>
                </a:solidFill>
                <a:highlight>
                  <a:srgbClr val="000000"/>
                </a:highlight>
                <a:latin typeface="Roboto"/>
                <a:ea typeface="Roboto"/>
                <a:cs typeface="Roboto"/>
              </a:rPr>
              <a:t>Non-emergency, off-campus:</a:t>
            </a:r>
            <a:endParaRPr lang="en-US" sz="1700">
              <a:solidFill>
                <a:schemeClr val="bg1"/>
              </a:solidFill>
              <a:latin typeface="Roboto"/>
              <a:ea typeface="Roboto"/>
              <a:cs typeface="Roboto"/>
            </a:endParaRPr>
          </a:p>
          <a:p>
            <a:r>
              <a:rPr lang="en-US" sz="1700">
                <a:latin typeface="Roboto"/>
                <a:ea typeface="Roboto"/>
                <a:cs typeface="Roboto"/>
              </a:rPr>
              <a:t>  Iowa City Police Department</a:t>
            </a:r>
          </a:p>
          <a:p>
            <a:r>
              <a:rPr lang="en-US" sz="1700">
                <a:latin typeface="Roboto"/>
                <a:ea typeface="Roboto"/>
                <a:cs typeface="Roboto"/>
              </a:rPr>
              <a:t>  319-356-5275</a:t>
            </a:r>
            <a:endParaRPr lang="en-US"/>
          </a:p>
        </p:txBody>
      </p:sp>
      <p:sp>
        <p:nvSpPr>
          <p:cNvPr id="5" name="Content Placeholder 4">
            <a:extLst>
              <a:ext uri="{FF2B5EF4-FFF2-40B4-BE49-F238E27FC236}">
                <a16:creationId xmlns:a16="http://schemas.microsoft.com/office/drawing/2014/main" id="{71051D0B-1E83-7550-FBCD-62BEFA7B1082}"/>
              </a:ext>
            </a:extLst>
          </p:cNvPr>
          <p:cNvSpPr>
            <a:spLocks noGrp="1"/>
          </p:cNvSpPr>
          <p:nvPr>
            <p:ph idx="15"/>
          </p:nvPr>
        </p:nvSpPr>
        <p:spPr>
          <a:xfrm>
            <a:off x="6423426" y="1522246"/>
            <a:ext cx="4820818" cy="383900"/>
          </a:xfrm>
        </p:spPr>
        <p:txBody>
          <a:bodyPr/>
          <a:lstStyle/>
          <a:p>
            <a:r>
              <a:rPr lang="en-US"/>
              <a:t>Where to find safety information</a:t>
            </a:r>
          </a:p>
        </p:txBody>
      </p:sp>
      <p:sp>
        <p:nvSpPr>
          <p:cNvPr id="6" name="Content Placeholder 5">
            <a:extLst>
              <a:ext uri="{FF2B5EF4-FFF2-40B4-BE49-F238E27FC236}">
                <a16:creationId xmlns:a16="http://schemas.microsoft.com/office/drawing/2014/main" id="{F7319371-8E66-2A50-E50B-0D2F92BBA311}"/>
              </a:ext>
            </a:extLst>
          </p:cNvPr>
          <p:cNvSpPr>
            <a:spLocks noGrp="1"/>
          </p:cNvSpPr>
          <p:nvPr>
            <p:ph idx="16"/>
          </p:nvPr>
        </p:nvSpPr>
        <p:spPr>
          <a:xfrm>
            <a:off x="6433725" y="2097995"/>
            <a:ext cx="5212115" cy="3855902"/>
          </a:xfrm>
        </p:spPr>
        <p:txBody>
          <a:bodyPr vert="horz" lIns="0" tIns="0" rIns="0" bIns="0" rtlCol="0" anchor="t">
            <a:normAutofit fontScale="92500" lnSpcReduction="10000"/>
          </a:bodyPr>
          <a:lstStyle/>
          <a:p>
            <a:r>
              <a:rPr lang="en-US" sz="1900" b="1">
                <a:latin typeface="Roboto"/>
                <a:ea typeface="Roboto"/>
                <a:cs typeface="Arial"/>
              </a:rPr>
              <a:t>Campus Safety information, news, and tips:</a:t>
            </a:r>
          </a:p>
          <a:p>
            <a:r>
              <a:rPr lang="en-US" sz="1900">
                <a:latin typeface="Roboto"/>
                <a:ea typeface="Roboto"/>
                <a:cs typeface="Arial"/>
              </a:rPr>
              <a:t>  SAFETY.UIOWA.EDU</a:t>
            </a:r>
            <a:br>
              <a:rPr lang="en-US" sz="1900">
                <a:latin typeface="Roboto"/>
                <a:ea typeface="Roboto"/>
                <a:cs typeface="Arial"/>
              </a:rPr>
            </a:br>
            <a:endParaRPr lang="en-US" sz="1900">
              <a:highlight>
                <a:srgbClr val="FFCD00"/>
              </a:highlight>
            </a:endParaRPr>
          </a:p>
          <a:p>
            <a:r>
              <a:rPr lang="en-US" sz="1900" b="1">
                <a:latin typeface="Roboto"/>
                <a:ea typeface="Roboto"/>
                <a:cs typeface="Arial"/>
              </a:rPr>
              <a:t>Emergency Updates:</a:t>
            </a:r>
          </a:p>
          <a:p>
            <a:r>
              <a:rPr lang="en-US" sz="1900">
                <a:latin typeface="Roboto"/>
                <a:ea typeface="Roboto"/>
                <a:cs typeface="Arial"/>
              </a:rPr>
              <a:t>  EMERGENCY.UIOWA.EDU</a:t>
            </a:r>
            <a:br>
              <a:rPr lang="en-US" sz="1900">
                <a:latin typeface="Roboto"/>
                <a:ea typeface="Roboto"/>
                <a:cs typeface="Arial"/>
              </a:rPr>
            </a:br>
            <a:endParaRPr lang="en-US" sz="1900"/>
          </a:p>
          <a:p>
            <a:r>
              <a:rPr lang="en-US" sz="1900" b="1">
                <a:latin typeface="Roboto"/>
                <a:ea typeface="Roboto"/>
                <a:cs typeface="Arial"/>
              </a:rPr>
              <a:t>Facebook/Instagram:</a:t>
            </a:r>
          </a:p>
          <a:p>
            <a:r>
              <a:rPr lang="en-US" sz="1900">
                <a:latin typeface="Roboto"/>
                <a:ea typeface="Roboto"/>
                <a:cs typeface="Arial"/>
              </a:rPr>
              <a:t>  Office of Campus Safety</a:t>
            </a:r>
          </a:p>
          <a:p>
            <a:r>
              <a:rPr lang="en-US" sz="1900">
                <a:latin typeface="Roboto"/>
                <a:ea typeface="Roboto"/>
                <a:cs typeface="Arial"/>
              </a:rPr>
              <a:t>  @uiowa_safety</a:t>
            </a:r>
            <a:br>
              <a:rPr lang="en-US" sz="1900">
                <a:latin typeface="Roboto"/>
                <a:ea typeface="Roboto"/>
                <a:cs typeface="Arial"/>
              </a:rPr>
            </a:br>
            <a:endParaRPr lang="en-US" sz="1900"/>
          </a:p>
          <a:p>
            <a:r>
              <a:rPr lang="en-US" sz="1900" b="1">
                <a:latin typeface="Roboto"/>
                <a:ea typeface="Roboto"/>
                <a:cs typeface="Arial"/>
              </a:rPr>
              <a:t>X: </a:t>
            </a:r>
            <a:r>
              <a:rPr lang="en-US" sz="1900">
                <a:latin typeface="Roboto"/>
                <a:ea typeface="Roboto"/>
                <a:cs typeface="Arial"/>
              </a:rPr>
              <a:t>@uiowa_safety</a:t>
            </a:r>
          </a:p>
        </p:txBody>
      </p:sp>
      <p:sp>
        <p:nvSpPr>
          <p:cNvPr id="7" name="Footer Placeholder 6">
            <a:extLst>
              <a:ext uri="{FF2B5EF4-FFF2-40B4-BE49-F238E27FC236}">
                <a16:creationId xmlns:a16="http://schemas.microsoft.com/office/drawing/2014/main" id="{41DB9E8A-85CF-B061-8D56-245E0374C780}"/>
              </a:ext>
            </a:extLst>
          </p:cNvPr>
          <p:cNvSpPr>
            <a:spLocks noGrp="1"/>
          </p:cNvSpPr>
          <p:nvPr>
            <p:ph type="ftr" sz="quarter" idx="3"/>
          </p:nvPr>
        </p:nvSpPr>
        <p:spPr/>
        <p:txBody>
          <a:bodyPr/>
          <a:lstStyle/>
          <a:p>
            <a:r>
              <a:rPr lang="en-US"/>
              <a:t>Campus Safety</a:t>
            </a:r>
            <a:endParaRPr lang="en-US" b="0"/>
          </a:p>
        </p:txBody>
      </p:sp>
    </p:spTree>
    <p:extLst>
      <p:ext uri="{BB962C8B-B14F-4D97-AF65-F5344CB8AC3E}">
        <p14:creationId xmlns:p14="http://schemas.microsoft.com/office/powerpoint/2010/main" val="2367121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a:t>COMMUNITY OUTREACH</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909450" cy="3981214"/>
          </a:xfrm>
          <a:noFill/>
          <a:ln>
            <a:noFill/>
          </a:ln>
        </p:spPr>
        <p:txBody>
          <a:bodyPr vert="horz" lIns="0" tIns="0" rIns="0" bIns="0" rtlCol="0" anchor="t">
            <a:normAutofit/>
          </a:bodyPr>
          <a:lstStyle/>
          <a:p>
            <a:r>
              <a:rPr lang="en-US" b="1">
                <a:latin typeface="Roboto"/>
                <a:ea typeface="Roboto"/>
                <a:cs typeface="Arial"/>
              </a:rPr>
              <a:t>We are here to help you!</a:t>
            </a:r>
          </a:p>
          <a:p>
            <a:pPr lvl="1"/>
            <a:r>
              <a:rPr lang="en-US">
                <a:latin typeface="Roboto"/>
                <a:ea typeface="Roboto"/>
                <a:cs typeface="Arial"/>
              </a:rPr>
              <a:t>Safety training &amp; presentations</a:t>
            </a:r>
          </a:p>
          <a:p>
            <a:pPr lvl="1"/>
            <a:r>
              <a:rPr lang="en-US">
                <a:latin typeface="Roboto"/>
                <a:ea typeface="Roboto"/>
                <a:cs typeface="Arial"/>
              </a:rPr>
              <a:t>Community events</a:t>
            </a:r>
          </a:p>
          <a:p>
            <a:pPr lvl="1"/>
            <a:r>
              <a:rPr lang="en-US">
                <a:latin typeface="Roboto"/>
                <a:ea typeface="Roboto"/>
                <a:cs typeface="Arial"/>
              </a:rPr>
              <a:t>Crime Prevention through Environmental Design</a:t>
            </a:r>
          </a:p>
          <a:p>
            <a:pPr>
              <a:buFont typeface="Arial" panose="02000000000000000000" pitchFamily="2" charset="0"/>
              <a:buChar char="•"/>
            </a:pPr>
            <a:r>
              <a:rPr lang="en-US">
                <a:latin typeface="Roboto"/>
                <a:ea typeface="Roboto"/>
                <a:cs typeface="Arial"/>
              </a:rPr>
              <a:t>Officer Alton Poole</a:t>
            </a:r>
            <a:endParaRPr lang="en-US"/>
          </a:p>
          <a:p>
            <a:pPr lvl="1"/>
            <a:r>
              <a:rPr lang="en-US">
                <a:latin typeface="Roboto"/>
                <a:ea typeface="Roboto"/>
                <a:cs typeface="Arial"/>
              </a:rPr>
              <a:t>Community Outreach Specialist</a:t>
            </a:r>
            <a:endParaRPr lang="en-US"/>
          </a:p>
          <a:p>
            <a:pPr lvl="1"/>
            <a:r>
              <a:rPr lang="en-US" sz="3000" b="1" err="1">
                <a:highlight>
                  <a:srgbClr val="FFCD00"/>
                </a:highlight>
                <a:latin typeface="Roboto"/>
                <a:ea typeface="Roboto"/>
                <a:cs typeface="Arial"/>
              </a:rPr>
              <a:t>Alton-Poole@uiowa.edu</a:t>
            </a:r>
            <a:endParaRPr lang="en-US" sz="3000" b="1">
              <a:highlight>
                <a:srgbClr val="FFCD00"/>
              </a:highlight>
              <a:latin typeface="Roboto"/>
              <a:ea typeface="Roboto"/>
              <a:cs typeface="Arial"/>
            </a:endParaRPr>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a:t>Campus Safety</a:t>
            </a:r>
          </a:p>
        </p:txBody>
      </p:sp>
      <p:pic>
        <p:nvPicPr>
          <p:cNvPr id="12" name="Picture Placeholder 11" descr="A group of people posing for a photo&#10;&#10;Description automatically generated with medium confidence">
            <a:extLst>
              <a:ext uri="{FF2B5EF4-FFF2-40B4-BE49-F238E27FC236}">
                <a16:creationId xmlns:a16="http://schemas.microsoft.com/office/drawing/2014/main" id="{F2F8FD81-E1FA-1A50-C184-09CAD85F5617}"/>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24" name="Picture Placeholder 23" descr="A police officer talking to a person&#10;&#10;Description automatically generated with medium confidence">
            <a:extLst>
              <a:ext uri="{FF2B5EF4-FFF2-40B4-BE49-F238E27FC236}">
                <a16:creationId xmlns:a16="http://schemas.microsoft.com/office/drawing/2014/main" id="{F7DDE77B-DE66-989D-1431-C548B2399FF4}"/>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p:pic>
      <p:pic>
        <p:nvPicPr>
          <p:cNvPr id="4" name="Picture Placeholder 3" descr="A person and person posing for a picture&#10;&#10;Description automatically generated">
            <a:extLst>
              <a:ext uri="{FF2B5EF4-FFF2-40B4-BE49-F238E27FC236}">
                <a16:creationId xmlns:a16="http://schemas.microsoft.com/office/drawing/2014/main" id="{006A4B79-2FB3-82DB-5AE9-D1CD896EB316}"/>
              </a:ext>
            </a:extLst>
          </p:cNvPr>
          <p:cNvPicPr>
            <a:picLocks noGrp="1" noChangeAspect="1"/>
          </p:cNvPicPr>
          <p:nvPr>
            <p:ph type="pic" sz="quarter" idx="14"/>
          </p:nvPr>
        </p:nvPicPr>
        <p:blipFill>
          <a:blip r:embed="rId5"/>
          <a:srcRect t="1806" b="1806"/>
          <a:stretch/>
        </p:blipFill>
        <p:spPr/>
      </p:pic>
    </p:spTree>
    <p:extLst>
      <p:ext uri="{BB962C8B-B14F-4D97-AF65-F5344CB8AC3E}">
        <p14:creationId xmlns:p14="http://schemas.microsoft.com/office/powerpoint/2010/main" val="1184900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89081" y="3367173"/>
            <a:ext cx="7163317" cy="1160369"/>
          </a:xfrm>
        </p:spPr>
        <p:txBody>
          <a:bodyPr>
            <a:normAutofit/>
          </a:bodyPr>
          <a:lstStyle/>
          <a:p>
            <a:r>
              <a:rPr lang="en-US"/>
              <a:t>Questions?</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5879592" y="2724150"/>
            <a:ext cx="5439197" cy="2400869"/>
          </a:xfrm>
        </p:spPr>
        <p:txBody>
          <a:bodyPr/>
          <a:lstStyle/>
          <a:p>
            <a:r>
              <a:rPr lang="en-US" sz="3200" b="1">
                <a:solidFill>
                  <a:schemeClr val="accent1"/>
                </a:solidFill>
                <a:latin typeface="Roboto"/>
                <a:ea typeface="Roboto"/>
                <a:cs typeface="Arial"/>
              </a:rPr>
              <a:t>Community Outreach Team</a:t>
            </a:r>
          </a:p>
          <a:p>
            <a:r>
              <a:rPr lang="en-US" sz="3200" b="1">
                <a:solidFill>
                  <a:schemeClr val="accent1"/>
                </a:solidFill>
                <a:latin typeface="Roboto"/>
                <a:ea typeface="Roboto"/>
                <a:cs typeface="Arial"/>
              </a:rPr>
              <a:t>University of Iowa Police</a:t>
            </a:r>
          </a:p>
          <a:p>
            <a:endParaRPr lang="en-US" sz="3200" b="1">
              <a:solidFill>
                <a:schemeClr val="accent1"/>
              </a:solidFill>
            </a:endParaRPr>
          </a:p>
          <a:p>
            <a:r>
              <a:rPr lang="en-US" sz="3200" b="1">
                <a:solidFill>
                  <a:schemeClr val="accent1"/>
                </a:solidFill>
                <a:latin typeface="Roboto"/>
                <a:ea typeface="Roboto"/>
                <a:cs typeface="Arial"/>
              </a:rPr>
              <a:t>319-335-5022</a:t>
            </a:r>
          </a:p>
          <a:p>
            <a:endParaRPr lang="en-US"/>
          </a:p>
          <a:p>
            <a:endParaRPr lang="en-US"/>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1268413" y="5019675"/>
            <a:ext cx="1978989" cy="369332"/>
          </a:xfrm>
        </p:spPr>
        <p:txBody>
          <a:bodyPr wrap="square">
            <a:spAutoFit/>
          </a:bodyPr>
          <a:lstStyle/>
          <a:p>
            <a:r>
              <a:rPr lang="en-US" err="1"/>
              <a:t>safety.uiowa.edu</a:t>
            </a:r>
            <a:endParaRPr lang="en-US"/>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956096" y="2463764"/>
            <a:ext cx="7157006" cy="365125"/>
          </a:xfrm>
        </p:spPr>
        <p:txBody>
          <a:bodyPr/>
          <a:lstStyle/>
          <a:p>
            <a:r>
              <a:rPr lang="en-US"/>
              <a:t>Campus Safety</a:t>
            </a:r>
          </a:p>
        </p:txBody>
      </p:sp>
      <p:pic>
        <p:nvPicPr>
          <p:cNvPr id="3" name="Picture 2" descr="A qr code with a white background&#10;&#10;Description automatically generated">
            <a:extLst>
              <a:ext uri="{FF2B5EF4-FFF2-40B4-BE49-F238E27FC236}">
                <a16:creationId xmlns:a16="http://schemas.microsoft.com/office/drawing/2014/main" id="{6DCF51E4-6E55-0124-BD74-29F9BA6331B1}"/>
              </a:ext>
            </a:extLst>
          </p:cNvPr>
          <p:cNvPicPr>
            <a:picLocks noChangeAspect="1"/>
          </p:cNvPicPr>
          <p:nvPr/>
        </p:nvPicPr>
        <p:blipFill>
          <a:blip r:embed="rId3"/>
          <a:stretch>
            <a:fillRect/>
          </a:stretch>
        </p:blipFill>
        <p:spPr>
          <a:xfrm>
            <a:off x="9268690" y="4133850"/>
            <a:ext cx="2495550" cy="2495550"/>
          </a:xfrm>
          <a:prstGeom prst="rect">
            <a:avLst/>
          </a:prstGeom>
        </p:spPr>
      </p:pic>
    </p:spTree>
    <p:extLst>
      <p:ext uri="{BB962C8B-B14F-4D97-AF65-F5344CB8AC3E}">
        <p14:creationId xmlns:p14="http://schemas.microsoft.com/office/powerpoint/2010/main" val="398723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a:t>Police Department</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909450" cy="3981214"/>
          </a:xfrm>
        </p:spPr>
        <p:txBody>
          <a:bodyPr vert="horz" lIns="0" tIns="0" rIns="0" bIns="0" rtlCol="0" anchor="t">
            <a:normAutofit fontScale="92500" lnSpcReduction="20000"/>
          </a:bodyPr>
          <a:lstStyle/>
          <a:p>
            <a:r>
              <a:rPr lang="en-US">
                <a:latin typeface="Roboto"/>
                <a:ea typeface="Roboto"/>
                <a:cs typeface="Arial"/>
              </a:rPr>
              <a:t>42 State-sworn Police Officers</a:t>
            </a:r>
            <a:br>
              <a:rPr lang="en-US">
                <a:latin typeface="Roboto"/>
                <a:ea typeface="Roboto"/>
                <a:cs typeface="Arial"/>
              </a:rPr>
            </a:br>
            <a:endParaRPr lang="en-US"/>
          </a:p>
          <a:p>
            <a:r>
              <a:rPr lang="en-US">
                <a:latin typeface="Roboto"/>
                <a:ea typeface="Roboto"/>
                <a:cs typeface="Arial"/>
              </a:rPr>
              <a:t>3 K-9 Officers</a:t>
            </a:r>
            <a:br>
              <a:rPr lang="en-US"/>
            </a:br>
            <a:endParaRPr lang="en-US"/>
          </a:p>
          <a:p>
            <a:r>
              <a:rPr lang="en-US">
                <a:latin typeface="Roboto"/>
                <a:ea typeface="Roboto"/>
                <a:cs typeface="Arial"/>
              </a:rPr>
              <a:t>24/7/365 Patrol Coverage</a:t>
            </a:r>
            <a:endParaRPr lang="en-US"/>
          </a:p>
          <a:p>
            <a:pPr lvl="1">
              <a:buFont typeface="Courier New" panose="02070309020205020404" pitchFamily="49" charset="0"/>
              <a:buChar char="o"/>
            </a:pPr>
            <a:r>
              <a:rPr lang="en-US">
                <a:latin typeface="Roboto"/>
                <a:ea typeface="Roboto"/>
                <a:cs typeface="Arial"/>
              </a:rPr>
              <a:t>Day Patrol</a:t>
            </a:r>
            <a:endParaRPr lang="en-US"/>
          </a:p>
          <a:p>
            <a:pPr lvl="1">
              <a:buFont typeface="Courier New" panose="02070309020205020404" pitchFamily="49" charset="0"/>
              <a:buChar char="o"/>
            </a:pPr>
            <a:r>
              <a:rPr lang="en-US">
                <a:latin typeface="Roboto"/>
                <a:ea typeface="Roboto"/>
                <a:cs typeface="Arial"/>
              </a:rPr>
              <a:t>Night Patrol</a:t>
            </a:r>
          </a:p>
          <a:p>
            <a:pPr lvl="1">
              <a:buFont typeface="Courier New" panose="02070309020205020404" pitchFamily="49" charset="0"/>
              <a:buChar char="o"/>
            </a:pPr>
            <a:r>
              <a:rPr lang="en-US">
                <a:latin typeface="Roboto"/>
                <a:ea typeface="Roboto"/>
                <a:cs typeface="Arial"/>
              </a:rPr>
              <a:t>Hospital Patrol</a:t>
            </a:r>
            <a:endParaRPr lang="en-US"/>
          </a:p>
          <a:p>
            <a:pPr lvl="1">
              <a:buFont typeface="Courier New" panose="02070309020205020404" pitchFamily="49" charset="0"/>
              <a:buChar char="o"/>
            </a:pPr>
            <a:endParaRPr lang="en-US"/>
          </a:p>
          <a:p>
            <a:r>
              <a:rPr lang="en-US">
                <a:latin typeface="Roboto"/>
                <a:ea typeface="Roboto"/>
                <a:cs typeface="Arial"/>
              </a:rPr>
              <a:t>Enforces federal, state, and local, laws</a:t>
            </a:r>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a:t>Campus Safety</a:t>
            </a:r>
          </a:p>
        </p:txBody>
      </p:sp>
      <p:sp>
        <p:nvSpPr>
          <p:cNvPr id="7" name="TextBox 6">
            <a:extLst>
              <a:ext uri="{FF2B5EF4-FFF2-40B4-BE49-F238E27FC236}">
                <a16:creationId xmlns:a16="http://schemas.microsoft.com/office/drawing/2014/main" id="{6C8A9A1E-5330-CF78-9B42-33CC892F9D17}"/>
              </a:ext>
            </a:extLst>
          </p:cNvPr>
          <p:cNvSpPr txBox="1"/>
          <p:nvPr/>
        </p:nvSpPr>
        <p:spPr>
          <a:xfrm>
            <a:off x="3068392" y="3247553"/>
            <a:ext cx="6136782" cy="369332"/>
          </a:xfrm>
          <a:prstGeom prst="rect">
            <a:avLst/>
          </a:prstGeom>
          <a:noFill/>
        </p:spPr>
        <p:txBody>
          <a:bodyPr wrap="square">
            <a:spAutoFit/>
          </a:bodyPr>
          <a:lstStyle/>
          <a:p>
            <a:r>
              <a:rPr lang="es-ES_tradnl" b="0" i="0">
                <a:solidFill>
                  <a:srgbClr val="000000"/>
                </a:solidFill>
                <a:effectLst/>
                <a:latin typeface="Times New Roman" panose="02020603050405020304" pitchFamily="18" charset="0"/>
              </a:rPr>
              <a:t>  </a:t>
            </a:r>
            <a:endParaRPr lang="es-ES_tradnl"/>
          </a:p>
        </p:txBody>
      </p:sp>
      <p:pic>
        <p:nvPicPr>
          <p:cNvPr id="9" name="Picture Placeholder 8" descr="A person in uniform standing in front of a gate&#10;&#10;Description automatically generated">
            <a:extLst>
              <a:ext uri="{FF2B5EF4-FFF2-40B4-BE49-F238E27FC236}">
                <a16:creationId xmlns:a16="http://schemas.microsoft.com/office/drawing/2014/main" id="{B302533C-9337-6D04-FE83-7C31DC015F00}"/>
              </a:ext>
            </a:extLst>
          </p:cNvPr>
          <p:cNvPicPr>
            <a:picLocks noGrp="1" noChangeAspect="1"/>
          </p:cNvPicPr>
          <p:nvPr>
            <p:ph type="pic" sz="quarter" idx="15"/>
          </p:nvPr>
        </p:nvPicPr>
        <p:blipFill rotWithShape="1">
          <a:blip r:embed="rId3"/>
          <a:srcRect l="36015" r="28942" b="-272"/>
          <a:stretch/>
        </p:blipFill>
        <p:spPr>
          <a:xfrm>
            <a:off x="9713630" y="0"/>
            <a:ext cx="2485304" cy="3200099"/>
          </a:xfrm>
        </p:spPr>
      </p:pic>
      <p:pic>
        <p:nvPicPr>
          <p:cNvPr id="16" name="Picture Placeholder 15" descr="May be an image of 1 person, playing basketball and text">
            <a:extLst>
              <a:ext uri="{FF2B5EF4-FFF2-40B4-BE49-F238E27FC236}">
                <a16:creationId xmlns:a16="http://schemas.microsoft.com/office/drawing/2014/main" id="{8FE38247-41CF-B297-E873-B391DDB8D946}"/>
              </a:ext>
            </a:extLst>
          </p:cNvPr>
          <p:cNvPicPr>
            <a:picLocks noGrp="1" noChangeAspect="1"/>
          </p:cNvPicPr>
          <p:nvPr>
            <p:ph type="pic" sz="quarter" idx="11"/>
          </p:nvPr>
        </p:nvPicPr>
        <p:blipFill>
          <a:blip r:embed="rId4"/>
          <a:srcRect t="3367" b="3367"/>
          <a:stretch/>
        </p:blipFill>
        <p:spPr>
          <a:xfrm>
            <a:off x="7159502" y="3263213"/>
            <a:ext cx="5032499" cy="3123947"/>
          </a:xfrm>
        </p:spPr>
      </p:pic>
      <p:pic>
        <p:nvPicPr>
          <p:cNvPr id="22" name="Picture Placeholder 21" descr="K9 Hogan sits on the field at Kinnick Stadium.">
            <a:extLst>
              <a:ext uri="{FF2B5EF4-FFF2-40B4-BE49-F238E27FC236}">
                <a16:creationId xmlns:a16="http://schemas.microsoft.com/office/drawing/2014/main" id="{F1234122-9BB2-2C98-85B7-4B979DCE9E00}"/>
              </a:ext>
            </a:extLst>
          </p:cNvPr>
          <p:cNvPicPr>
            <a:picLocks noGrp="1" noChangeAspect="1"/>
          </p:cNvPicPr>
          <p:nvPr>
            <p:ph type="pic" sz="quarter" idx="14"/>
          </p:nvPr>
        </p:nvPicPr>
        <p:blipFill>
          <a:blip r:embed="rId5"/>
          <a:srcRect l="24069" r="24069"/>
          <a:stretch/>
        </p:blipFill>
        <p:spPr/>
      </p:pic>
    </p:spTree>
    <p:extLst>
      <p:ext uri="{BB962C8B-B14F-4D97-AF65-F5344CB8AC3E}">
        <p14:creationId xmlns:p14="http://schemas.microsoft.com/office/powerpoint/2010/main" val="637620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a:t>Security Services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909450" cy="3981214"/>
          </a:xfrm>
        </p:spPr>
        <p:txBody>
          <a:bodyPr vert="horz" lIns="0" tIns="0" rIns="0" bIns="0" rtlCol="0" anchor="t">
            <a:normAutofit/>
          </a:bodyPr>
          <a:lstStyle/>
          <a:p>
            <a:r>
              <a:rPr lang="en-US">
                <a:latin typeface="Roboto"/>
                <a:ea typeface="Roboto"/>
                <a:cs typeface="Arial"/>
              </a:rPr>
              <a:t>Professional &amp; Student Security</a:t>
            </a:r>
          </a:p>
          <a:p>
            <a:pPr lvl="1"/>
            <a:r>
              <a:rPr lang="en-US" err="1">
                <a:latin typeface="Roboto"/>
                <a:ea typeface="Roboto"/>
                <a:cs typeface="Arial"/>
              </a:rPr>
              <a:t>Nite</a:t>
            </a:r>
            <a:r>
              <a:rPr lang="en-US">
                <a:latin typeface="Roboto"/>
                <a:ea typeface="Roboto"/>
                <a:cs typeface="Arial"/>
              </a:rPr>
              <a:t> Ride service</a:t>
            </a:r>
          </a:p>
          <a:p>
            <a:pPr lvl="1"/>
            <a:r>
              <a:rPr lang="en-US">
                <a:latin typeface="Roboto"/>
                <a:ea typeface="Roboto"/>
                <a:cs typeface="Arial"/>
              </a:rPr>
              <a:t>Patrol campus buildings</a:t>
            </a:r>
          </a:p>
          <a:p>
            <a:pPr lvl="1"/>
            <a:r>
              <a:rPr lang="en-US">
                <a:latin typeface="Roboto"/>
                <a:ea typeface="Roboto"/>
                <a:cs typeface="Arial"/>
              </a:rPr>
              <a:t>Identify safety issues</a:t>
            </a:r>
            <a:br>
              <a:rPr lang="en-US">
                <a:latin typeface="Roboto"/>
                <a:ea typeface="Roboto"/>
                <a:cs typeface="Arial"/>
              </a:rPr>
            </a:br>
            <a:endParaRPr lang="en-US">
              <a:latin typeface="Roboto"/>
              <a:ea typeface="Roboto"/>
              <a:cs typeface="Arial"/>
            </a:endParaRPr>
          </a:p>
          <a:p>
            <a:r>
              <a:rPr lang="en-US">
                <a:latin typeface="Roboto"/>
                <a:ea typeface="Roboto"/>
                <a:cs typeface="Arial"/>
              </a:rPr>
              <a:t>Sound Interesting?</a:t>
            </a:r>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a:t>Campus Safety</a:t>
            </a:r>
          </a:p>
        </p:txBody>
      </p:sp>
      <p:pic>
        <p:nvPicPr>
          <p:cNvPr id="35" name="Picture Placeholder 34" descr="A picture containing indoor, floor, red&#10;&#10;Description automatically generated">
            <a:extLst>
              <a:ext uri="{FF2B5EF4-FFF2-40B4-BE49-F238E27FC236}">
                <a16:creationId xmlns:a16="http://schemas.microsoft.com/office/drawing/2014/main" id="{B5950B88-8B94-5E38-0542-A961D67DEBA9}"/>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2" name="Picture 1" descr="A qr code with a few squares&#10;&#10;Description automatically generated">
            <a:extLst>
              <a:ext uri="{FF2B5EF4-FFF2-40B4-BE49-F238E27FC236}">
                <a16:creationId xmlns:a16="http://schemas.microsoft.com/office/drawing/2014/main" id="{868845A9-FB66-DC5C-48AC-35459176DA0B}"/>
              </a:ext>
            </a:extLst>
          </p:cNvPr>
          <p:cNvPicPr>
            <a:picLocks noChangeAspect="1"/>
          </p:cNvPicPr>
          <p:nvPr/>
        </p:nvPicPr>
        <p:blipFill>
          <a:blip r:embed="rId4"/>
          <a:stretch>
            <a:fillRect/>
          </a:stretch>
        </p:blipFill>
        <p:spPr>
          <a:xfrm>
            <a:off x="5204769" y="4465423"/>
            <a:ext cx="1797393" cy="1797393"/>
          </a:xfrm>
          <a:prstGeom prst="rect">
            <a:avLst/>
          </a:prstGeom>
          <a:ln>
            <a:noFill/>
          </a:ln>
        </p:spPr>
      </p:pic>
      <p:pic>
        <p:nvPicPr>
          <p:cNvPr id="7" name="Picture Placeholder 6" descr="A person and person walking in a hallway&#10;&#10;Description automatically generated">
            <a:extLst>
              <a:ext uri="{FF2B5EF4-FFF2-40B4-BE49-F238E27FC236}">
                <a16:creationId xmlns:a16="http://schemas.microsoft.com/office/drawing/2014/main" id="{9B3D9AFF-C2D1-88B0-9CC9-DC9D64F67955}"/>
              </a:ext>
            </a:extLst>
          </p:cNvPr>
          <p:cNvPicPr>
            <a:picLocks noGrp="1" noChangeAspect="1"/>
          </p:cNvPicPr>
          <p:nvPr>
            <p:ph type="pic" sz="quarter" idx="15"/>
          </p:nvPr>
        </p:nvPicPr>
        <p:blipFill>
          <a:blip r:embed="rId5"/>
          <a:srcRect l="24063" r="24063"/>
          <a:stretch/>
        </p:blipFill>
        <p:spPr/>
      </p:pic>
      <p:pic>
        <p:nvPicPr>
          <p:cNvPr id="11" name="Picture Placeholder 10" descr="A person in an orange shirt&#10;&#10;Description automatically generated">
            <a:extLst>
              <a:ext uri="{FF2B5EF4-FFF2-40B4-BE49-F238E27FC236}">
                <a16:creationId xmlns:a16="http://schemas.microsoft.com/office/drawing/2014/main" id="{D240FE54-9FC0-C70B-5096-F470FC71CFD0}"/>
              </a:ext>
            </a:extLst>
          </p:cNvPr>
          <p:cNvPicPr>
            <a:picLocks noGrp="1" noChangeAspect="1"/>
          </p:cNvPicPr>
          <p:nvPr>
            <p:ph type="pic" sz="quarter" idx="14"/>
          </p:nvPr>
        </p:nvPicPr>
        <p:blipFill>
          <a:blip r:embed="rId6"/>
          <a:srcRect l="24063" r="24063"/>
          <a:stretch/>
        </p:blipFill>
        <p:spPr/>
      </p:pic>
    </p:spTree>
    <p:extLst>
      <p:ext uri="{BB962C8B-B14F-4D97-AF65-F5344CB8AC3E}">
        <p14:creationId xmlns:p14="http://schemas.microsoft.com/office/powerpoint/2010/main" val="39503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941723" y="1197015"/>
            <a:ext cx="10308554" cy="646331"/>
          </a:xfrm>
        </p:spPr>
        <p:txBody>
          <a:bodyPr/>
          <a:lstStyle/>
          <a:p>
            <a:pPr algn="ctr"/>
            <a:r>
              <a:rPr lang="en-US">
                <a:latin typeface="Roboto"/>
                <a:ea typeface="Roboto"/>
                <a:cs typeface="Arial"/>
              </a:rPr>
              <a:t>HIGHLIGHTING COMMUNITY PARTNERS</a:t>
            </a:r>
            <a:endParaRPr lang="en-US"/>
          </a:p>
        </p:txBody>
      </p:sp>
    </p:spTree>
    <p:extLst>
      <p:ext uri="{BB962C8B-B14F-4D97-AF65-F5344CB8AC3E}">
        <p14:creationId xmlns:p14="http://schemas.microsoft.com/office/powerpoint/2010/main" val="117491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22F-1F38-7B17-45F5-3D7548C1EC35}"/>
              </a:ext>
            </a:extLst>
          </p:cNvPr>
          <p:cNvSpPr>
            <a:spLocks noGrp="1"/>
          </p:cNvSpPr>
          <p:nvPr>
            <p:ph type="title"/>
          </p:nvPr>
        </p:nvSpPr>
        <p:spPr/>
        <p:txBody>
          <a:bodyPr>
            <a:normAutofit fontScale="90000"/>
          </a:bodyPr>
          <a:lstStyle/>
          <a:p>
            <a:r>
              <a:rPr lang="en-US"/>
              <a:t>Student Care Coordinators</a:t>
            </a:r>
          </a:p>
        </p:txBody>
      </p:sp>
      <p:sp>
        <p:nvSpPr>
          <p:cNvPr id="3" name="Content Placeholder 2">
            <a:extLst>
              <a:ext uri="{FF2B5EF4-FFF2-40B4-BE49-F238E27FC236}">
                <a16:creationId xmlns:a16="http://schemas.microsoft.com/office/drawing/2014/main" id="{3937BC76-E8AD-90D1-937E-A8AE3F7C840C}"/>
              </a:ext>
            </a:extLst>
          </p:cNvPr>
          <p:cNvSpPr>
            <a:spLocks noGrp="1"/>
          </p:cNvSpPr>
          <p:nvPr>
            <p:ph idx="1"/>
          </p:nvPr>
        </p:nvSpPr>
        <p:spPr>
          <a:xfrm>
            <a:off x="952499" y="1717648"/>
            <a:ext cx="5762368" cy="4225952"/>
          </a:xfrm>
        </p:spPr>
        <p:txBody>
          <a:bodyPr vert="horz" lIns="0" tIns="0" rIns="0" bIns="0" rtlCol="0" anchor="t">
            <a:normAutofit/>
          </a:bodyPr>
          <a:lstStyle/>
          <a:p>
            <a:r>
              <a:rPr lang="en-US">
                <a:latin typeface="Roboto"/>
                <a:ea typeface="Roboto"/>
                <a:cs typeface="Arial"/>
              </a:rPr>
              <a:t>Campus Partnership</a:t>
            </a:r>
          </a:p>
          <a:p>
            <a:r>
              <a:rPr lang="en-US">
                <a:latin typeface="Roboto"/>
                <a:ea typeface="Roboto"/>
                <a:cs typeface="Arial"/>
              </a:rPr>
              <a:t>Option for mental health concerns</a:t>
            </a:r>
          </a:p>
          <a:p>
            <a:r>
              <a:rPr lang="en-US">
                <a:latin typeface="Roboto"/>
                <a:ea typeface="Roboto"/>
                <a:cs typeface="Arial"/>
              </a:rPr>
              <a:t>Follow-up care for students who:</a:t>
            </a:r>
          </a:p>
          <a:p>
            <a:pPr lvl="1"/>
            <a:r>
              <a:rPr lang="en-US">
                <a:latin typeface="Roboto"/>
                <a:ea typeface="Roboto"/>
                <a:cs typeface="Arial"/>
              </a:rPr>
              <a:t>Had law enforcement contact</a:t>
            </a:r>
          </a:p>
          <a:p>
            <a:pPr lvl="1"/>
            <a:r>
              <a:rPr lang="en-US">
                <a:latin typeface="Roboto"/>
                <a:ea typeface="Roboto"/>
                <a:cs typeface="Arial"/>
              </a:rPr>
              <a:t>Used crisis intervention services </a:t>
            </a:r>
            <a:endParaRPr lang="en-US"/>
          </a:p>
          <a:p>
            <a:pPr lvl="1"/>
            <a:r>
              <a:rPr lang="en-US">
                <a:latin typeface="Roboto"/>
                <a:ea typeface="Roboto"/>
                <a:cs typeface="Arial"/>
              </a:rPr>
              <a:t>Experienced hospitalization</a:t>
            </a:r>
          </a:p>
          <a:p>
            <a:pPr lvl="1"/>
            <a:r>
              <a:rPr lang="en-US">
                <a:latin typeface="Roboto"/>
                <a:ea typeface="Roboto"/>
                <a:cs typeface="Arial"/>
              </a:rPr>
              <a:t>Need Basic Resources</a:t>
            </a:r>
          </a:p>
        </p:txBody>
      </p:sp>
      <p:sp>
        <p:nvSpPr>
          <p:cNvPr id="5" name="Footer Placeholder 4">
            <a:extLst>
              <a:ext uri="{FF2B5EF4-FFF2-40B4-BE49-F238E27FC236}">
                <a16:creationId xmlns:a16="http://schemas.microsoft.com/office/drawing/2014/main" id="{9BEC4370-C432-835C-2C06-C810AEF53569}"/>
              </a:ext>
            </a:extLst>
          </p:cNvPr>
          <p:cNvSpPr>
            <a:spLocks noGrp="1"/>
          </p:cNvSpPr>
          <p:nvPr>
            <p:ph type="ftr" sz="quarter" idx="3"/>
          </p:nvPr>
        </p:nvSpPr>
        <p:spPr/>
        <p:txBody>
          <a:bodyPr/>
          <a:lstStyle/>
          <a:p>
            <a:r>
              <a:rPr lang="en-US"/>
              <a:t>Campus Safety</a:t>
            </a:r>
            <a:endParaRPr lang="en-US" b="0"/>
          </a:p>
        </p:txBody>
      </p:sp>
      <p:pic>
        <p:nvPicPr>
          <p:cNvPr id="7" name="Picture Placeholder 6" descr="A dog sitting in a grassy field&#10;&#10;AI-generated content may be incorrect.">
            <a:extLst>
              <a:ext uri="{FF2B5EF4-FFF2-40B4-BE49-F238E27FC236}">
                <a16:creationId xmlns:a16="http://schemas.microsoft.com/office/drawing/2014/main" id="{806C2593-D618-AFD7-1237-C244368B063F}"/>
              </a:ext>
            </a:extLst>
          </p:cNvPr>
          <p:cNvPicPr>
            <a:picLocks noGrp="1" noChangeAspect="1"/>
          </p:cNvPicPr>
          <p:nvPr>
            <p:ph type="pic" sz="quarter" idx="11"/>
          </p:nvPr>
        </p:nvPicPr>
        <p:blipFill>
          <a:blip r:embed="rId3"/>
          <a:srcRect t="7649" b="7649"/>
          <a:stretch/>
        </p:blipFill>
        <p:spPr>
          <a:xfrm>
            <a:off x="7163251" y="0"/>
            <a:ext cx="5029200" cy="6389511"/>
          </a:xfrm>
        </p:spPr>
      </p:pic>
    </p:spTree>
    <p:extLst>
      <p:ext uri="{BB962C8B-B14F-4D97-AF65-F5344CB8AC3E}">
        <p14:creationId xmlns:p14="http://schemas.microsoft.com/office/powerpoint/2010/main" val="33979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22F-1F38-7B17-45F5-3D7548C1EC35}"/>
              </a:ext>
            </a:extLst>
          </p:cNvPr>
          <p:cNvSpPr>
            <a:spLocks noGrp="1"/>
          </p:cNvSpPr>
          <p:nvPr>
            <p:ph type="title"/>
          </p:nvPr>
        </p:nvSpPr>
        <p:spPr/>
        <p:txBody>
          <a:bodyPr>
            <a:normAutofit/>
          </a:bodyPr>
          <a:lstStyle/>
          <a:p>
            <a:r>
              <a:rPr lang="en-US" err="1"/>
              <a:t>GuideLink</a:t>
            </a:r>
            <a:r>
              <a:rPr lang="en-US"/>
              <a:t> Center</a:t>
            </a:r>
          </a:p>
        </p:txBody>
      </p:sp>
      <p:sp>
        <p:nvSpPr>
          <p:cNvPr id="3" name="Content Placeholder 2">
            <a:extLst>
              <a:ext uri="{FF2B5EF4-FFF2-40B4-BE49-F238E27FC236}">
                <a16:creationId xmlns:a16="http://schemas.microsoft.com/office/drawing/2014/main" id="{3937BC76-E8AD-90D1-937E-A8AE3F7C840C}"/>
              </a:ext>
            </a:extLst>
          </p:cNvPr>
          <p:cNvSpPr>
            <a:spLocks noGrp="1"/>
          </p:cNvSpPr>
          <p:nvPr>
            <p:ph idx="1"/>
          </p:nvPr>
        </p:nvSpPr>
        <p:spPr>
          <a:xfrm>
            <a:off x="952499" y="1712734"/>
            <a:ext cx="5763538" cy="4230866"/>
          </a:xfrm>
        </p:spPr>
        <p:txBody>
          <a:bodyPr vert="horz" lIns="0" tIns="0" rIns="0" bIns="0" rtlCol="0" anchor="t">
            <a:normAutofit fontScale="92500"/>
          </a:bodyPr>
          <a:lstStyle/>
          <a:p>
            <a:r>
              <a:rPr lang="en-US">
                <a:latin typeface="Roboto"/>
                <a:ea typeface="Roboto"/>
                <a:cs typeface="Arial"/>
              </a:rPr>
              <a:t>24/7 Service for individuals in crisis</a:t>
            </a:r>
            <a:br>
              <a:rPr lang="en-US">
                <a:latin typeface="Roboto"/>
                <a:ea typeface="Roboto"/>
                <a:cs typeface="Arial"/>
              </a:rPr>
            </a:br>
            <a:endParaRPr lang="en-US"/>
          </a:p>
          <a:p>
            <a:r>
              <a:rPr lang="en-US">
                <a:latin typeface="Roboto"/>
                <a:ea typeface="Roboto"/>
                <a:cs typeface="Arial"/>
              </a:rPr>
              <a:t>Behavioral Health Crisis Stabilization</a:t>
            </a:r>
          </a:p>
          <a:p>
            <a:pPr lvl="1">
              <a:buFont typeface="Courier New,monospace" panose="020B0604020202020204" pitchFamily="34" charset="0"/>
              <a:buChar char="o"/>
            </a:pPr>
            <a:r>
              <a:rPr lang="en-US">
                <a:latin typeface="Roboto"/>
                <a:ea typeface="Roboto"/>
                <a:cs typeface="Arial"/>
              </a:rPr>
              <a:t>Evaluation and treatment for individuals with acute symptoms or distress</a:t>
            </a:r>
            <a:br>
              <a:rPr lang="en-US">
                <a:latin typeface="Roboto"/>
                <a:ea typeface="Roboto"/>
                <a:cs typeface="Arial"/>
              </a:rPr>
            </a:br>
            <a:endParaRPr lang="en-US">
              <a:latin typeface="Roboto"/>
              <a:ea typeface="Roboto"/>
              <a:cs typeface="Arial"/>
            </a:endParaRPr>
          </a:p>
          <a:p>
            <a:r>
              <a:rPr lang="en-US">
                <a:latin typeface="Roboto"/>
                <a:ea typeface="Roboto"/>
                <a:cs typeface="Arial"/>
              </a:rPr>
              <a:t>Sobering and Detoxification Service</a:t>
            </a:r>
            <a:br>
              <a:rPr lang="en-US">
                <a:latin typeface="Roboto"/>
                <a:ea typeface="Roboto"/>
                <a:cs typeface="Arial"/>
              </a:rPr>
            </a:br>
            <a:endParaRPr lang="en-US">
              <a:latin typeface="Roboto"/>
              <a:ea typeface="Roboto"/>
              <a:cs typeface="Arial"/>
            </a:endParaRPr>
          </a:p>
          <a:p>
            <a:r>
              <a:rPr lang="en-US">
                <a:latin typeface="Roboto"/>
                <a:ea typeface="Roboto"/>
                <a:cs typeface="Arial"/>
              </a:rPr>
              <a:t>Referrals to Resources</a:t>
            </a:r>
            <a:endParaRPr lang="en-US"/>
          </a:p>
        </p:txBody>
      </p:sp>
      <p:pic>
        <p:nvPicPr>
          <p:cNvPr id="3074" name="Picture 2" descr="Photo">
            <a:extLst>
              <a:ext uri="{FF2B5EF4-FFF2-40B4-BE49-F238E27FC236}">
                <a16:creationId xmlns:a16="http://schemas.microsoft.com/office/drawing/2014/main" id="{31760E68-5E05-702D-2ECE-B7296C2849B3}"/>
              </a:ext>
            </a:extLst>
          </p:cNvPr>
          <p:cNvPicPr>
            <a:picLocks noGrp="1" noChangeAspect="1" noChangeArrowheads="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BEC4370-C432-835C-2C06-C810AEF53569}"/>
              </a:ext>
            </a:extLst>
          </p:cNvPr>
          <p:cNvSpPr>
            <a:spLocks noGrp="1"/>
          </p:cNvSpPr>
          <p:nvPr>
            <p:ph type="ftr" sz="quarter" idx="3"/>
          </p:nvPr>
        </p:nvSpPr>
        <p:spPr/>
        <p:txBody>
          <a:bodyPr/>
          <a:lstStyle/>
          <a:p>
            <a:r>
              <a:rPr lang="en-US"/>
              <a:t>Campus Safety</a:t>
            </a:r>
            <a:endParaRPr lang="en-US" b="0"/>
          </a:p>
        </p:txBody>
      </p:sp>
    </p:spTree>
    <p:extLst>
      <p:ext uri="{BB962C8B-B14F-4D97-AF65-F5344CB8AC3E}">
        <p14:creationId xmlns:p14="http://schemas.microsoft.com/office/powerpoint/2010/main" val="171586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22F-1F38-7B17-45F5-3D7548C1EC35}"/>
              </a:ext>
            </a:extLst>
          </p:cNvPr>
          <p:cNvSpPr>
            <a:spLocks noGrp="1"/>
          </p:cNvSpPr>
          <p:nvPr>
            <p:ph type="title"/>
          </p:nvPr>
        </p:nvSpPr>
        <p:spPr/>
        <p:txBody>
          <a:bodyPr>
            <a:normAutofit/>
          </a:bodyPr>
          <a:lstStyle/>
          <a:p>
            <a:r>
              <a:rPr lang="en-US">
                <a:latin typeface="Roboto"/>
                <a:ea typeface="Roboto"/>
                <a:cs typeface="Arial"/>
              </a:rPr>
              <a:t>Mobile Crisis Unit</a:t>
            </a:r>
            <a:endParaRPr lang="en-US"/>
          </a:p>
        </p:txBody>
      </p:sp>
      <p:sp>
        <p:nvSpPr>
          <p:cNvPr id="3" name="Content Placeholder 2">
            <a:extLst>
              <a:ext uri="{FF2B5EF4-FFF2-40B4-BE49-F238E27FC236}">
                <a16:creationId xmlns:a16="http://schemas.microsoft.com/office/drawing/2014/main" id="{3937BC76-E8AD-90D1-937E-A8AE3F7C840C}"/>
              </a:ext>
            </a:extLst>
          </p:cNvPr>
          <p:cNvSpPr>
            <a:spLocks noGrp="1"/>
          </p:cNvSpPr>
          <p:nvPr>
            <p:ph idx="1"/>
          </p:nvPr>
        </p:nvSpPr>
        <p:spPr>
          <a:xfrm>
            <a:off x="952499" y="1717648"/>
            <a:ext cx="5906530" cy="4225952"/>
          </a:xfrm>
        </p:spPr>
        <p:txBody>
          <a:bodyPr vert="horz" lIns="0" tIns="0" rIns="0" bIns="0" rtlCol="0" anchor="t">
            <a:normAutofit/>
          </a:bodyPr>
          <a:lstStyle/>
          <a:p>
            <a:r>
              <a:rPr lang="en-US">
                <a:latin typeface="Roboto"/>
                <a:ea typeface="Roboto"/>
                <a:cs typeface="Arial"/>
              </a:rPr>
              <a:t>Crisis Counselors:</a:t>
            </a:r>
            <a:endParaRPr lang="en-US"/>
          </a:p>
          <a:p>
            <a:pPr lvl="1">
              <a:buFont typeface="Courier New" panose="020B0604020202020204" pitchFamily="34" charset="0"/>
              <a:buChar char="o"/>
            </a:pPr>
            <a:r>
              <a:rPr lang="en-US">
                <a:latin typeface="Roboto"/>
                <a:ea typeface="Roboto"/>
                <a:cs typeface="Arial"/>
              </a:rPr>
              <a:t>Stabilize the crisis</a:t>
            </a:r>
            <a:endParaRPr lang="en-US"/>
          </a:p>
          <a:p>
            <a:pPr lvl="1">
              <a:buFont typeface="Courier New" panose="020B0604020202020204" pitchFamily="34" charset="0"/>
              <a:buChar char="o"/>
            </a:pPr>
            <a:r>
              <a:rPr lang="en-US">
                <a:latin typeface="Roboto"/>
                <a:ea typeface="Roboto"/>
                <a:cs typeface="Arial"/>
              </a:rPr>
              <a:t>Refer to resources</a:t>
            </a:r>
            <a:endParaRPr lang="en-US"/>
          </a:p>
          <a:p>
            <a:pPr lvl="1">
              <a:buFont typeface="Courier New" panose="020B0604020202020204" pitchFamily="34" charset="0"/>
              <a:buChar char="o"/>
            </a:pPr>
            <a:r>
              <a:rPr lang="en-US">
                <a:latin typeface="Roboto"/>
                <a:ea typeface="Roboto"/>
                <a:cs typeface="Arial"/>
              </a:rPr>
              <a:t>Reduce hospitalizations and arrests</a:t>
            </a:r>
            <a:br>
              <a:rPr lang="en-US">
                <a:latin typeface="Roboto"/>
                <a:ea typeface="Roboto"/>
                <a:cs typeface="Arial"/>
              </a:rPr>
            </a:br>
            <a:endParaRPr lang="en-US"/>
          </a:p>
          <a:p>
            <a:r>
              <a:rPr lang="en-US">
                <a:latin typeface="Roboto"/>
                <a:ea typeface="Roboto"/>
                <a:cs typeface="Roboto"/>
              </a:rPr>
              <a:t>Typically respond in less than 30 minutes.</a:t>
            </a:r>
            <a:br>
              <a:rPr lang="en-US">
                <a:latin typeface="Roboto"/>
                <a:ea typeface="Roboto"/>
                <a:cs typeface="Roboto"/>
              </a:rPr>
            </a:br>
            <a:endParaRPr lang="en-US">
              <a:latin typeface="Roboto"/>
              <a:ea typeface="Roboto"/>
              <a:cs typeface="Roboto"/>
            </a:endParaRPr>
          </a:p>
          <a:p>
            <a:r>
              <a:rPr lang="en-US" b="1">
                <a:latin typeface="Roboto"/>
                <a:ea typeface="Roboto"/>
                <a:cs typeface="Arial"/>
              </a:rPr>
              <a:t>Call </a:t>
            </a:r>
            <a:r>
              <a:rPr lang="en-US" b="1">
                <a:highlight>
                  <a:srgbClr val="FFCD00"/>
                </a:highlight>
                <a:latin typeface="Roboto"/>
                <a:ea typeface="Roboto"/>
                <a:cs typeface="Arial"/>
              </a:rPr>
              <a:t>855–581–8111</a:t>
            </a:r>
            <a:r>
              <a:rPr lang="en-US" b="1">
                <a:latin typeface="Roboto"/>
                <a:ea typeface="Roboto"/>
                <a:cs typeface="Arial"/>
              </a:rPr>
              <a:t> or Text </a:t>
            </a:r>
            <a:r>
              <a:rPr lang="en-US" b="1">
                <a:highlight>
                  <a:srgbClr val="FFCD00"/>
                </a:highlight>
                <a:latin typeface="Roboto"/>
                <a:ea typeface="Roboto"/>
                <a:cs typeface="Arial"/>
              </a:rPr>
              <a:t>988</a:t>
            </a:r>
            <a:endParaRPr lang="en-US" b="1">
              <a:highlight>
                <a:srgbClr val="FFCD00"/>
              </a:highlight>
            </a:endParaRPr>
          </a:p>
          <a:p>
            <a:endParaRPr lang="en-US" b="1"/>
          </a:p>
        </p:txBody>
      </p:sp>
      <p:sp>
        <p:nvSpPr>
          <p:cNvPr id="5" name="Footer Placeholder 4">
            <a:extLst>
              <a:ext uri="{FF2B5EF4-FFF2-40B4-BE49-F238E27FC236}">
                <a16:creationId xmlns:a16="http://schemas.microsoft.com/office/drawing/2014/main" id="{9BEC4370-C432-835C-2C06-C810AEF53569}"/>
              </a:ext>
            </a:extLst>
          </p:cNvPr>
          <p:cNvSpPr>
            <a:spLocks noGrp="1"/>
          </p:cNvSpPr>
          <p:nvPr>
            <p:ph type="ftr" sz="quarter" idx="3"/>
          </p:nvPr>
        </p:nvSpPr>
        <p:spPr/>
        <p:txBody>
          <a:bodyPr/>
          <a:lstStyle/>
          <a:p>
            <a:r>
              <a:rPr lang="en-US"/>
              <a:t>Campus Safety</a:t>
            </a:r>
            <a:endParaRPr lang="en-US" b="0"/>
          </a:p>
        </p:txBody>
      </p:sp>
      <p:pic>
        <p:nvPicPr>
          <p:cNvPr id="9" name="Picture Placeholder 8" descr="A sign in front of a tree&#10;&#10;Description automatically generated">
            <a:extLst>
              <a:ext uri="{FF2B5EF4-FFF2-40B4-BE49-F238E27FC236}">
                <a16:creationId xmlns:a16="http://schemas.microsoft.com/office/drawing/2014/main" id="{EC658169-F583-8FE4-4E97-9A7F97926B93}"/>
              </a:ext>
            </a:extLst>
          </p:cNvPr>
          <p:cNvPicPr>
            <a:picLocks noGrp="1" noChangeAspect="1"/>
          </p:cNvPicPr>
          <p:nvPr>
            <p:ph type="pic" sz="quarter" idx="11"/>
          </p:nvPr>
        </p:nvPicPr>
        <p:blipFill>
          <a:blip r:embed="rId3"/>
          <a:srcRect l="5459" r="5459"/>
          <a:stretch/>
        </p:blipFill>
        <p:spPr/>
      </p:pic>
    </p:spTree>
    <p:extLst>
      <p:ext uri="{BB962C8B-B14F-4D97-AF65-F5344CB8AC3E}">
        <p14:creationId xmlns:p14="http://schemas.microsoft.com/office/powerpoint/2010/main" val="4224262686"/>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26e4486-4a10-437f-a0a4-440e4e9e7960">
      <UserInfo>
        <DisplayName>Sanchez, Maria D L C</DisplayName>
        <AccountId>12</AccountId>
        <AccountType/>
      </UserInfo>
    </SharedWithUsers>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7FFD54-27B0-415C-8654-D843242BD071}">
  <ds:schemaRefs>
    <ds:schemaRef ds:uri="51483024-54d3-45ad-8119-f47229de47e9"/>
    <ds:schemaRef ds:uri="8a6ac937-8314-45ff-88a3-d23db655008f"/>
    <ds:schemaRef ds:uri="aefb3b97-1c71-47cf-b2dc-c2d4c1d17d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884F46-5123-4703-B714-4CA702435CCB}"/>
</file>

<file path=customXml/itemProps3.xml><?xml version="1.0" encoding="utf-8"?>
<ds:datastoreItem xmlns:ds="http://schemas.openxmlformats.org/officeDocument/2006/customXml" ds:itemID="{A14B8143-C3D6-460D-830C-A8DBEE8551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3838</Words>
  <Application>Microsoft Macintosh PowerPoint</Application>
  <PresentationFormat>Widescreen</PresentationFormat>
  <Paragraphs>454</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Arial,Sans-Serif</vt:lpstr>
      <vt:lpstr>Calibri</vt:lpstr>
      <vt:lpstr>Courier New</vt:lpstr>
      <vt:lpstr>Courier New,monospace</vt:lpstr>
      <vt:lpstr>Helvetica</vt:lpstr>
      <vt:lpstr>Roboto</vt:lpstr>
      <vt:lpstr>Roboto Black</vt:lpstr>
      <vt:lpstr>Times New Roman</vt:lpstr>
      <vt:lpstr>Wingdings</vt:lpstr>
      <vt:lpstr>Office Theme</vt:lpstr>
      <vt:lpstr>#HawkeyeSafe</vt:lpstr>
      <vt:lpstr>Campus Safety</vt:lpstr>
      <vt:lpstr>Emergency Communications</vt:lpstr>
      <vt:lpstr>Police Department</vt:lpstr>
      <vt:lpstr>Security Services</vt:lpstr>
      <vt:lpstr>HIGHLIGHTING COMMUNITY PARTNERS</vt:lpstr>
      <vt:lpstr>Student Care Coordinators</vt:lpstr>
      <vt:lpstr>GuideLink Center</vt:lpstr>
      <vt:lpstr>Mobile Crisis Unit</vt:lpstr>
      <vt:lpstr>FREE SAFETY SERVICES</vt:lpstr>
      <vt:lpstr>NITE RIDE</vt:lpstr>
      <vt:lpstr>HAWK VOUCHERS</vt:lpstr>
      <vt:lpstr>RAVE GUARDIAN</vt:lpstr>
      <vt:lpstr>BIKE INDEX</vt:lpstr>
      <vt:lpstr>SAFETY TRAINING</vt:lpstr>
      <vt:lpstr>Lost and Found</vt:lpstr>
      <vt:lpstr>EMERGENCY NOTIFICATIONS</vt:lpstr>
      <vt:lpstr>HAWK ALERT</vt:lpstr>
      <vt:lpstr>CRIME ALERT</vt:lpstr>
      <vt:lpstr>STAYING SAFE</vt:lpstr>
      <vt:lpstr>SAFE IN YOUR NEW HOME</vt:lpstr>
      <vt:lpstr>DAILY SAFETY TIPS</vt:lpstr>
      <vt:lpstr>SCAMS</vt:lpstr>
      <vt:lpstr>TRANSPORTATION</vt:lpstr>
      <vt:lpstr>Sexual Assault</vt:lpstr>
      <vt:lpstr>SEXUAL ASSAULT</vt:lpstr>
      <vt:lpstr>CONSENT</vt:lpstr>
      <vt:lpstr>SEXUAL ASSAULT</vt:lpstr>
      <vt:lpstr>SEXUAL ASSAULT</vt:lpstr>
      <vt:lpstr>BYSTANDER INTERVENTION</vt:lpstr>
      <vt:lpstr>SEXUAL ASSAULT RESOURCES</vt:lpstr>
      <vt:lpstr>SAFETY RESOURCES</vt:lpstr>
      <vt:lpstr>COMMUNITY OUTREACH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Bruce, Hayley E</cp:lastModifiedBy>
  <cp:revision>2</cp:revision>
  <cp:lastPrinted>2024-05-22T14:18:25Z</cp:lastPrinted>
  <dcterms:created xsi:type="dcterms:W3CDTF">2020-01-21T18:13:39Z</dcterms:created>
  <dcterms:modified xsi:type="dcterms:W3CDTF">2025-05-23T16:28:16Z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y fmtid="{D5CDD505-2E9C-101B-9397-08002B2CF9AE}" pid="3" name="MediaServiceImageTags">
    <vt:lpwstr/>
  </property>
</Properties>
</file>