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31" r:id="rId5"/>
    <p:sldId id="457" r:id="rId6"/>
    <p:sldId id="458" r:id="rId7"/>
    <p:sldId id="471" r:id="rId8"/>
    <p:sldId id="460" r:id="rId9"/>
    <p:sldId id="464" r:id="rId10"/>
    <p:sldId id="470" r:id="rId11"/>
    <p:sldId id="469" r:id="rId12"/>
    <p:sldId id="4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34" autoAdjust="0"/>
    <p:restoredTop sz="85086" autoAdjust="0"/>
  </p:normalViewPr>
  <p:slideViewPr>
    <p:cSldViewPr snapToGrid="0" snapToObjects="1">
      <p:cViewPr varScale="1">
        <p:scale>
          <a:sx n="101" d="100"/>
          <a:sy n="101" d="100"/>
        </p:scale>
        <p:origin x="472" y="200"/>
      </p:cViewPr>
      <p:guideLst/>
    </p:cSldViewPr>
  </p:slideViewPr>
  <p:outlineViewPr>
    <p:cViewPr>
      <p:scale>
        <a:sx n="33" d="100"/>
        <a:sy n="33" d="100"/>
      </p:scale>
      <p:origin x="0" y="-31296"/>
    </p:cViewPr>
  </p:outlineViewPr>
  <p:notesTextViewPr>
    <p:cViewPr>
      <p:scale>
        <a:sx n="1" d="1"/>
        <a:sy n="1" d="1"/>
      </p:scale>
      <p:origin x="0" y="0"/>
    </p:cViewPr>
  </p:notesTextViewPr>
  <p:notesViewPr>
    <p:cSldViewPr snapToGrid="0" snapToObjects="1">
      <p:cViewPr varScale="1">
        <p:scale>
          <a:sx n="102" d="100"/>
          <a:sy n="102" d="100"/>
        </p:scale>
        <p:origin x="1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5/22/25</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5/22/25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83232-7597-419E-B44C-788BE312FEEA}" type="slidenum">
              <a:rPr lang="en-US" smtClean="0"/>
              <a:t>2</a:t>
            </a:fld>
            <a:endParaRPr lang="en-US" dirty="0"/>
          </a:p>
        </p:txBody>
      </p:sp>
    </p:spTree>
    <p:extLst>
      <p:ext uri="{BB962C8B-B14F-4D97-AF65-F5344CB8AC3E}">
        <p14:creationId xmlns:p14="http://schemas.microsoft.com/office/powerpoint/2010/main" val="269366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83232-7597-419E-B44C-788BE312FEEA}" type="slidenum">
              <a:rPr lang="en-US" smtClean="0"/>
              <a:t>3</a:t>
            </a:fld>
            <a:endParaRPr lang="en-US" dirty="0"/>
          </a:p>
        </p:txBody>
      </p:sp>
    </p:spTree>
    <p:extLst>
      <p:ext uri="{BB962C8B-B14F-4D97-AF65-F5344CB8AC3E}">
        <p14:creationId xmlns:p14="http://schemas.microsoft.com/office/powerpoint/2010/main" val="105885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dirty="0"/>
          </a:p>
        </p:txBody>
      </p:sp>
    </p:spTree>
    <p:extLst>
      <p:ext uri="{BB962C8B-B14F-4D97-AF65-F5344CB8AC3E}">
        <p14:creationId xmlns:p14="http://schemas.microsoft.com/office/powerpoint/2010/main" val="390635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83232-7597-419E-B44C-788BE312FEEA}" type="slidenum">
              <a:rPr lang="en-US" smtClean="0"/>
              <a:t>5</a:t>
            </a:fld>
            <a:endParaRPr lang="en-US" dirty="0"/>
          </a:p>
        </p:txBody>
      </p:sp>
    </p:spTree>
    <p:extLst>
      <p:ext uri="{BB962C8B-B14F-4D97-AF65-F5344CB8AC3E}">
        <p14:creationId xmlns:p14="http://schemas.microsoft.com/office/powerpoint/2010/main" val="166066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6</a:t>
            </a:fld>
            <a:endParaRPr lang="en-US" dirty="0"/>
          </a:p>
        </p:txBody>
      </p:sp>
    </p:spTree>
    <p:extLst>
      <p:ext uri="{BB962C8B-B14F-4D97-AF65-F5344CB8AC3E}">
        <p14:creationId xmlns:p14="http://schemas.microsoft.com/office/powerpoint/2010/main" val="63926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83232-7597-419E-B44C-788BE312FEEA}" type="slidenum">
              <a:rPr lang="en-US" smtClean="0"/>
              <a:t>7</a:t>
            </a:fld>
            <a:endParaRPr lang="en-US" dirty="0"/>
          </a:p>
        </p:txBody>
      </p:sp>
    </p:spTree>
    <p:extLst>
      <p:ext uri="{BB962C8B-B14F-4D97-AF65-F5344CB8AC3E}">
        <p14:creationId xmlns:p14="http://schemas.microsoft.com/office/powerpoint/2010/main" val="144734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83232-7597-419E-B44C-788BE312FEEA}" type="slidenum">
              <a:rPr lang="en-US" smtClean="0"/>
              <a:t>8</a:t>
            </a:fld>
            <a:endParaRPr lang="en-US" dirty="0"/>
          </a:p>
        </p:txBody>
      </p:sp>
    </p:spTree>
    <p:extLst>
      <p:ext uri="{BB962C8B-B14F-4D97-AF65-F5344CB8AC3E}">
        <p14:creationId xmlns:p14="http://schemas.microsoft.com/office/powerpoint/2010/main" val="86438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10376585" cy="365125"/>
          </a:xfrm>
          <a:prstGeom prst="rect">
            <a:avLst/>
          </a:prstGeom>
          <a:noFill/>
        </p:spPr>
        <p:txBody>
          <a:bodyPr vert="horz" lIns="0" tIns="0" rIns="0" bIns="0" rtlCol="0" anchor="ctr"/>
          <a:lstStyle>
            <a:lvl1pPr algn="l">
              <a:defRPr sz="2200" b="0">
                <a:solidFill>
                  <a:schemeClr val="bg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2" name="Picture 11" descr="The University of Iowa">
            <a:extLst>
              <a:ext uri="{FF2B5EF4-FFF2-40B4-BE49-F238E27FC236}">
                <a16:creationId xmlns:a16="http://schemas.microsoft.com/office/drawing/2014/main" id="{A096FDD2-3609-3C49-9ED5-616F9E36DB07}"/>
              </a:ext>
            </a:extLst>
          </p:cNvPr>
          <p:cNvPicPr>
            <a:picLocks noChangeAspect="1"/>
          </p:cNvPicPr>
          <p:nvPr userDrawn="1"/>
        </p:nvPicPr>
        <p:blipFill>
          <a:blip r:embed="rId2"/>
          <a:stretch>
            <a:fillRect/>
          </a:stretch>
        </p:blipFill>
        <p:spPr>
          <a:xfrm>
            <a:off x="8625016" y="0"/>
            <a:ext cx="2693773" cy="127954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500" y="2050741"/>
            <a:ext cx="10287000" cy="3892859"/>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7995AAAF-3BA6-4445-BF32-09164447961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0AA5F87C-9826-7441-9CF2-6F364BF7D9C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8678EF36-A6E8-DB4E-8C3A-B3624ECEE498}"/>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840" userDrawn="1">
          <p15:clr>
            <a:srgbClr val="FBAE40"/>
          </p15:clr>
        </p15:guide>
        <p15:guide id="3" pos="600" userDrawn="1">
          <p15:clr>
            <a:srgbClr val="FBAE40"/>
          </p15:clr>
        </p15:guide>
        <p15:guide id="4" pos="708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8" name="Picture 17" descr="The University of Iowa">
            <a:extLst>
              <a:ext uri="{FF2B5EF4-FFF2-40B4-BE49-F238E27FC236}">
                <a16:creationId xmlns:a16="http://schemas.microsoft.com/office/drawing/2014/main" id="{A96F9427-B9C2-6F44-ADD6-28635EDF4B2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45D918E3-A228-4F47-B892-288E22CD6CB2}"/>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3" name="Picture 22" descr="The University of Iowa">
            <a:extLst>
              <a:ext uri="{FF2B5EF4-FFF2-40B4-BE49-F238E27FC236}">
                <a16:creationId xmlns:a16="http://schemas.microsoft.com/office/drawing/2014/main" id="{529638AC-0ED3-DE46-BC83-28B1D845EE0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642FB62D-41EB-7A41-B0D2-60C8BB6A316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guide id="4" pos="384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55DF11BA-BD6E-E14D-A115-587308DBF4A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178B6A3E-B578-0F40-9695-2E975D126F8E}"/>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3" name="Footer Placeholder 4">
            <a:extLst>
              <a:ext uri="{FF2B5EF4-FFF2-40B4-BE49-F238E27FC236}">
                <a16:creationId xmlns:a16="http://schemas.microsoft.com/office/drawing/2014/main" id="{9253C989-F49D-8D4D-BFD5-ECCB6E59B78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24302"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2" name="Rectangle 31">
            <a:extLst>
              <a:ext uri="{FF2B5EF4-FFF2-40B4-BE49-F238E27FC236}">
                <a16:creationId xmlns:a16="http://schemas.microsoft.com/office/drawing/2014/main" id="{8A4AB6F8-D05F-8E40-A637-083D1274FB35}"/>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8" name="Picture 37" descr="The University of Iowa">
            <a:extLst>
              <a:ext uri="{FF2B5EF4-FFF2-40B4-BE49-F238E27FC236}">
                <a16:creationId xmlns:a16="http://schemas.microsoft.com/office/drawing/2014/main" id="{03F28A08-B979-7F4D-A857-AE155CAB0EE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6" name="Footer Placeholder 4">
            <a:extLst>
              <a:ext uri="{FF2B5EF4-FFF2-40B4-BE49-F238E27FC236}">
                <a16:creationId xmlns:a16="http://schemas.microsoft.com/office/drawing/2014/main" id="{48092FCE-E544-874D-A440-7B68904C34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5" name="Rectangle 14">
            <a:extLst>
              <a:ext uri="{FF2B5EF4-FFF2-40B4-BE49-F238E27FC236}">
                <a16:creationId xmlns:a16="http://schemas.microsoft.com/office/drawing/2014/main" id="{55E76717-4761-EC4B-BDB1-C130638E59C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40242CE7-09BD-8143-AE27-4BF193790A81}"/>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AF415A2A-5C4A-BE45-8CAF-820EC97BED1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9" name="Rectangle 28">
            <a:extLst>
              <a:ext uri="{FF2B5EF4-FFF2-40B4-BE49-F238E27FC236}">
                <a16:creationId xmlns:a16="http://schemas.microsoft.com/office/drawing/2014/main" id="{A774845D-2BF0-2740-9880-8D2B0EBB22B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0BB6734F-670C-234F-9B83-4953BF83CF18}"/>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4" name="Footer Placeholder 4">
            <a:extLst>
              <a:ext uri="{FF2B5EF4-FFF2-40B4-BE49-F238E27FC236}">
                <a16:creationId xmlns:a16="http://schemas.microsoft.com/office/drawing/2014/main" id="{7695749F-B8A1-694A-8E96-E3DE4B0E92E9}"/>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3" name="Rectangle 32">
            <a:extLst>
              <a:ext uri="{FF2B5EF4-FFF2-40B4-BE49-F238E27FC236}">
                <a16:creationId xmlns:a16="http://schemas.microsoft.com/office/drawing/2014/main" id="{A5480C56-313A-5C4D-A02B-5C10621A506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58CA1799-4AEA-D247-8458-F8440E40306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7" name="Footer Placeholder 4">
            <a:extLst>
              <a:ext uri="{FF2B5EF4-FFF2-40B4-BE49-F238E27FC236}">
                <a16:creationId xmlns:a16="http://schemas.microsoft.com/office/drawing/2014/main" id="{FFD2AE71-6126-9A49-BF5D-602677416553}"/>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D8D606F0-071A-A842-B316-9BEBD143AC3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9AAD4B2F-0082-B749-BE09-2EC20A6C430D}"/>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7" name="Footer Placeholder 4">
            <a:extLst>
              <a:ext uri="{FF2B5EF4-FFF2-40B4-BE49-F238E27FC236}">
                <a16:creationId xmlns:a16="http://schemas.microsoft.com/office/drawing/2014/main" id="{BD920E71-4E45-E74F-B01A-DC16C3B807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3" y="2243035"/>
            <a:ext cx="1071841" cy="1095375"/>
          </a:xfrm>
        </p:spPr>
        <p:txBody>
          <a:bodyPr/>
          <a:lstStyle>
            <a:lvl1pPr marL="0" indent="0">
              <a:buNone/>
              <a:defRPr/>
            </a:lvl1pPr>
          </a:lstStyle>
          <a:p>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896513"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0"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4" y="2243035"/>
            <a:ext cx="1071841" cy="1095375"/>
          </a:xfrm>
        </p:spPr>
        <p:txBody>
          <a:bodyPr/>
          <a:lstStyle>
            <a:lvl1pPr marL="0" indent="0">
              <a:buNone/>
              <a:defRPr/>
            </a:lvl1pPr>
          </a:lstStyle>
          <a:p>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4539904"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6" y="2243035"/>
            <a:ext cx="1071841" cy="1095375"/>
          </a:xfrm>
        </p:spPr>
        <p:txBody>
          <a:bodyPr/>
          <a:lstStyle>
            <a:lvl1pPr marL="0" indent="0">
              <a:buNone/>
              <a:defRPr/>
            </a:lvl1pPr>
          </a:lstStyle>
          <a:p>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8183296"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dirty="0"/>
              <a:t>View</a:t>
            </a:r>
            <a:r>
              <a:rPr lang="en-US" dirty="0"/>
              <a:t> &gt;&gt; Header and Footer &gt;&gt; Add Unit Name</a:t>
            </a:r>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9166225" cy="365125"/>
          </a:xfrm>
          <a:prstGeom prst="rect">
            <a:avLst/>
          </a:prstGeom>
          <a:noFill/>
        </p:spPr>
        <p:txBody>
          <a:bodyPr vert="horz" lIns="0" tIns="0" rIns="0" bIns="0" rtlCol="0" anchor="ctr"/>
          <a:lstStyle>
            <a:lvl1pPr algn="l">
              <a:defRPr sz="22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0" name="Picture 9">
            <a:extLst>
              <a:ext uri="{FF2B5EF4-FFF2-40B4-BE49-F238E27FC236}">
                <a16:creationId xmlns:a16="http://schemas.microsoft.com/office/drawing/2014/main" id="{4A685527-7A8C-3647-9D96-6D076FA7A7CE}"/>
              </a:ext>
            </a:extLst>
          </p:cNvPr>
          <p:cNvPicPr>
            <a:picLocks noChangeAspect="1"/>
          </p:cNvPicPr>
          <p:nvPr userDrawn="1"/>
        </p:nvPicPr>
        <p:blipFill>
          <a:blip r:embed="rId2"/>
          <a:srcRect/>
          <a:stretch/>
        </p:blipFill>
        <p:spPr>
          <a:xfrm>
            <a:off x="8628383" y="0"/>
            <a:ext cx="2687038" cy="1279542"/>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0" y="2337468"/>
            <a:ext cx="1182412" cy="1222625"/>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7"/>
            <a:ext cx="1182412" cy="1222625"/>
          </a:xfrm>
        </p:spPr>
        <p:txBody>
          <a:bodyPr/>
          <a:lstStyle>
            <a:lvl1pPr>
              <a:buNone/>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2" y="2299135"/>
            <a:ext cx="1182412" cy="1222625"/>
          </a:xfrm>
        </p:spPr>
        <p:txBody>
          <a:bodyPr/>
          <a:lstStyle>
            <a:lvl1pPr>
              <a:buNone/>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dirty="0"/>
              <a:t>View &gt;&gt; Header and Footer &gt;&gt; Add Unit Name</a:t>
            </a:r>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vl1pPr>
          </a:lstStyle>
          <a:p>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vl1pPr>
          </a:lstStyle>
          <a:p>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vl1pPr>
          </a:lstStyle>
          <a:p>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6" name="Rectangle 15">
            <a:extLst>
              <a:ext uri="{FF2B5EF4-FFF2-40B4-BE49-F238E27FC236}">
                <a16:creationId xmlns:a16="http://schemas.microsoft.com/office/drawing/2014/main" id="{D4578BB7-B3A6-0D4A-A743-C8950F9817A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6D319038-0896-5540-A405-0F93F52CC9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9" name="Footer Placeholder 4">
            <a:extLst>
              <a:ext uri="{FF2B5EF4-FFF2-40B4-BE49-F238E27FC236}">
                <a16:creationId xmlns:a16="http://schemas.microsoft.com/office/drawing/2014/main" id="{CF5779A1-5C1A-D949-93A6-EFB401BFC69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dirty="0"/>
              <a:t>View </a:t>
            </a:r>
            <a:r>
              <a:rPr lang="en-US" b="0" dirty="0"/>
              <a:t>&gt;&gt;</a:t>
            </a:r>
            <a:r>
              <a:rPr lang="en-US" dirty="0"/>
              <a:t> Header and Footer &gt;&gt; Add Unit Name</a:t>
            </a:r>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vl1pPr>
          </a:lstStyle>
          <a:p>
            <a:endParaRPr lang="en-US" dirty="0"/>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vl1pPr>
          </a:lstStyle>
          <a:p>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vl1pPr>
          </a:lstStyle>
          <a:p>
            <a:endParaRPr lang="en-US" dirty="0"/>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vl1pPr>
          </a:lstStyle>
          <a:p>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D664CA64-A0A9-F34D-BDC5-9ABCDE7A54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dirty="0"/>
              <a:t>View</a:t>
            </a:r>
            <a:r>
              <a:rPr lang="en-US" dirty="0"/>
              <a:t> &gt;&gt; Header and Footer &gt;&gt; Add Unit Name</a:t>
            </a:r>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8380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a:buNone/>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37256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a:buNone/>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37256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02DAB539-1500-4641-B587-77CADD88349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425DB221-2568-9A44-ABC3-1ED0E0B41E1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5" name="Footer Placeholder 4">
            <a:extLst>
              <a:ext uri="{FF2B5EF4-FFF2-40B4-BE49-F238E27FC236}">
                <a16:creationId xmlns:a16="http://schemas.microsoft.com/office/drawing/2014/main" id="{6E30D721-4805-D344-A3E0-90A8F1D568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3593362" y="1684461"/>
            <a:ext cx="2373939" cy="1621608"/>
          </a:xfrm>
        </p:spPr>
        <p:txBody>
          <a:bodyPr/>
          <a:lstStyle>
            <a:lvl1pPr>
              <a:buNone/>
              <a:defRPr/>
            </a:lvl1pPr>
          </a:lstStyle>
          <a:p>
            <a:endParaRPr lang="en-US" dirty="0"/>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6237399" y="1684461"/>
            <a:ext cx="2373939" cy="1621608"/>
          </a:xfrm>
        </p:spPr>
        <p:txBody>
          <a:bodyPr/>
          <a:lstStyle>
            <a:lvl1pPr>
              <a:buNone/>
              <a:defRPr/>
            </a:lvl1pPr>
          </a:lstStyle>
          <a:p>
            <a:endParaRPr lang="en-US" dirty="0"/>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8881435" y="1680693"/>
            <a:ext cx="2349365" cy="1621608"/>
          </a:xfrm>
        </p:spPr>
        <p:txBody>
          <a:bodyPr/>
          <a:lstStyle>
            <a:lvl1pPr>
              <a:buNone/>
              <a:defRPr/>
            </a:lvl1pPr>
          </a:lstStyle>
          <a:p>
            <a:endParaRPr lang="en-US" dirty="0"/>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CA720753-9BFD-2840-9C93-FF72942ED6E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2" name="Picture 31" descr="The University of Iowa">
            <a:extLst>
              <a:ext uri="{FF2B5EF4-FFF2-40B4-BE49-F238E27FC236}">
                <a16:creationId xmlns:a16="http://schemas.microsoft.com/office/drawing/2014/main" id="{710BB67D-293B-374F-89FC-5F2EBF9F2923}"/>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1" name="Footer Placeholder 4">
            <a:extLst>
              <a:ext uri="{FF2B5EF4-FFF2-40B4-BE49-F238E27FC236}">
                <a16:creationId xmlns:a16="http://schemas.microsoft.com/office/drawing/2014/main" id="{9EE9B966-22C9-0D4A-8DF7-FFA7CF9C9DD8}"/>
              </a:ext>
            </a:extLst>
          </p:cNvPr>
          <p:cNvSpPr>
            <a:spLocks noGrp="1"/>
          </p:cNvSpPr>
          <p:nvPr userDrawn="1">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vl1pPr>
          </a:lstStyle>
          <a:p>
            <a:endParaRPr lang="en-US" dirty="0"/>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vl1pPr>
          </a:lstStyle>
          <a:p>
            <a:endParaRPr lang="en-US" dirty="0"/>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vl1pPr>
          </a:lstStyle>
          <a:p>
            <a:endParaRPr lang="en-US" dirty="0"/>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vl1pPr>
          </a:lstStyle>
          <a:p>
            <a:endParaRPr lang="en-US" dirty="0"/>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6" name="Rectangle 35">
            <a:extLst>
              <a:ext uri="{FF2B5EF4-FFF2-40B4-BE49-F238E27FC236}">
                <a16:creationId xmlns:a16="http://schemas.microsoft.com/office/drawing/2014/main" id="{8A4E17D8-CAFF-0E47-97EF-4D4BC59FFC70}"/>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3" name="Picture 42" descr="The University of Iowa">
            <a:extLst>
              <a:ext uri="{FF2B5EF4-FFF2-40B4-BE49-F238E27FC236}">
                <a16:creationId xmlns:a16="http://schemas.microsoft.com/office/drawing/2014/main" id="{924E35CA-EA2E-084A-B4D2-736FEA8C0D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8" name="Footer Placeholder 4">
            <a:extLst>
              <a:ext uri="{FF2B5EF4-FFF2-40B4-BE49-F238E27FC236}">
                <a16:creationId xmlns:a16="http://schemas.microsoft.com/office/drawing/2014/main" id="{D752B61A-80FF-1049-8A33-5614EE9DC80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dirty="0"/>
              <a:t>Click to edit Title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952499" y="1686757"/>
            <a:ext cx="5257801"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9" name="Rectangle 8">
            <a:extLst>
              <a:ext uri="{FF2B5EF4-FFF2-40B4-BE49-F238E27FC236}">
                <a16:creationId xmlns:a16="http://schemas.microsoft.com/office/drawing/2014/main" id="{7420F7CB-393D-BF45-B52D-542FDDEFCAF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9CE5618D-3613-E04D-A815-ED9A2C5AA3C5}"/>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1" name="Footer Placeholder 4">
            <a:extLst>
              <a:ext uri="{FF2B5EF4-FFF2-40B4-BE49-F238E27FC236}">
                <a16:creationId xmlns:a16="http://schemas.microsoft.com/office/drawing/2014/main" id="{C35C85E8-314E-3E45-BB26-1A95C606F050}"/>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12" userDrawn="1">
          <p15:clr>
            <a:srgbClr val="FBAE40"/>
          </p15:clr>
        </p15:guide>
        <p15:guide id="3" pos="60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952499" y="1962386"/>
            <a:ext cx="5266450" cy="3981214"/>
          </a:xfrm>
        </p:spPr>
        <p:txBody>
          <a:bodyPr/>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6002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11" name="Rectangle 10">
            <a:extLst>
              <a:ext uri="{FF2B5EF4-FFF2-40B4-BE49-F238E27FC236}">
                <a16:creationId xmlns:a16="http://schemas.microsoft.com/office/drawing/2014/main" id="{BC24DFA0-3257-B044-87EF-16154359E2FC}"/>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9" name="Picture 18" descr="The University of Iowa">
            <a:extLst>
              <a:ext uri="{FF2B5EF4-FFF2-40B4-BE49-F238E27FC236}">
                <a16:creationId xmlns:a16="http://schemas.microsoft.com/office/drawing/2014/main" id="{87382191-DF4D-7341-915C-9C10445352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21405B1-B61E-0943-909C-EFA16B5EE48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26" userDrawn="1">
          <p15:clr>
            <a:srgbClr val="FBAE40"/>
          </p15:clr>
        </p15:guide>
        <p15:guide id="3" pos="600" userDrawn="1">
          <p15:clr>
            <a:srgbClr val="FBAE40"/>
          </p15:clr>
        </p15:guide>
        <p15:guide id="4" orient="horz" pos="24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949325" y="494273"/>
            <a:ext cx="10290175"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p>
            <a:endParaRPr lang="en-US" dirty="0"/>
          </a:p>
        </p:txBody>
      </p:sp>
      <p:sp>
        <p:nvSpPr>
          <p:cNvPr id="12" name="Rectangle 11">
            <a:extLst>
              <a:ext uri="{FF2B5EF4-FFF2-40B4-BE49-F238E27FC236}">
                <a16:creationId xmlns:a16="http://schemas.microsoft.com/office/drawing/2014/main" id="{1F56D074-0631-F846-A2A3-4A39FEAEFDD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F53BBB5F-6629-C742-91EE-40B5B8BC1084}"/>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B3AC09A7-82B4-6B47-A4FB-CA6800EAFBA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8383" y="3029213"/>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a:solidFill>
                  <a:schemeClr val="bg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1071271" y="5122118"/>
            <a:ext cx="142379"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8628383" y="0"/>
            <a:ext cx="2687038" cy="1279542"/>
          </a:xfrm>
          <a:prstGeom prst="rect">
            <a:avLst/>
          </a:prstGeom>
        </p:spPr>
      </p:pic>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tx1"/>
                </a:solidFill>
              </a:defRPr>
            </a:lvl1pPr>
          </a:lstStyle>
          <a:p>
            <a:r>
              <a:rPr lang="en-US" dirty="0"/>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a:solidFill>
                  <a:schemeClr val="bg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9" name="Footer Placeholder 4">
            <a:extLst>
              <a:ext uri="{FF2B5EF4-FFF2-40B4-BE49-F238E27FC236}">
                <a16:creationId xmlns:a16="http://schemas.microsoft.com/office/drawing/2014/main" id="{3BDD4F96-5BFE-3049-B4E0-9CDD4F5C3615}"/>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solidFill>
                <a:schemeClr val="bg1"/>
              </a:solidFill>
            </a:endParaRPr>
          </a:p>
        </p:txBody>
      </p:sp>
      <p:pic>
        <p:nvPicPr>
          <p:cNvPr id="13" name="Picture 12">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947738" y="1599"/>
            <a:ext cx="2687038" cy="1276343"/>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tretch>
            <a:fillRect/>
          </a:stretch>
        </p:blipFill>
        <p:spPr>
          <a:xfrm>
            <a:off x="8625016" y="0"/>
            <a:ext cx="2693773" cy="1279542"/>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bg1"/>
                </a:solidFill>
              </a:defRPr>
            </a:lvl1pPr>
          </a:lstStyle>
          <a:p>
            <a:r>
              <a:rPr lang="en-US"/>
              <a:t>Insert-&gt;Header and Footer-&gt;Type Customizable Name</a:t>
            </a:r>
            <a:endParaRPr lang="en-US" dirty="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4485842"/>
            <a:ext cx="10515600" cy="896116"/>
          </a:xfrm>
        </p:spPr>
        <p:txBody>
          <a:bodyPr/>
          <a:lstStyle>
            <a:lvl1pPr algn="ctr">
              <a:defRPr>
                <a:solidFill>
                  <a:schemeClr val="bg1"/>
                </a:solidFill>
              </a:defRPr>
            </a:lvl1pPr>
          </a:lstStyle>
          <a:p>
            <a:r>
              <a:rPr lang="en-US" dirty="0"/>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675842"/>
            <a:ext cx="7620000" cy="3810000"/>
          </a:xfrm>
          <a:prstGeom prst="rect">
            <a:avLst/>
          </a:prstGeom>
        </p:spPr>
      </p:pic>
    </p:spTree>
    <p:extLst>
      <p:ext uri="{BB962C8B-B14F-4D97-AF65-F5344CB8AC3E}">
        <p14:creationId xmlns:p14="http://schemas.microsoft.com/office/powerpoint/2010/main" val="2730753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ogo Only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48C9EC-F08C-634B-9436-0DC9CB28E3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108930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561760"/>
          </a:xfrm>
        </p:spPr>
        <p:txBody>
          <a:bodyPr anchor="ctr" anchorCtr="0">
            <a:normAutofit/>
          </a:bodyPr>
          <a:lstStyle>
            <a:lvl1pPr algn="l">
              <a:defRPr sz="5500"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8" name="Footer Placeholder 4">
            <a:extLst>
              <a:ext uri="{FF2B5EF4-FFF2-40B4-BE49-F238E27FC236}">
                <a16:creationId xmlns:a16="http://schemas.microsoft.com/office/drawing/2014/main" id="{6EBCADCB-4DBB-9C43-A696-780C05775738}"/>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pic>
        <p:nvPicPr>
          <p:cNvPr id="13" name="Picture 12">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947738" y="0"/>
            <a:ext cx="2687038" cy="1279542"/>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7"/>
          </a:xfrm>
        </p:spPr>
        <p:txBody>
          <a:bodyPr lIns="0" tIns="0" rIns="0" bIns="0" anchor="t" anchorCtr="0">
            <a:norm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noProof="0" dirty="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dirty="0"/>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1027661" y="2215171"/>
            <a:ext cx="4368798" cy="646331"/>
          </a:xfrm>
          <a:solidFill>
            <a:schemeClr val="accent1"/>
          </a:solidFill>
        </p:spPr>
        <p:txBody>
          <a:bodyPr wrap="square" lIns="91440" tIns="91440" bIns="0">
            <a:spAutoFit/>
          </a:bodyPr>
          <a:lstStyle/>
          <a:p>
            <a:r>
              <a:rPr lang="en-US" dirty="0"/>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6" name="Picture 15" descr="The University of Iowa">
            <a:extLst>
              <a:ext uri="{FF2B5EF4-FFF2-40B4-BE49-F238E27FC236}">
                <a16:creationId xmlns:a16="http://schemas.microsoft.com/office/drawing/2014/main" id="{7148CCDA-64E4-6A4E-A6A7-D2AB55159A1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guide id="3" pos="7080" userDrawn="1">
          <p15:clr>
            <a:srgbClr val="FBAE40"/>
          </p15:clr>
        </p15:guide>
        <p15:guide id="4" pos="384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4" r:id="rId14"/>
    <p:sldLayoutId id="2147483675" r:id="rId15"/>
    <p:sldLayoutId id="2147483677" r:id="rId16"/>
    <p:sldLayoutId id="2147483676" r:id="rId17"/>
    <p:sldLayoutId id="2147483672" r:id="rId18"/>
    <p:sldLayoutId id="2147483692" r:id="rId19"/>
    <p:sldLayoutId id="2147483669" r:id="rId20"/>
    <p:sldLayoutId id="2147483671" r:id="rId21"/>
    <p:sldLayoutId id="2147483673" r:id="rId22"/>
    <p:sldLayoutId id="2147483679" r:id="rId23"/>
    <p:sldLayoutId id="2147483680" r:id="rId24"/>
    <p:sldLayoutId id="2147483681" r:id="rId25"/>
    <p:sldLayoutId id="2147483654" r:id="rId26"/>
    <p:sldLayoutId id="2147483655" r:id="rId27"/>
    <p:sldLayoutId id="2147483665" r:id="rId28"/>
    <p:sldLayoutId id="2147483664" r:id="rId29"/>
    <p:sldLayoutId id="2147483689" r:id="rId30"/>
    <p:sldLayoutId id="2147483693" r:id="rId31"/>
    <p:sldLayoutId id="2147483691" r:id="rId32"/>
    <p:sldLayoutId id="2147483694" r:id="rId33"/>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701749" y="2184901"/>
            <a:ext cx="6414073" cy="2431224"/>
          </a:xfrm>
        </p:spPr>
        <p:txBody>
          <a:bodyPr/>
          <a:lstStyle/>
          <a:p>
            <a:r>
              <a:rPr lang="en-US" dirty="0"/>
              <a:t>Welcome to the University of Iowa!</a:t>
            </a:r>
          </a:p>
        </p:txBody>
      </p:sp>
      <p:sp>
        <p:nvSpPr>
          <p:cNvPr id="13" name="Subtitle 3">
            <a:extLst>
              <a:ext uri="{FF2B5EF4-FFF2-40B4-BE49-F238E27FC236}">
                <a16:creationId xmlns:a16="http://schemas.microsoft.com/office/drawing/2014/main" id="{3D910531-B41F-654E-95C1-11E368ADFDFF}"/>
              </a:ext>
            </a:extLst>
          </p:cNvPr>
          <p:cNvSpPr>
            <a:spLocks noGrp="1"/>
          </p:cNvSpPr>
          <p:nvPr>
            <p:ph type="subTitle" idx="1"/>
          </p:nvPr>
        </p:nvSpPr>
        <p:spPr>
          <a:xfrm>
            <a:off x="960098" y="4676833"/>
            <a:ext cx="6155726" cy="494797"/>
          </a:xfrm>
        </p:spPr>
        <p:txBody>
          <a:bodyPr>
            <a:normAutofit/>
          </a:bodyPr>
          <a:lstStyle/>
          <a:p>
            <a:r>
              <a:rPr lang="en-US" dirty="0">
                <a:latin typeface="Antonio" panose="02000303000000000000" pitchFamily="2" charset="0"/>
              </a:rPr>
              <a:t>BECOMING A HAWKEYE</a:t>
            </a:r>
          </a:p>
        </p:txBody>
      </p:sp>
      <p:sp>
        <p:nvSpPr>
          <p:cNvPr id="15" name="Text Placeholder 4">
            <a:extLst>
              <a:ext uri="{FF2B5EF4-FFF2-40B4-BE49-F238E27FC236}">
                <a16:creationId xmlns:a16="http://schemas.microsoft.com/office/drawing/2014/main" id="{F4ABB258-2A23-8749-8115-DC97717A5314}"/>
              </a:ext>
            </a:extLst>
          </p:cNvPr>
          <p:cNvSpPr>
            <a:spLocks noGrp="1"/>
          </p:cNvSpPr>
          <p:nvPr>
            <p:ph type="body" sz="quarter" idx="10"/>
          </p:nvPr>
        </p:nvSpPr>
        <p:spPr>
          <a:xfrm>
            <a:off x="960096" y="5139429"/>
            <a:ext cx="6155726" cy="495309"/>
          </a:xfrm>
        </p:spPr>
        <p:txBody>
          <a:bodyPr>
            <a:normAutofit/>
          </a:bodyPr>
          <a:lstStyle/>
          <a:p>
            <a:r>
              <a:rPr lang="en-US" sz="1800" dirty="0"/>
              <a:t>Summer 2025</a:t>
            </a:r>
          </a:p>
        </p:txBody>
      </p:sp>
      <p:sp>
        <p:nvSpPr>
          <p:cNvPr id="2" name="Footer Placeholder 1">
            <a:extLst>
              <a:ext uri="{FF2B5EF4-FFF2-40B4-BE49-F238E27FC236}">
                <a16:creationId xmlns:a16="http://schemas.microsoft.com/office/drawing/2014/main" id="{7409AE3C-F54B-4A75-ACBB-D56164593DCB}"/>
              </a:ext>
            </a:extLst>
          </p:cNvPr>
          <p:cNvSpPr>
            <a:spLocks noGrp="1"/>
          </p:cNvSpPr>
          <p:nvPr>
            <p:ph type="ftr" sz="quarter" idx="3"/>
          </p:nvPr>
        </p:nvSpPr>
        <p:spPr>
          <a:xfrm>
            <a:off x="3929599" y="152400"/>
            <a:ext cx="3385601" cy="919069"/>
          </a:xfrm>
        </p:spPr>
        <p:txBody>
          <a:bodyPr/>
          <a:lstStyle/>
          <a:p>
            <a:r>
              <a:rPr lang="en-US" dirty="0"/>
              <a:t>Division of Student Life</a:t>
            </a:r>
          </a:p>
        </p:txBody>
      </p:sp>
      <p:pic>
        <p:nvPicPr>
          <p:cNvPr id="20" name="Picture Placeholder 19" descr="Students sitting on the pentacrest with Old Capitol in the background">
            <a:extLst>
              <a:ext uri="{FF2B5EF4-FFF2-40B4-BE49-F238E27FC236}">
                <a16:creationId xmlns:a16="http://schemas.microsoft.com/office/drawing/2014/main" id="{40E9F0A7-CCDD-3846-B5CD-E21F66D0A15B}"/>
              </a:ext>
            </a:extLst>
          </p:cNvPr>
          <p:cNvPicPr>
            <a:picLocks noGrp="1" noChangeAspect="1"/>
          </p:cNvPicPr>
          <p:nvPr>
            <p:ph type="pic" sz="quarter" idx="11"/>
          </p:nvPr>
        </p:nvPicPr>
        <p:blipFill rotWithShape="1">
          <a:blip r:embed="rId2"/>
          <a:srcRect l="52" r="52"/>
          <a:stretch/>
        </p:blipFill>
        <p:spPr>
          <a:xfrm>
            <a:off x="7624118" y="0"/>
            <a:ext cx="4567882" cy="6858000"/>
          </a:xfrm>
        </p:spPr>
      </p:pic>
    </p:spTree>
    <p:extLst>
      <p:ext uri="{BB962C8B-B14F-4D97-AF65-F5344CB8AC3E}">
        <p14:creationId xmlns:p14="http://schemas.microsoft.com/office/powerpoint/2010/main" val="46452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University of Iowa Logo in tab">
            <a:extLst>
              <a:ext uri="{FF2B5EF4-FFF2-40B4-BE49-F238E27FC236}">
                <a16:creationId xmlns:a16="http://schemas.microsoft.com/office/drawing/2014/main" id="{22F5C7DA-F7D5-B3FC-83B3-D93B37AA1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9944" y="6124114"/>
            <a:ext cx="1545021" cy="733885"/>
          </a:xfrm>
          <a:prstGeom prst="rect">
            <a:avLst/>
          </a:prstGeom>
        </p:spPr>
      </p:pic>
      <p:sp>
        <p:nvSpPr>
          <p:cNvPr id="4" name="TextBox 3">
            <a:extLst>
              <a:ext uri="{FF2B5EF4-FFF2-40B4-BE49-F238E27FC236}">
                <a16:creationId xmlns:a16="http://schemas.microsoft.com/office/drawing/2014/main" id="{FF58635F-F741-F43E-6741-4FE4BD827F38}"/>
              </a:ext>
            </a:extLst>
          </p:cNvPr>
          <p:cNvSpPr txBox="1"/>
          <p:nvPr/>
        </p:nvSpPr>
        <p:spPr>
          <a:xfrm>
            <a:off x="749765" y="2228354"/>
            <a:ext cx="4691064" cy="389576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Help navigate a new environment</a:t>
            </a:r>
          </a:p>
          <a:p>
            <a:pPr marL="285750" indent="-228600">
              <a:lnSpc>
                <a:spcPct val="90000"/>
              </a:lnSpc>
              <a:spcAft>
                <a:spcPts val="6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Encourage involvement in activities and organizations </a:t>
            </a:r>
          </a:p>
          <a:p>
            <a:pPr marL="285750" indent="-228600">
              <a:lnSpc>
                <a:spcPct val="90000"/>
              </a:lnSpc>
              <a:spcAft>
                <a:spcPts val="6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Promote civic engagement </a:t>
            </a:r>
          </a:p>
          <a:p>
            <a:pPr marL="285750" indent="-228600">
              <a:lnSpc>
                <a:spcPct val="90000"/>
              </a:lnSpc>
              <a:spcAft>
                <a:spcPts val="6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Empower and encourage holistic well-being</a:t>
            </a:r>
          </a:p>
          <a:p>
            <a:pPr marL="285750" indent="-228600">
              <a:lnSpc>
                <a:spcPct val="90000"/>
              </a:lnSpc>
              <a:spcAft>
                <a:spcPts val="600"/>
              </a:spcAft>
              <a:buFont typeface="Arial" panose="020B0604020202020204" pitchFamily="34" charset="0"/>
              <a:buChar char="•"/>
            </a:pPr>
            <a:r>
              <a:rPr lang="en-US" sz="2400" b="1" dirty="0">
                <a:latin typeface="Roboto" panose="02000000000000000000" pitchFamily="2" charset="0"/>
                <a:ea typeface="Roboto" panose="02000000000000000000" pitchFamily="2" charset="0"/>
              </a:rPr>
              <a:t>Connect you to options to address challenges</a:t>
            </a:r>
          </a:p>
        </p:txBody>
      </p:sp>
      <p:sp>
        <p:nvSpPr>
          <p:cNvPr id="18" name="TextBox 17">
            <a:extLst>
              <a:ext uri="{FF2B5EF4-FFF2-40B4-BE49-F238E27FC236}">
                <a16:creationId xmlns:a16="http://schemas.microsoft.com/office/drawing/2014/main" id="{4111405E-B6D3-2D2E-B165-BAC64CD189DD}"/>
              </a:ext>
            </a:extLst>
          </p:cNvPr>
          <p:cNvSpPr txBox="1"/>
          <p:nvPr/>
        </p:nvSpPr>
        <p:spPr>
          <a:xfrm>
            <a:off x="95692" y="525106"/>
            <a:ext cx="7484445" cy="1015663"/>
          </a:xfrm>
          <a:prstGeom prst="rect">
            <a:avLst/>
          </a:prstGeom>
          <a:noFill/>
        </p:spPr>
        <p:txBody>
          <a:bodyPr wrap="square" rtlCol="0">
            <a:spAutoFit/>
          </a:bodyPr>
          <a:lstStyle/>
          <a:p>
            <a:pPr algn="ctr"/>
            <a:r>
              <a:rPr lang="en-US" sz="6000" b="1" dirty="0">
                <a:latin typeface="Antonio" panose="02000303000000000000" pitchFamily="2" charset="0"/>
              </a:rPr>
              <a:t>STUDENT LIFE AT IOWA</a:t>
            </a:r>
          </a:p>
        </p:txBody>
      </p:sp>
      <p:pic>
        <p:nvPicPr>
          <p:cNvPr id="6" name="Picture 5" descr="A person standing in a field&#10;&#10;AI-generated content may be incorrect.">
            <a:extLst>
              <a:ext uri="{FF2B5EF4-FFF2-40B4-BE49-F238E27FC236}">
                <a16:creationId xmlns:a16="http://schemas.microsoft.com/office/drawing/2014/main" id="{54CCD2D7-B1CF-6553-95F4-EE8AE3735AB3}"/>
              </a:ext>
            </a:extLst>
          </p:cNvPr>
          <p:cNvPicPr>
            <a:picLocks noChangeAspect="1"/>
          </p:cNvPicPr>
          <p:nvPr/>
        </p:nvPicPr>
        <p:blipFill>
          <a:blip r:embed="rId4"/>
          <a:stretch>
            <a:fillRect/>
          </a:stretch>
        </p:blipFill>
        <p:spPr>
          <a:xfrm>
            <a:off x="5851185" y="2420470"/>
            <a:ext cx="5591050" cy="2508228"/>
          </a:xfrm>
          <a:prstGeom prst="rect">
            <a:avLst/>
          </a:prstGeom>
        </p:spPr>
      </p:pic>
    </p:spTree>
    <p:extLst>
      <p:ext uri="{BB962C8B-B14F-4D97-AF65-F5344CB8AC3E}">
        <p14:creationId xmlns:p14="http://schemas.microsoft.com/office/powerpoint/2010/main" val="281210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le Kinnick Collection now online | Iowa Now">
            <a:extLst>
              <a:ext uri="{FF2B5EF4-FFF2-40B4-BE49-F238E27FC236}">
                <a16:creationId xmlns:a16="http://schemas.microsoft.com/office/drawing/2014/main" id="{EAF6F3C5-4D53-1BFF-54CC-4354462DB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91" r="-1" b="35655"/>
          <a:stretch/>
        </p:blipFill>
        <p:spPr bwMode="auto">
          <a:xfrm>
            <a:off x="4100424" y="0"/>
            <a:ext cx="8091576"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E0341BB-08DC-C468-9316-A3AAD5F36F50}"/>
              </a:ext>
            </a:extLst>
          </p:cNvPr>
          <p:cNvSpPr>
            <a:spLocks noGrp="1"/>
          </p:cNvSpPr>
          <p:nvPr>
            <p:ph idx="1"/>
          </p:nvPr>
        </p:nvSpPr>
        <p:spPr>
          <a:xfrm>
            <a:off x="153883" y="1574080"/>
            <a:ext cx="3946542" cy="4252561"/>
          </a:xfrm>
        </p:spPr>
        <p:txBody>
          <a:bodyPr vert="horz" lIns="91440" tIns="45720" rIns="91440" bIns="45720" rtlCol="0" anchor="t">
            <a:noAutofit/>
          </a:bodyPr>
          <a:lstStyle/>
          <a:p>
            <a:pPr marL="0" indent="0">
              <a:lnSpc>
                <a:spcPct val="90000"/>
              </a:lnSpc>
              <a:buNone/>
            </a:pPr>
            <a:r>
              <a:rPr lang="en-US" sz="2400" dirty="0">
                <a:effectLst/>
                <a:latin typeface="Roboto" panose="02000000000000000000" pitchFamily="2" charset="0"/>
                <a:ea typeface="Roboto" panose="02000000000000000000" pitchFamily="2" charset="0"/>
                <a:cs typeface="Times New Roman" panose="02020603050405020304" pitchFamily="18" charset="0"/>
              </a:rPr>
              <a:t>“It is my belief that the </a:t>
            </a:r>
            <a:r>
              <a:rPr lang="en-US" sz="2400" b="1" dirty="0">
                <a:effectLst/>
                <a:latin typeface="Roboto" panose="02000000000000000000" pitchFamily="2" charset="0"/>
                <a:ea typeface="Roboto" panose="02000000000000000000" pitchFamily="2" charset="0"/>
                <a:cs typeface="Times New Roman" panose="02020603050405020304" pitchFamily="18" charset="0"/>
              </a:rPr>
              <a:t>essential thing to be </a:t>
            </a:r>
            <a:r>
              <a:rPr lang="en-US" sz="2400" dirty="0">
                <a:effectLst/>
                <a:latin typeface="Roboto" panose="02000000000000000000" pitchFamily="2" charset="0"/>
                <a:ea typeface="Roboto" panose="02000000000000000000" pitchFamily="2" charset="0"/>
                <a:cs typeface="Times New Roman" panose="02020603050405020304" pitchFamily="18" charset="0"/>
              </a:rPr>
              <a:t>gained from a college education is to learn to think, to think for yourself; to develop an active, alert, inquiring mind...In reality you have to educate yourself. College only presents the opportunity.”</a:t>
            </a:r>
            <a:r>
              <a:rPr lang="en-US" sz="2400" dirty="0">
                <a:effectLst/>
                <a:latin typeface="Roboto" panose="02000000000000000000" pitchFamily="2" charset="0"/>
                <a:ea typeface="Roboto" panose="02000000000000000000" pitchFamily="2" charset="0"/>
              </a:rPr>
              <a:t> </a:t>
            </a:r>
            <a:endParaRPr lang="en-US" sz="2400" dirty="0">
              <a:latin typeface="Roboto" panose="02000000000000000000" pitchFamily="2" charset="0"/>
              <a:ea typeface="Roboto" panose="02000000000000000000" pitchFamily="2" charset="0"/>
              <a:cs typeface="+mn-cs"/>
            </a:endParaRPr>
          </a:p>
        </p:txBody>
      </p:sp>
      <p:sp>
        <p:nvSpPr>
          <p:cNvPr id="7" name="TextBox 6">
            <a:extLst>
              <a:ext uri="{FF2B5EF4-FFF2-40B4-BE49-F238E27FC236}">
                <a16:creationId xmlns:a16="http://schemas.microsoft.com/office/drawing/2014/main" id="{C48C4C7C-BFFF-F761-29B2-F043DAE26E29}"/>
              </a:ext>
            </a:extLst>
          </p:cNvPr>
          <p:cNvSpPr txBox="1"/>
          <p:nvPr/>
        </p:nvSpPr>
        <p:spPr>
          <a:xfrm>
            <a:off x="2360109" y="5053087"/>
            <a:ext cx="3103188" cy="461665"/>
          </a:xfrm>
          <a:prstGeom prst="rect">
            <a:avLst/>
          </a:prstGeom>
          <a:noFill/>
        </p:spPr>
        <p:txBody>
          <a:bodyPr wrap="square" rtlCol="0">
            <a:spAutoFit/>
          </a:bodyPr>
          <a:lstStyle/>
          <a:p>
            <a:r>
              <a:rPr lang="en-US" sz="2400" dirty="0">
                <a:latin typeface="Antonio" panose="02000303000000000000" pitchFamily="2" charset="0"/>
                <a:ea typeface="Roboto" panose="02000000000000000000" pitchFamily="2" charset="0"/>
              </a:rPr>
              <a:t>-NILE KINNICK</a:t>
            </a:r>
          </a:p>
        </p:txBody>
      </p:sp>
    </p:spTree>
    <p:extLst>
      <p:ext uri="{BB962C8B-B14F-4D97-AF65-F5344CB8AC3E}">
        <p14:creationId xmlns:p14="http://schemas.microsoft.com/office/powerpoint/2010/main" val="273899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7308-3A4A-240D-8C63-3CC8B0ACF1CE}"/>
              </a:ext>
            </a:extLst>
          </p:cNvPr>
          <p:cNvSpPr>
            <a:spLocks noGrp="1"/>
          </p:cNvSpPr>
          <p:nvPr>
            <p:ph type="title"/>
          </p:nvPr>
        </p:nvSpPr>
        <p:spPr/>
        <p:txBody>
          <a:bodyPr/>
          <a:lstStyle/>
          <a:p>
            <a:r>
              <a:rPr lang="en-US" dirty="0">
                <a:latin typeface="Antonio" panose="02000303000000000000" pitchFamily="2" charset="0"/>
              </a:rPr>
              <a:t>47 THINGS YOU SHOULD</a:t>
            </a:r>
            <a:br>
              <a:rPr lang="en-US" dirty="0">
                <a:latin typeface="Antonio" panose="02000303000000000000" pitchFamily="2" charset="0"/>
              </a:rPr>
            </a:br>
            <a:r>
              <a:rPr lang="en-US" dirty="0">
                <a:latin typeface="Antonio" panose="02000303000000000000" pitchFamily="2" charset="0"/>
              </a:rPr>
              <a:t>DO AT IOWA </a:t>
            </a:r>
          </a:p>
        </p:txBody>
      </p:sp>
      <p:sp>
        <p:nvSpPr>
          <p:cNvPr id="3" name="Content Placeholder 2">
            <a:extLst>
              <a:ext uri="{FF2B5EF4-FFF2-40B4-BE49-F238E27FC236}">
                <a16:creationId xmlns:a16="http://schemas.microsoft.com/office/drawing/2014/main" id="{4D8DAC5F-2A2C-40AB-6028-F67BB06247A4}"/>
              </a:ext>
            </a:extLst>
          </p:cNvPr>
          <p:cNvSpPr>
            <a:spLocks noGrp="1"/>
          </p:cNvSpPr>
          <p:nvPr>
            <p:ph idx="1"/>
          </p:nvPr>
        </p:nvSpPr>
        <p:spPr>
          <a:xfrm>
            <a:off x="952500" y="2050741"/>
            <a:ext cx="4353147" cy="3967287"/>
          </a:xfrm>
        </p:spPr>
        <p:txBody>
          <a:bodyPr>
            <a:normAutofit fontScale="92500" lnSpcReduction="10000"/>
          </a:bodyPr>
          <a:lstStyle/>
          <a:p>
            <a:r>
              <a:rPr lang="en-US" dirty="0"/>
              <a:t>Iowa encourages all students to participate in activities, undergraduate research, or join a student organization</a:t>
            </a:r>
          </a:p>
          <a:p>
            <a:r>
              <a:rPr lang="en-US" dirty="0"/>
              <a:t>Thousands of events and experiences exist </a:t>
            </a:r>
            <a:r>
              <a:rPr lang="en-US"/>
              <a:t>at Iowa - </a:t>
            </a:r>
            <a:r>
              <a:rPr lang="en-US" dirty="0"/>
              <a:t>this list includes campus traditions and things you don’t want to miss </a:t>
            </a:r>
          </a:p>
        </p:txBody>
      </p:sp>
      <p:pic>
        <p:nvPicPr>
          <p:cNvPr id="6" name="Picture 5" descr="A poster with text and images">
            <a:extLst>
              <a:ext uri="{FF2B5EF4-FFF2-40B4-BE49-F238E27FC236}">
                <a16:creationId xmlns:a16="http://schemas.microsoft.com/office/drawing/2014/main" id="{540CE772-57D4-5E78-1E3C-5F3F6F7CB66A}"/>
              </a:ext>
            </a:extLst>
          </p:cNvPr>
          <p:cNvPicPr>
            <a:picLocks noChangeAspect="1"/>
          </p:cNvPicPr>
          <p:nvPr/>
        </p:nvPicPr>
        <p:blipFill>
          <a:blip r:embed="rId3"/>
          <a:stretch>
            <a:fillRect/>
          </a:stretch>
        </p:blipFill>
        <p:spPr>
          <a:xfrm>
            <a:off x="6886355" y="389509"/>
            <a:ext cx="4127500" cy="5508078"/>
          </a:xfrm>
          <a:prstGeom prst="rect">
            <a:avLst/>
          </a:prstGeom>
        </p:spPr>
      </p:pic>
    </p:spTree>
    <p:extLst>
      <p:ext uri="{BB962C8B-B14F-4D97-AF65-F5344CB8AC3E}">
        <p14:creationId xmlns:p14="http://schemas.microsoft.com/office/powerpoint/2010/main" val="414429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2162-6DC0-BC9D-A559-524BE410F3E8}"/>
              </a:ext>
            </a:extLst>
          </p:cNvPr>
          <p:cNvSpPr>
            <a:spLocks noGrp="1"/>
          </p:cNvSpPr>
          <p:nvPr>
            <p:ph type="title"/>
          </p:nvPr>
        </p:nvSpPr>
        <p:spPr/>
        <p:txBody>
          <a:bodyPr/>
          <a:lstStyle/>
          <a:p>
            <a:r>
              <a:rPr lang="en-US" dirty="0">
                <a:latin typeface="Antonio" panose="02000303000000000000" pitchFamily="2" charset="0"/>
              </a:rPr>
              <a:t>ASK FOR HELP – WE ARE HERE FOR YOU! </a:t>
            </a:r>
          </a:p>
        </p:txBody>
      </p:sp>
      <p:sp>
        <p:nvSpPr>
          <p:cNvPr id="3" name="Content Placeholder 2">
            <a:extLst>
              <a:ext uri="{FF2B5EF4-FFF2-40B4-BE49-F238E27FC236}">
                <a16:creationId xmlns:a16="http://schemas.microsoft.com/office/drawing/2014/main" id="{8EDF0DBC-B11F-F755-ED7F-586DD202C9C0}"/>
              </a:ext>
            </a:extLst>
          </p:cNvPr>
          <p:cNvSpPr>
            <a:spLocks noGrp="1"/>
          </p:cNvSpPr>
          <p:nvPr>
            <p:ph idx="1"/>
          </p:nvPr>
        </p:nvSpPr>
        <p:spPr>
          <a:xfrm>
            <a:off x="838199" y="1726154"/>
            <a:ext cx="5257800" cy="4388698"/>
          </a:xfrm>
        </p:spPr>
        <p:txBody>
          <a:bodyPr>
            <a:noAutofit/>
          </a:bodyPr>
          <a:lstStyle/>
          <a:p>
            <a:pPr marL="0" indent="0">
              <a:spcBef>
                <a:spcPts val="0"/>
              </a:spcBef>
              <a:buNone/>
            </a:pPr>
            <a:endParaRPr lang="en-US" sz="2200" dirty="0">
              <a:cs typeface="Times New Roman" panose="02020603050405020304" pitchFamily="18" charset="0"/>
            </a:endParaRPr>
          </a:p>
          <a:p>
            <a:pPr marL="342900" indent="-342900">
              <a:spcBef>
                <a:spcPts val="0"/>
              </a:spcBef>
              <a:buFont typeface="Symbol" pitchFamily="2" charset="2"/>
              <a:buChar char=""/>
            </a:pPr>
            <a:r>
              <a:rPr lang="en-US" sz="2200" dirty="0">
                <a:cs typeface="Times New Roman" panose="02020603050405020304" pitchFamily="18" charset="0"/>
              </a:rPr>
              <a:t>Iowa is committed to well-being in all aspects of campus culture</a:t>
            </a:r>
          </a:p>
          <a:p>
            <a:pPr marL="342900" indent="-342900">
              <a:spcBef>
                <a:spcPts val="0"/>
              </a:spcBef>
              <a:buFont typeface="Symbol" pitchFamily="2" charset="2"/>
              <a:buChar char=""/>
            </a:pPr>
            <a:endParaRPr lang="en-US" sz="2200" dirty="0">
              <a:cs typeface="Times New Roman" panose="02020603050405020304" pitchFamily="18" charset="0"/>
            </a:endParaRPr>
          </a:p>
          <a:p>
            <a:pPr marL="342900" indent="-342900">
              <a:spcBef>
                <a:spcPts val="0"/>
              </a:spcBef>
              <a:buFont typeface="Symbol" pitchFamily="2" charset="2"/>
              <a:buChar char=""/>
            </a:pPr>
            <a:r>
              <a:rPr lang="en-US" sz="2200" dirty="0">
                <a:cs typeface="Times New Roman" panose="02020603050405020304" pitchFamily="18" charset="0"/>
              </a:rPr>
              <a:t>A variety of supports and resources are available to help students thrive</a:t>
            </a:r>
          </a:p>
          <a:p>
            <a:pPr marL="0" indent="0">
              <a:spcBef>
                <a:spcPts val="0"/>
              </a:spcBef>
              <a:buNone/>
            </a:pPr>
            <a:endParaRPr lang="en-US" sz="2200" dirty="0">
              <a:cs typeface="Times New Roman" panose="02020603050405020304" pitchFamily="18" charset="0"/>
            </a:endParaRPr>
          </a:p>
          <a:p>
            <a:pPr marL="342900" indent="-342900">
              <a:spcBef>
                <a:spcPts val="0"/>
              </a:spcBef>
              <a:buFont typeface="Symbol" pitchFamily="2" charset="2"/>
              <a:buChar char=""/>
            </a:pPr>
            <a:r>
              <a:rPr lang="en-US" sz="2200" dirty="0">
                <a:effectLst/>
                <a:latin typeface="Roboto" panose="02000000000000000000" pitchFamily="2" charset="0"/>
                <a:ea typeface="Roboto" panose="02000000000000000000" pitchFamily="2" charset="0"/>
                <a:cs typeface="Times New Roman" panose="02020603050405020304" pitchFamily="18" charset="0"/>
              </a:rPr>
              <a:t>Connect with faculty and staff </a:t>
            </a:r>
          </a:p>
          <a:p>
            <a:pPr marL="0" indent="0">
              <a:spcBef>
                <a:spcPts val="0"/>
              </a:spcBef>
              <a:buNone/>
            </a:pPr>
            <a:endParaRPr lang="en-US" sz="2200" dirty="0">
              <a:effectLst/>
              <a:latin typeface="Roboto" panose="02000000000000000000" pitchFamily="2" charset="0"/>
              <a:ea typeface="Roboto" panose="02000000000000000000" pitchFamily="2" charset="0"/>
              <a:cs typeface="Times New Roman" panose="02020603050405020304" pitchFamily="18" charset="0"/>
            </a:endParaRPr>
          </a:p>
          <a:p>
            <a:pPr marL="342900" indent="-342900">
              <a:spcBef>
                <a:spcPts val="0"/>
              </a:spcBef>
              <a:buFont typeface="Symbol" pitchFamily="2" charset="2"/>
              <a:buChar char=""/>
            </a:pPr>
            <a:r>
              <a:rPr lang="en-US" sz="2200" dirty="0">
                <a:cs typeface="Times New Roman" panose="02020603050405020304" pitchFamily="18" charset="0"/>
              </a:rPr>
              <a:t>Reach out when you have a question or need assistance</a:t>
            </a:r>
          </a:p>
          <a:p>
            <a:pPr marL="0" indent="0">
              <a:spcBef>
                <a:spcPts val="0"/>
              </a:spcBef>
              <a:buNone/>
            </a:pPr>
            <a:endParaRPr lang="en-US" sz="2200" dirty="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2200" dirty="0">
              <a:effectLst/>
              <a:latin typeface="Roboto" panose="02000000000000000000" pitchFamily="2" charset="0"/>
              <a:ea typeface="Roboto" panose="02000000000000000000" pitchFamily="2" charset="0"/>
              <a:cs typeface="Times New Roman" panose="02020603050405020304" pitchFamily="18" charset="0"/>
            </a:endParaRPr>
          </a:p>
        </p:txBody>
      </p:sp>
      <p:pic>
        <p:nvPicPr>
          <p:cNvPr id="7" name="Picture 6" descr="A yellow hand with a black background&#10;&#10;AI-generated content may be incorrect.">
            <a:extLst>
              <a:ext uri="{FF2B5EF4-FFF2-40B4-BE49-F238E27FC236}">
                <a16:creationId xmlns:a16="http://schemas.microsoft.com/office/drawing/2014/main" id="{8FF2DAB6-558E-0434-18E1-A35AED00EA61}"/>
              </a:ext>
            </a:extLst>
          </p:cNvPr>
          <p:cNvPicPr>
            <a:picLocks noChangeAspect="1"/>
          </p:cNvPicPr>
          <p:nvPr/>
        </p:nvPicPr>
        <p:blipFill>
          <a:blip r:embed="rId3"/>
          <a:stretch>
            <a:fillRect/>
          </a:stretch>
        </p:blipFill>
        <p:spPr>
          <a:xfrm>
            <a:off x="6573982" y="1250372"/>
            <a:ext cx="4357255" cy="4357255"/>
          </a:xfrm>
          <a:prstGeom prst="rect">
            <a:avLst/>
          </a:prstGeom>
        </p:spPr>
      </p:pic>
    </p:spTree>
    <p:extLst>
      <p:ext uri="{BB962C8B-B14F-4D97-AF65-F5344CB8AC3E}">
        <p14:creationId xmlns:p14="http://schemas.microsoft.com/office/powerpoint/2010/main" val="117044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miling at camera&#10;&#10;AI-generated content may be incorrect.">
            <a:extLst>
              <a:ext uri="{FF2B5EF4-FFF2-40B4-BE49-F238E27FC236}">
                <a16:creationId xmlns:a16="http://schemas.microsoft.com/office/drawing/2014/main" id="{31AFC954-B8FA-E12E-547C-7066A8A472E1}"/>
              </a:ext>
            </a:extLst>
          </p:cNvPr>
          <p:cNvPicPr>
            <a:picLocks noChangeAspect="1"/>
          </p:cNvPicPr>
          <p:nvPr/>
        </p:nvPicPr>
        <p:blipFill>
          <a:blip r:embed="rId3"/>
          <a:stretch>
            <a:fillRect/>
          </a:stretch>
        </p:blipFill>
        <p:spPr>
          <a:xfrm>
            <a:off x="5382228" y="0"/>
            <a:ext cx="6844606" cy="6858000"/>
          </a:xfrm>
          <a:prstGeom prst="rect">
            <a:avLst/>
          </a:prstGeom>
        </p:spPr>
      </p:pic>
      <p:pic>
        <p:nvPicPr>
          <p:cNvPr id="6" name="Picture 5">
            <a:extLst>
              <a:ext uri="{FF2B5EF4-FFF2-40B4-BE49-F238E27FC236}">
                <a16:creationId xmlns:a16="http://schemas.microsoft.com/office/drawing/2014/main" id="{EA112DEB-1BD8-7F43-A9D7-51741FC77AF4}"/>
              </a:ext>
            </a:extLst>
          </p:cNvPr>
          <p:cNvPicPr>
            <a:picLocks noChangeAspect="1"/>
          </p:cNvPicPr>
          <p:nvPr/>
        </p:nvPicPr>
        <p:blipFill rotWithShape="1">
          <a:blip r:embed="rId4"/>
          <a:srcRect l="11995" t="11744" b="22531"/>
          <a:stretch/>
        </p:blipFill>
        <p:spPr>
          <a:xfrm>
            <a:off x="0" y="0"/>
            <a:ext cx="5382228" cy="6858000"/>
          </a:xfrm>
          <a:prstGeom prst="rect">
            <a:avLst/>
          </a:prstGeom>
        </p:spPr>
      </p:pic>
      <p:sp>
        <p:nvSpPr>
          <p:cNvPr id="7" name="Rectangle 7">
            <a:extLst>
              <a:ext uri="{FF2B5EF4-FFF2-40B4-BE49-F238E27FC236}">
                <a16:creationId xmlns:a16="http://schemas.microsoft.com/office/drawing/2014/main" id="{B4F5B05A-7F25-DE48-94EE-D18EF90FF323}"/>
              </a:ext>
            </a:extLst>
          </p:cNvPr>
          <p:cNvSpPr/>
          <p:nvPr/>
        </p:nvSpPr>
        <p:spPr>
          <a:xfrm>
            <a:off x="159624" y="302166"/>
            <a:ext cx="4945776" cy="6391622"/>
          </a:xfrm>
          <a:custGeom>
            <a:avLst/>
            <a:gdLst>
              <a:gd name="connsiteX0" fmla="*/ 0 w 2859581"/>
              <a:gd name="connsiteY0" fmla="*/ 0 h 3323987"/>
              <a:gd name="connsiteX1" fmla="*/ 2859581 w 2859581"/>
              <a:gd name="connsiteY1" fmla="*/ 0 h 3323987"/>
              <a:gd name="connsiteX2" fmla="*/ 2859581 w 2859581"/>
              <a:gd name="connsiteY2" fmla="*/ 3323987 h 3323987"/>
              <a:gd name="connsiteX3" fmla="*/ 0 w 2859581"/>
              <a:gd name="connsiteY3" fmla="*/ 3323987 h 3323987"/>
              <a:gd name="connsiteX4" fmla="*/ 0 w 2859581"/>
              <a:gd name="connsiteY4" fmla="*/ 0 h 3323987"/>
              <a:gd name="connsiteX0" fmla="*/ 0 w 3034510"/>
              <a:gd name="connsiteY0" fmla="*/ 119269 h 3323987"/>
              <a:gd name="connsiteX1" fmla="*/ 3034510 w 3034510"/>
              <a:gd name="connsiteY1" fmla="*/ 0 h 3323987"/>
              <a:gd name="connsiteX2" fmla="*/ 3034510 w 3034510"/>
              <a:gd name="connsiteY2" fmla="*/ 3323987 h 3323987"/>
              <a:gd name="connsiteX3" fmla="*/ 174929 w 3034510"/>
              <a:gd name="connsiteY3" fmla="*/ 3323987 h 3323987"/>
              <a:gd name="connsiteX4" fmla="*/ 0 w 3034510"/>
              <a:gd name="connsiteY4" fmla="*/ 119269 h 3323987"/>
              <a:gd name="connsiteX0" fmla="*/ 0 w 3034510"/>
              <a:gd name="connsiteY0" fmla="*/ 119269 h 4007800"/>
              <a:gd name="connsiteX1" fmla="*/ 3034510 w 3034510"/>
              <a:gd name="connsiteY1" fmla="*/ 0 h 4007800"/>
              <a:gd name="connsiteX2" fmla="*/ 3034510 w 3034510"/>
              <a:gd name="connsiteY2" fmla="*/ 3323987 h 4007800"/>
              <a:gd name="connsiteX3" fmla="*/ 906449 w 3034510"/>
              <a:gd name="connsiteY3" fmla="*/ 4007800 h 4007800"/>
              <a:gd name="connsiteX4" fmla="*/ 0 w 3034510"/>
              <a:gd name="connsiteY4" fmla="*/ 119269 h 4007800"/>
              <a:gd name="connsiteX0" fmla="*/ 0 w 3034510"/>
              <a:gd name="connsiteY0" fmla="*/ 119269 h 4007800"/>
              <a:gd name="connsiteX1" fmla="*/ 3034510 w 3034510"/>
              <a:gd name="connsiteY1" fmla="*/ 0 h 4007800"/>
              <a:gd name="connsiteX2" fmla="*/ 3034510 w 3034510"/>
              <a:gd name="connsiteY2" fmla="*/ 3968043 h 4007800"/>
              <a:gd name="connsiteX3" fmla="*/ 906449 w 3034510"/>
              <a:gd name="connsiteY3" fmla="*/ 4007800 h 4007800"/>
              <a:gd name="connsiteX4" fmla="*/ 0 w 3034510"/>
              <a:gd name="connsiteY4" fmla="*/ 119269 h 400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510" h="4007800">
                <a:moveTo>
                  <a:pt x="0" y="119269"/>
                </a:moveTo>
                <a:lnTo>
                  <a:pt x="3034510" y="0"/>
                </a:lnTo>
                <a:lnTo>
                  <a:pt x="3034510" y="3968043"/>
                </a:lnTo>
                <a:lnTo>
                  <a:pt x="906449" y="4007800"/>
                </a:lnTo>
                <a:lnTo>
                  <a:pt x="0" y="119269"/>
                </a:lnTo>
                <a:close/>
              </a:path>
            </a:pathLst>
          </a:custGeom>
        </p:spPr>
        <p:txBody>
          <a:bodyPr wrap="square">
            <a:spAutoFit/>
          </a:bodyPr>
          <a:lstStyle/>
          <a:p>
            <a:endParaRPr lang="en-US" sz="1867" dirty="0">
              <a:latin typeface="Roboto" panose="02000000000000000000" pitchFamily="2" charset="0"/>
              <a:ea typeface="Roboto" panose="02000000000000000000" pitchFamily="2" charset="0"/>
              <a:cs typeface="Roboto" panose="02000000000000000000" pitchFamily="2" charset="0"/>
            </a:endParaRPr>
          </a:p>
          <a:p>
            <a:r>
              <a:rPr lang="en-US" sz="3200" b="1" dirty="0">
                <a:latin typeface="Antonio" panose="02000303000000000000" pitchFamily="2" charset="0"/>
                <a:ea typeface="Roboto" panose="02000000000000000000" pitchFamily="2" charset="0"/>
                <a:cs typeface="Roboto" panose="02000000000000000000" pitchFamily="2" charset="0"/>
              </a:rPr>
              <a:t>MALIKA KARIMI </a:t>
            </a:r>
          </a:p>
          <a:p>
            <a:pPr marL="342900" indent="-342900">
              <a:buFont typeface="Arial" panose="020B0604020202020204" pitchFamily="34" charset="0"/>
              <a:buChar char="•"/>
            </a:pPr>
            <a:r>
              <a:rPr lang="en-US" sz="2000" i="1" dirty="0">
                <a:latin typeface="Roboto" panose="02000000000000000000" pitchFamily="2" charset="0"/>
                <a:ea typeface="Roboto" panose="02000000000000000000" pitchFamily="2" charset="0"/>
                <a:cs typeface="Roboto" panose="02000000000000000000" pitchFamily="2" charset="0"/>
              </a:rPr>
              <a:t>Human Physiology</a:t>
            </a:r>
          </a:p>
          <a:p>
            <a:pPr marL="342900" indent="-342900">
              <a:buFont typeface="Arial" panose="020B0604020202020204" pitchFamily="34" charset="0"/>
              <a:buChar char="•"/>
            </a:pPr>
            <a:r>
              <a:rPr lang="en-US" sz="2000" i="1" dirty="0">
                <a:latin typeface="Roboto" panose="02000000000000000000" pitchFamily="2" charset="0"/>
                <a:ea typeface="Roboto" panose="02000000000000000000" pitchFamily="2" charset="0"/>
                <a:cs typeface="Roboto" panose="02000000000000000000" pitchFamily="2" charset="0"/>
              </a:rPr>
              <a:t>Iowa City, Iowa</a:t>
            </a:r>
          </a:p>
          <a:p>
            <a:endParaRPr lang="en-US" sz="24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University Honors Program</a:t>
            </a: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President, DeGowin Blood Center Student Organization</a:t>
            </a: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Recipient, Hancher-Finkbine Medallion</a:t>
            </a: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Phi Beta Kappa</a:t>
            </a:r>
          </a:p>
          <a:p>
            <a:pPr marL="342900" indent="-342900">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endParaRPr>
          </a:p>
          <a:p>
            <a:pPr algn="l"/>
            <a:r>
              <a:rPr lang="en-US" sz="1800" b="1" i="1" u="none" strike="noStrike" baseline="0" dirty="0">
                <a:latin typeface="RobotoCondensed-Regular"/>
              </a:rPr>
              <a:t>“It is important to first recognize your values and what you desire out of your undergraduate degree. If you engage in opportunities you find most enjoyable and fulfilling, you will be proud of what you accomplished by graduation day.”</a:t>
            </a:r>
            <a:endParaRPr lang="en-US" sz="2400" b="1" i="1"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endParaRPr lang="en-US" sz="1867"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6F26E5DF-6B7A-1213-6CFF-F2A929EAEB4D}"/>
              </a:ext>
            </a:extLst>
          </p:cNvPr>
          <p:cNvSpPr txBox="1"/>
          <p:nvPr/>
        </p:nvSpPr>
        <p:spPr>
          <a:xfrm>
            <a:off x="-5784112" y="-2395869"/>
            <a:ext cx="184731" cy="461665"/>
          </a:xfrm>
          <a:prstGeom prst="rect">
            <a:avLst/>
          </a:prstGeom>
          <a:noFill/>
        </p:spPr>
        <p:txBody>
          <a:bodyPr wrap="none" rtlCol="0">
            <a:spAutoFit/>
          </a:bodyPr>
          <a:lstStyle/>
          <a:p>
            <a:endParaRPr lang="en-US" sz="2400" dirty="0"/>
          </a:p>
        </p:txBody>
      </p:sp>
      <p:pic>
        <p:nvPicPr>
          <p:cNvPr id="13" name="Picture 12" descr="University of Iowa Logo in tab">
            <a:extLst>
              <a:ext uri="{FF2B5EF4-FFF2-40B4-BE49-F238E27FC236}">
                <a16:creationId xmlns:a16="http://schemas.microsoft.com/office/drawing/2014/main" id="{EF2D64A1-B6D2-38A8-24D1-D3D9A4F3C4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19944" y="6124114"/>
            <a:ext cx="1545021" cy="733885"/>
          </a:xfrm>
          <a:prstGeom prst="rect">
            <a:avLst/>
          </a:prstGeom>
        </p:spPr>
      </p:pic>
    </p:spTree>
    <p:extLst>
      <p:ext uri="{BB962C8B-B14F-4D97-AF65-F5344CB8AC3E}">
        <p14:creationId xmlns:p14="http://schemas.microsoft.com/office/powerpoint/2010/main" val="1390320235"/>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smiling at camera">
            <a:extLst>
              <a:ext uri="{FF2B5EF4-FFF2-40B4-BE49-F238E27FC236}">
                <a16:creationId xmlns:a16="http://schemas.microsoft.com/office/drawing/2014/main" id="{018D50EF-A343-4D8A-0335-6E3B4DCCF08D}"/>
              </a:ext>
            </a:extLst>
          </p:cNvPr>
          <p:cNvPicPr>
            <a:picLocks noChangeAspect="1"/>
          </p:cNvPicPr>
          <p:nvPr/>
        </p:nvPicPr>
        <p:blipFill>
          <a:blip r:embed="rId3"/>
          <a:stretch>
            <a:fillRect/>
          </a:stretch>
        </p:blipFill>
        <p:spPr>
          <a:xfrm>
            <a:off x="5943600" y="0"/>
            <a:ext cx="6512343" cy="6858000"/>
          </a:xfrm>
          <a:prstGeom prst="rect">
            <a:avLst/>
          </a:prstGeom>
        </p:spPr>
      </p:pic>
      <p:pic>
        <p:nvPicPr>
          <p:cNvPr id="6" name="Picture 5">
            <a:extLst>
              <a:ext uri="{FF2B5EF4-FFF2-40B4-BE49-F238E27FC236}">
                <a16:creationId xmlns:a16="http://schemas.microsoft.com/office/drawing/2014/main" id="{EA112DEB-1BD8-7F43-A9D7-51741FC77AF4}"/>
              </a:ext>
            </a:extLst>
          </p:cNvPr>
          <p:cNvPicPr>
            <a:picLocks noChangeAspect="1"/>
          </p:cNvPicPr>
          <p:nvPr/>
        </p:nvPicPr>
        <p:blipFill rotWithShape="1">
          <a:blip r:embed="rId4"/>
          <a:srcRect l="11995" t="11744" b="22531"/>
          <a:stretch/>
        </p:blipFill>
        <p:spPr>
          <a:xfrm>
            <a:off x="-1" y="-1"/>
            <a:ext cx="5943601" cy="6857999"/>
          </a:xfrm>
          <a:prstGeom prst="rect">
            <a:avLst/>
          </a:prstGeom>
        </p:spPr>
      </p:pic>
      <p:sp>
        <p:nvSpPr>
          <p:cNvPr id="7" name="Rectangle 7">
            <a:extLst>
              <a:ext uri="{FF2B5EF4-FFF2-40B4-BE49-F238E27FC236}">
                <a16:creationId xmlns:a16="http://schemas.microsoft.com/office/drawing/2014/main" id="{B4F5B05A-7F25-DE48-94EE-D18EF90FF323}"/>
              </a:ext>
            </a:extLst>
          </p:cNvPr>
          <p:cNvSpPr/>
          <p:nvPr/>
        </p:nvSpPr>
        <p:spPr>
          <a:xfrm>
            <a:off x="159624" y="302166"/>
            <a:ext cx="5669676" cy="6412076"/>
          </a:xfrm>
          <a:custGeom>
            <a:avLst/>
            <a:gdLst>
              <a:gd name="connsiteX0" fmla="*/ 0 w 2859581"/>
              <a:gd name="connsiteY0" fmla="*/ 0 h 3323987"/>
              <a:gd name="connsiteX1" fmla="*/ 2859581 w 2859581"/>
              <a:gd name="connsiteY1" fmla="*/ 0 h 3323987"/>
              <a:gd name="connsiteX2" fmla="*/ 2859581 w 2859581"/>
              <a:gd name="connsiteY2" fmla="*/ 3323987 h 3323987"/>
              <a:gd name="connsiteX3" fmla="*/ 0 w 2859581"/>
              <a:gd name="connsiteY3" fmla="*/ 3323987 h 3323987"/>
              <a:gd name="connsiteX4" fmla="*/ 0 w 2859581"/>
              <a:gd name="connsiteY4" fmla="*/ 0 h 3323987"/>
              <a:gd name="connsiteX0" fmla="*/ 0 w 3034510"/>
              <a:gd name="connsiteY0" fmla="*/ 119269 h 3323987"/>
              <a:gd name="connsiteX1" fmla="*/ 3034510 w 3034510"/>
              <a:gd name="connsiteY1" fmla="*/ 0 h 3323987"/>
              <a:gd name="connsiteX2" fmla="*/ 3034510 w 3034510"/>
              <a:gd name="connsiteY2" fmla="*/ 3323987 h 3323987"/>
              <a:gd name="connsiteX3" fmla="*/ 174929 w 3034510"/>
              <a:gd name="connsiteY3" fmla="*/ 3323987 h 3323987"/>
              <a:gd name="connsiteX4" fmla="*/ 0 w 3034510"/>
              <a:gd name="connsiteY4" fmla="*/ 119269 h 3323987"/>
              <a:gd name="connsiteX0" fmla="*/ 0 w 3034510"/>
              <a:gd name="connsiteY0" fmla="*/ 119269 h 4007800"/>
              <a:gd name="connsiteX1" fmla="*/ 3034510 w 3034510"/>
              <a:gd name="connsiteY1" fmla="*/ 0 h 4007800"/>
              <a:gd name="connsiteX2" fmla="*/ 3034510 w 3034510"/>
              <a:gd name="connsiteY2" fmla="*/ 3323987 h 4007800"/>
              <a:gd name="connsiteX3" fmla="*/ 906449 w 3034510"/>
              <a:gd name="connsiteY3" fmla="*/ 4007800 h 4007800"/>
              <a:gd name="connsiteX4" fmla="*/ 0 w 3034510"/>
              <a:gd name="connsiteY4" fmla="*/ 119269 h 4007800"/>
              <a:gd name="connsiteX0" fmla="*/ 0 w 3034510"/>
              <a:gd name="connsiteY0" fmla="*/ 119269 h 4007800"/>
              <a:gd name="connsiteX1" fmla="*/ 3034510 w 3034510"/>
              <a:gd name="connsiteY1" fmla="*/ 0 h 4007800"/>
              <a:gd name="connsiteX2" fmla="*/ 3034510 w 3034510"/>
              <a:gd name="connsiteY2" fmla="*/ 3968043 h 4007800"/>
              <a:gd name="connsiteX3" fmla="*/ 906449 w 3034510"/>
              <a:gd name="connsiteY3" fmla="*/ 4007800 h 4007800"/>
              <a:gd name="connsiteX4" fmla="*/ 0 w 3034510"/>
              <a:gd name="connsiteY4" fmla="*/ 119269 h 400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510" h="4007800">
                <a:moveTo>
                  <a:pt x="0" y="119269"/>
                </a:moveTo>
                <a:lnTo>
                  <a:pt x="3034510" y="0"/>
                </a:lnTo>
                <a:lnTo>
                  <a:pt x="3034510" y="3968043"/>
                </a:lnTo>
                <a:lnTo>
                  <a:pt x="906449" y="4007800"/>
                </a:lnTo>
                <a:lnTo>
                  <a:pt x="0" y="119269"/>
                </a:lnTo>
                <a:close/>
              </a:path>
            </a:pathLst>
          </a:custGeom>
        </p:spPr>
        <p:txBody>
          <a:bodyPr wrap="square">
            <a:spAutoFit/>
          </a:bodyPr>
          <a:lstStyle/>
          <a:p>
            <a:endParaRPr lang="en-US" sz="1867" dirty="0">
              <a:latin typeface="Roboto" panose="02000000000000000000" pitchFamily="2" charset="0"/>
              <a:ea typeface="Roboto" panose="02000000000000000000" pitchFamily="2" charset="0"/>
              <a:cs typeface="Roboto" panose="02000000000000000000" pitchFamily="2" charset="0"/>
            </a:endParaRPr>
          </a:p>
          <a:p>
            <a:r>
              <a:rPr lang="en-US" sz="3200" b="1" cap="all" dirty="0">
                <a:latin typeface="Antonio" panose="02000303000000000000" pitchFamily="2" charset="0"/>
                <a:ea typeface="Roboto" panose="02000000000000000000" pitchFamily="2" charset="0"/>
                <a:cs typeface="Roboto" panose="02000000000000000000" pitchFamily="2" charset="0"/>
              </a:rPr>
              <a:t>Alex Tuttle </a:t>
            </a:r>
          </a:p>
          <a:p>
            <a:pPr marL="342900" indent="-342900">
              <a:buFont typeface="Arial" panose="020B0604020202020204" pitchFamily="34" charset="0"/>
              <a:buChar char="•"/>
            </a:pPr>
            <a:r>
              <a:rPr lang="en-US" sz="2000" i="1" dirty="0">
                <a:latin typeface="Roboto" panose="02000000000000000000" pitchFamily="2" charset="0"/>
                <a:ea typeface="Roboto" panose="02000000000000000000" pitchFamily="2" charset="0"/>
                <a:cs typeface="Roboto" panose="02000000000000000000" pitchFamily="2" charset="0"/>
              </a:rPr>
              <a:t>Sports and Recreation Management</a:t>
            </a:r>
          </a:p>
          <a:p>
            <a:pPr marL="342900" indent="-342900">
              <a:buFont typeface="Arial" panose="020B0604020202020204" pitchFamily="34" charset="0"/>
              <a:buChar char="•"/>
            </a:pPr>
            <a:r>
              <a:rPr lang="en-US" sz="2000" i="1" dirty="0">
                <a:latin typeface="Roboto" panose="02000000000000000000" pitchFamily="2" charset="0"/>
                <a:ea typeface="Roboto" panose="02000000000000000000" pitchFamily="2" charset="0"/>
                <a:cs typeface="Roboto" panose="02000000000000000000" pitchFamily="2" charset="0"/>
              </a:rPr>
              <a:t>DeWitt, Iowa</a:t>
            </a:r>
          </a:p>
          <a:p>
            <a:endParaRPr lang="en-US" sz="2000" i="1"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Official of the Year, Intramural Sports</a:t>
            </a: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National Intramural and Recreation Sports Association (NIRSA), State of Iowa Student Leader</a:t>
            </a: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Member, Recreational Services Student Leadership Committee</a:t>
            </a:r>
          </a:p>
          <a:p>
            <a:endParaRPr lang="en-US" sz="2400" dirty="0">
              <a:latin typeface="Roboto" panose="02000000000000000000" pitchFamily="2" charset="0"/>
              <a:ea typeface="Roboto" panose="02000000000000000000" pitchFamily="2" charset="0"/>
              <a:cs typeface="Roboto" panose="02000000000000000000" pitchFamily="2" charset="0"/>
            </a:endParaRPr>
          </a:p>
          <a:p>
            <a:pPr algn="l"/>
            <a:r>
              <a:rPr lang="en-US" sz="1800" b="1" i="1" u="none" strike="noStrike" baseline="0" dirty="0">
                <a:latin typeface="RobotoCondensed-Regular"/>
              </a:rPr>
              <a:t>“Take advantage of any and every opportunity that comes your way. You never know what you will learn or who you will meet from any given experience. The more you get involved on campus, the easier it is to figure out what you enjoy and what your path is.”</a:t>
            </a:r>
            <a:endParaRPr lang="en-US" sz="2400" b="1" i="1" dirty="0">
              <a:latin typeface="Roboto" panose="02000000000000000000" pitchFamily="2" charset="0"/>
              <a:ea typeface="Roboto" panose="02000000000000000000" pitchFamily="2" charset="0"/>
              <a:cs typeface="Roboto" panose="02000000000000000000" pitchFamily="2" charset="0"/>
            </a:endParaRPr>
          </a:p>
          <a:p>
            <a:pPr lvl="1"/>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6F26E5DF-6B7A-1213-6CFF-F2A929EAEB4D}"/>
              </a:ext>
            </a:extLst>
          </p:cNvPr>
          <p:cNvSpPr txBox="1"/>
          <p:nvPr/>
        </p:nvSpPr>
        <p:spPr>
          <a:xfrm>
            <a:off x="-5784112" y="-2395869"/>
            <a:ext cx="184731" cy="461665"/>
          </a:xfrm>
          <a:prstGeom prst="rect">
            <a:avLst/>
          </a:prstGeom>
          <a:noFill/>
        </p:spPr>
        <p:txBody>
          <a:bodyPr wrap="none" rtlCol="0">
            <a:spAutoFit/>
          </a:bodyPr>
          <a:lstStyle/>
          <a:p>
            <a:endParaRPr lang="en-US" sz="2400" dirty="0"/>
          </a:p>
        </p:txBody>
      </p:sp>
      <p:pic>
        <p:nvPicPr>
          <p:cNvPr id="13" name="Picture 12" descr="University of Iowa Logo in tab">
            <a:extLst>
              <a:ext uri="{FF2B5EF4-FFF2-40B4-BE49-F238E27FC236}">
                <a16:creationId xmlns:a16="http://schemas.microsoft.com/office/drawing/2014/main" id="{EF2D64A1-B6D2-38A8-24D1-D3D9A4F3C4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7749" y="0"/>
            <a:ext cx="1545021" cy="733885"/>
          </a:xfrm>
          <a:prstGeom prst="rect">
            <a:avLst/>
          </a:prstGeom>
        </p:spPr>
      </p:pic>
    </p:spTree>
    <p:extLst>
      <p:ext uri="{BB962C8B-B14F-4D97-AF65-F5344CB8AC3E}">
        <p14:creationId xmlns:p14="http://schemas.microsoft.com/office/powerpoint/2010/main" val="875090034"/>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at camera">
            <a:extLst>
              <a:ext uri="{FF2B5EF4-FFF2-40B4-BE49-F238E27FC236}">
                <a16:creationId xmlns:a16="http://schemas.microsoft.com/office/drawing/2014/main" id="{D679E531-80A2-20A5-0219-67AD51C61793}"/>
              </a:ext>
            </a:extLst>
          </p:cNvPr>
          <p:cNvPicPr>
            <a:picLocks noChangeAspect="1"/>
          </p:cNvPicPr>
          <p:nvPr/>
        </p:nvPicPr>
        <p:blipFill>
          <a:blip r:embed="rId3"/>
          <a:stretch>
            <a:fillRect/>
          </a:stretch>
        </p:blipFill>
        <p:spPr>
          <a:xfrm>
            <a:off x="5334000" y="-1"/>
            <a:ext cx="6858000" cy="6858000"/>
          </a:xfrm>
          <a:prstGeom prst="rect">
            <a:avLst/>
          </a:prstGeom>
        </p:spPr>
      </p:pic>
      <p:pic>
        <p:nvPicPr>
          <p:cNvPr id="6" name="Picture 5">
            <a:extLst>
              <a:ext uri="{FF2B5EF4-FFF2-40B4-BE49-F238E27FC236}">
                <a16:creationId xmlns:a16="http://schemas.microsoft.com/office/drawing/2014/main" id="{EA112DEB-1BD8-7F43-A9D7-51741FC77AF4}"/>
              </a:ext>
            </a:extLst>
          </p:cNvPr>
          <p:cNvPicPr>
            <a:picLocks noChangeAspect="1"/>
          </p:cNvPicPr>
          <p:nvPr/>
        </p:nvPicPr>
        <p:blipFill rotWithShape="1">
          <a:blip r:embed="rId4"/>
          <a:srcRect l="11995" t="11744" b="22531"/>
          <a:stretch/>
        </p:blipFill>
        <p:spPr>
          <a:xfrm>
            <a:off x="0" y="0"/>
            <a:ext cx="5382228" cy="6858000"/>
          </a:xfrm>
          <a:prstGeom prst="rect">
            <a:avLst/>
          </a:prstGeom>
        </p:spPr>
      </p:pic>
      <p:sp>
        <p:nvSpPr>
          <p:cNvPr id="7" name="Rectangle 7">
            <a:extLst>
              <a:ext uri="{FF2B5EF4-FFF2-40B4-BE49-F238E27FC236}">
                <a16:creationId xmlns:a16="http://schemas.microsoft.com/office/drawing/2014/main" id="{B4F5B05A-7F25-DE48-94EE-D18EF90FF323}"/>
              </a:ext>
            </a:extLst>
          </p:cNvPr>
          <p:cNvSpPr/>
          <p:nvPr/>
        </p:nvSpPr>
        <p:spPr>
          <a:xfrm>
            <a:off x="159624" y="302166"/>
            <a:ext cx="4808331" cy="6381299"/>
          </a:xfrm>
          <a:custGeom>
            <a:avLst/>
            <a:gdLst>
              <a:gd name="connsiteX0" fmla="*/ 0 w 2859581"/>
              <a:gd name="connsiteY0" fmla="*/ 0 h 3323987"/>
              <a:gd name="connsiteX1" fmla="*/ 2859581 w 2859581"/>
              <a:gd name="connsiteY1" fmla="*/ 0 h 3323987"/>
              <a:gd name="connsiteX2" fmla="*/ 2859581 w 2859581"/>
              <a:gd name="connsiteY2" fmla="*/ 3323987 h 3323987"/>
              <a:gd name="connsiteX3" fmla="*/ 0 w 2859581"/>
              <a:gd name="connsiteY3" fmla="*/ 3323987 h 3323987"/>
              <a:gd name="connsiteX4" fmla="*/ 0 w 2859581"/>
              <a:gd name="connsiteY4" fmla="*/ 0 h 3323987"/>
              <a:gd name="connsiteX0" fmla="*/ 0 w 3034510"/>
              <a:gd name="connsiteY0" fmla="*/ 119269 h 3323987"/>
              <a:gd name="connsiteX1" fmla="*/ 3034510 w 3034510"/>
              <a:gd name="connsiteY1" fmla="*/ 0 h 3323987"/>
              <a:gd name="connsiteX2" fmla="*/ 3034510 w 3034510"/>
              <a:gd name="connsiteY2" fmla="*/ 3323987 h 3323987"/>
              <a:gd name="connsiteX3" fmla="*/ 174929 w 3034510"/>
              <a:gd name="connsiteY3" fmla="*/ 3323987 h 3323987"/>
              <a:gd name="connsiteX4" fmla="*/ 0 w 3034510"/>
              <a:gd name="connsiteY4" fmla="*/ 119269 h 3323987"/>
              <a:gd name="connsiteX0" fmla="*/ 0 w 3034510"/>
              <a:gd name="connsiteY0" fmla="*/ 119269 h 4007800"/>
              <a:gd name="connsiteX1" fmla="*/ 3034510 w 3034510"/>
              <a:gd name="connsiteY1" fmla="*/ 0 h 4007800"/>
              <a:gd name="connsiteX2" fmla="*/ 3034510 w 3034510"/>
              <a:gd name="connsiteY2" fmla="*/ 3323987 h 4007800"/>
              <a:gd name="connsiteX3" fmla="*/ 906449 w 3034510"/>
              <a:gd name="connsiteY3" fmla="*/ 4007800 h 4007800"/>
              <a:gd name="connsiteX4" fmla="*/ 0 w 3034510"/>
              <a:gd name="connsiteY4" fmla="*/ 119269 h 4007800"/>
              <a:gd name="connsiteX0" fmla="*/ 0 w 3034510"/>
              <a:gd name="connsiteY0" fmla="*/ 119269 h 4007800"/>
              <a:gd name="connsiteX1" fmla="*/ 3034510 w 3034510"/>
              <a:gd name="connsiteY1" fmla="*/ 0 h 4007800"/>
              <a:gd name="connsiteX2" fmla="*/ 3034510 w 3034510"/>
              <a:gd name="connsiteY2" fmla="*/ 3968043 h 4007800"/>
              <a:gd name="connsiteX3" fmla="*/ 906449 w 3034510"/>
              <a:gd name="connsiteY3" fmla="*/ 4007800 h 4007800"/>
              <a:gd name="connsiteX4" fmla="*/ 0 w 3034510"/>
              <a:gd name="connsiteY4" fmla="*/ 119269 h 400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510" h="4007800">
                <a:moveTo>
                  <a:pt x="0" y="119269"/>
                </a:moveTo>
                <a:lnTo>
                  <a:pt x="3034510" y="0"/>
                </a:lnTo>
                <a:lnTo>
                  <a:pt x="3034510" y="3968043"/>
                </a:lnTo>
                <a:lnTo>
                  <a:pt x="906449" y="4007800"/>
                </a:lnTo>
                <a:lnTo>
                  <a:pt x="0" y="119269"/>
                </a:lnTo>
                <a:close/>
              </a:path>
            </a:pathLst>
          </a:custGeom>
        </p:spPr>
        <p:txBody>
          <a:bodyPr wrap="square">
            <a:spAutoFit/>
          </a:bodyPr>
          <a:lstStyle/>
          <a:p>
            <a:endParaRPr lang="en-US" sz="1867" dirty="0">
              <a:latin typeface="Roboto" panose="02000000000000000000" pitchFamily="2" charset="0"/>
              <a:ea typeface="Roboto" panose="02000000000000000000" pitchFamily="2" charset="0"/>
              <a:cs typeface="Roboto" panose="02000000000000000000" pitchFamily="2" charset="0"/>
            </a:endParaRPr>
          </a:p>
          <a:p>
            <a:r>
              <a:rPr lang="en-US" sz="3200" b="1" cap="all" dirty="0">
                <a:latin typeface="Antonio" panose="02000303000000000000" pitchFamily="2" charset="0"/>
                <a:ea typeface="Roboto" panose="02000000000000000000" pitchFamily="2" charset="0"/>
                <a:cs typeface="Roboto" panose="02000000000000000000" pitchFamily="2" charset="0"/>
              </a:rPr>
              <a:t>Kay Haslam</a:t>
            </a:r>
          </a:p>
          <a:p>
            <a:pPr marL="342900" indent="-342900">
              <a:buFont typeface="Arial" panose="020B0604020202020204" pitchFamily="34" charset="0"/>
              <a:buChar char="•"/>
            </a:pPr>
            <a:r>
              <a:rPr lang="en-US" sz="2000" i="1" dirty="0">
                <a:latin typeface="Roboto" panose="02000000000000000000" pitchFamily="2" charset="0"/>
                <a:ea typeface="Roboto" panose="02000000000000000000" pitchFamily="2" charset="0"/>
                <a:cs typeface="Roboto" panose="02000000000000000000" pitchFamily="2" charset="0"/>
              </a:rPr>
              <a:t>Criminology, Law, and Justice</a:t>
            </a:r>
          </a:p>
          <a:p>
            <a:pPr marL="342900" indent="-342900">
              <a:buFont typeface="Arial" panose="020B0604020202020204" pitchFamily="34" charset="0"/>
              <a:buChar char="•"/>
            </a:pPr>
            <a:r>
              <a:rPr lang="en-US" sz="2000" i="1" dirty="0">
                <a:latin typeface="Roboto" panose="02000000000000000000" pitchFamily="2" charset="0"/>
                <a:ea typeface="Roboto" panose="02000000000000000000" pitchFamily="2" charset="0"/>
                <a:cs typeface="Roboto" panose="02000000000000000000" pitchFamily="2" charset="0"/>
              </a:rPr>
              <a:t>Davenport, Iowa</a:t>
            </a:r>
          </a:p>
          <a:p>
            <a:endParaRPr lang="en-US" sz="24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Marketing Director, Campus Activities Board</a:t>
            </a: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Executive Leader, Orientation</a:t>
            </a: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Resident Assistant</a:t>
            </a:r>
          </a:p>
          <a:p>
            <a:pPr marL="342900" indent="-342900">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Member, University Housing and Dining Advisory Board</a:t>
            </a:r>
          </a:p>
          <a:p>
            <a:endParaRPr lang="en-US" sz="2400" dirty="0">
              <a:latin typeface="Roboto" panose="02000000000000000000" pitchFamily="2" charset="0"/>
              <a:ea typeface="Roboto" panose="02000000000000000000" pitchFamily="2" charset="0"/>
              <a:cs typeface="Roboto" panose="02000000000000000000" pitchFamily="2" charset="0"/>
            </a:endParaRPr>
          </a:p>
          <a:p>
            <a:pPr algn="l"/>
            <a:r>
              <a:rPr lang="en-US" sz="1800" b="1" i="1" u="none" strike="noStrike" baseline="0" dirty="0">
                <a:latin typeface="RobotoCondensed-Regular"/>
              </a:rPr>
              <a:t>“Leadership is about adaptability and trust. At Iowa, I discovered being a leader isn’t always about taking charge but trusting others and empowering them. Listening, being flexible, and fostering a welcoming environment are key to creating meaningful change.”</a:t>
            </a:r>
            <a:endParaRPr lang="en-US" sz="2400" b="1" i="1"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6F26E5DF-6B7A-1213-6CFF-F2A929EAEB4D}"/>
              </a:ext>
            </a:extLst>
          </p:cNvPr>
          <p:cNvSpPr txBox="1"/>
          <p:nvPr/>
        </p:nvSpPr>
        <p:spPr>
          <a:xfrm>
            <a:off x="-5784112" y="-2395869"/>
            <a:ext cx="184731" cy="461665"/>
          </a:xfrm>
          <a:prstGeom prst="rect">
            <a:avLst/>
          </a:prstGeom>
          <a:noFill/>
        </p:spPr>
        <p:txBody>
          <a:bodyPr wrap="none" rtlCol="0">
            <a:spAutoFit/>
          </a:bodyPr>
          <a:lstStyle/>
          <a:p>
            <a:endParaRPr lang="en-US" sz="2400" dirty="0"/>
          </a:p>
        </p:txBody>
      </p:sp>
      <p:pic>
        <p:nvPicPr>
          <p:cNvPr id="13" name="Picture 12" descr="University of Iowa Logo in tab">
            <a:extLst>
              <a:ext uri="{FF2B5EF4-FFF2-40B4-BE49-F238E27FC236}">
                <a16:creationId xmlns:a16="http://schemas.microsoft.com/office/drawing/2014/main" id="{EF2D64A1-B6D2-38A8-24D1-D3D9A4F3C4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19944" y="6124114"/>
            <a:ext cx="1545021" cy="733885"/>
          </a:xfrm>
          <a:prstGeom prst="rect">
            <a:avLst/>
          </a:prstGeom>
        </p:spPr>
      </p:pic>
    </p:spTree>
    <p:extLst>
      <p:ext uri="{BB962C8B-B14F-4D97-AF65-F5344CB8AC3E}">
        <p14:creationId xmlns:p14="http://schemas.microsoft.com/office/powerpoint/2010/main" val="1447348631"/>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871042"/>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4CCFA3F3E46D4795A2DA29247B5849" ma:contentTypeVersion="15" ma:contentTypeDescription="Create a new document." ma:contentTypeScope="" ma:versionID="ead59a190ac954f5bc4a835382ec3544">
  <xsd:schema xmlns:xsd="http://www.w3.org/2001/XMLSchema" xmlns:xs="http://www.w3.org/2001/XMLSchema" xmlns:p="http://schemas.microsoft.com/office/2006/metadata/properties" xmlns:ns2="ce097c49-d204-46f0-9a6e-130a1a8e739a" xmlns:ns3="026e4486-4a10-437f-a0a4-440e4e9e7960" targetNamespace="http://schemas.microsoft.com/office/2006/metadata/properties" ma:root="true" ma:fieldsID="816e5e6dde60b3f3ee98df8866d06918" ns2:_="" ns3:_="">
    <xsd:import namespace="ce097c49-d204-46f0-9a6e-130a1a8e739a"/>
    <xsd:import namespace="026e4486-4a10-437f-a0a4-440e4e9e79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97c49-d204-46f0-9a6e-130a1a8e73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6e4486-4a10-437f-a0a4-440e4e9e79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14dccd6-480b-4fec-ac96-8a99cf7786f6}" ma:internalName="TaxCatchAll" ma:showField="CatchAllData" ma:web="026e4486-4a10-437f-a0a4-440e4e9e7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097c49-d204-46f0-9a6e-130a1a8e739a">
      <Terms xmlns="http://schemas.microsoft.com/office/infopath/2007/PartnerControls"/>
    </lcf76f155ced4ddcb4097134ff3c332f>
    <TaxCatchAll xmlns="026e4486-4a10-437f-a0a4-440e4e9e7960" xsi:nil="true"/>
  </documentManagement>
</p:properties>
</file>

<file path=customXml/itemProps1.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2.xml><?xml version="1.0" encoding="utf-8"?>
<ds:datastoreItem xmlns:ds="http://schemas.openxmlformats.org/officeDocument/2006/customXml" ds:itemID="{E56566C3-2E19-442E-8C3C-E64739F2FF89}"/>
</file>

<file path=customXml/itemProps3.xml><?xml version="1.0" encoding="utf-8"?>
<ds:datastoreItem xmlns:ds="http://schemas.openxmlformats.org/officeDocument/2006/customXml" ds:itemID="{097FFD54-27B0-415C-8654-D843242BD071}">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4461</TotalTime>
  <Words>436</Words>
  <Application>Microsoft Macintosh PowerPoint</Application>
  <PresentationFormat>Widescreen</PresentationFormat>
  <Paragraphs>63</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Antonio</vt:lpstr>
      <vt:lpstr>Arial</vt:lpstr>
      <vt:lpstr>Calibri</vt:lpstr>
      <vt:lpstr>Roboto</vt:lpstr>
      <vt:lpstr>Roboto Black</vt:lpstr>
      <vt:lpstr>RobotoCondensed-Regular</vt:lpstr>
      <vt:lpstr>Symbol</vt:lpstr>
      <vt:lpstr>Times New Roman</vt:lpstr>
      <vt:lpstr>Office Theme</vt:lpstr>
      <vt:lpstr>Welcome to the University of Iowa!</vt:lpstr>
      <vt:lpstr>PowerPoint Presentation</vt:lpstr>
      <vt:lpstr>PowerPoint Presentation</vt:lpstr>
      <vt:lpstr>47 THINGS YOU SHOULD DO AT IOWA </vt:lpstr>
      <vt:lpstr>ASK FOR HELP – WE ARE HERE FOR YOU!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Reams, Angie A</cp:lastModifiedBy>
  <cp:revision>282</cp:revision>
  <dcterms:created xsi:type="dcterms:W3CDTF">2020-01-21T18:13:39Z</dcterms:created>
  <dcterms:modified xsi:type="dcterms:W3CDTF">2025-05-22T17:38:11Z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0x010100A14CCFA3F3E46D4795A2DA29247B5849</vt:lpwstr>
  </property>
</Properties>
</file>